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0" r:id="rId2"/>
    <p:sldId id="256" r:id="rId3"/>
    <p:sldId id="258" r:id="rId4"/>
    <p:sldId id="257" r:id="rId5"/>
    <p:sldId id="259" r:id="rId6"/>
    <p:sldId id="260" r:id="rId7"/>
    <p:sldId id="262" r:id="rId8"/>
    <p:sldId id="261" r:id="rId9"/>
    <p:sldId id="263" r:id="rId10"/>
    <p:sldId id="264" r:id="rId11"/>
    <p:sldId id="266" r:id="rId12"/>
    <p:sldId id="265" r:id="rId13"/>
    <p:sldId id="268" r:id="rId14"/>
    <p:sldId id="267"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1506" y="-3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_rels/data2.xml.rels><?xml version="1.0" encoding="UTF-8" standalone="yes"?>
<Relationships xmlns="http://schemas.openxmlformats.org/package/2006/relationships"><Relationship Id="rId1" Type="http://schemas.openxmlformats.org/officeDocument/2006/relationships/image" Target="../media/image6.jpg"/></Relationships>
</file>

<file path=ppt/diagrams/_rels/data3.xml.rels><?xml version="1.0" encoding="UTF-8" standalone="yes"?>
<Relationships xmlns="http://schemas.openxmlformats.org/package/2006/relationships"><Relationship Id="rId1" Type="http://schemas.openxmlformats.org/officeDocument/2006/relationships/image" Target="../media/image7.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6.jpg"/></Relationships>
</file>

<file path=ppt/diagrams/_rels/drawing3.xml.rels><?xml version="1.0" encoding="UTF-8" standalone="yes"?>
<Relationships xmlns="http://schemas.openxmlformats.org/package/2006/relationships"><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7B4253-2896-4E94-A9AA-37ECBC10760D}" type="doc">
      <dgm:prSet loTypeId="urn:microsoft.com/office/officeart/2005/8/layout/vList3" loCatId="list" qsTypeId="urn:microsoft.com/office/officeart/2005/8/quickstyle/simple1" qsCatId="simple" csTypeId="urn:microsoft.com/office/officeart/2005/8/colors/accent1_2" csCatId="accent1" phldr="1"/>
      <dgm:spPr/>
    </dgm:pt>
    <dgm:pt modelId="{FE4B1518-24ED-4FD2-A34E-52093421A270}">
      <dgm:prSet phldrT="[Text]"/>
      <dgm:spPr/>
      <dgm:t>
        <a:bodyPr/>
        <a:lstStyle/>
        <a:p>
          <a:r>
            <a:rPr lang="en-US" dirty="0" smtClean="0"/>
            <a:t>Research</a:t>
          </a:r>
          <a:endParaRPr lang="en-US" dirty="0"/>
        </a:p>
      </dgm:t>
    </dgm:pt>
    <dgm:pt modelId="{9BBF7A29-BA3D-46BE-84EB-FDB7DAE5ECE2}" type="parTrans" cxnId="{B1CA500A-6F05-419B-9259-1816E54E1E51}">
      <dgm:prSet/>
      <dgm:spPr/>
      <dgm:t>
        <a:bodyPr/>
        <a:lstStyle/>
        <a:p>
          <a:endParaRPr lang="en-US"/>
        </a:p>
      </dgm:t>
    </dgm:pt>
    <dgm:pt modelId="{0DE6E15A-6429-4B03-AA04-540F98F70CDA}" type="sibTrans" cxnId="{B1CA500A-6F05-419B-9259-1816E54E1E51}">
      <dgm:prSet/>
      <dgm:spPr/>
      <dgm:t>
        <a:bodyPr/>
        <a:lstStyle/>
        <a:p>
          <a:endParaRPr lang="en-US"/>
        </a:p>
      </dgm:t>
    </dgm:pt>
    <dgm:pt modelId="{7328C7C6-1278-49B7-93DD-EC52DA66D356}">
      <dgm:prSet phldrT="[Text]"/>
      <dgm:spPr/>
      <dgm:t>
        <a:bodyPr/>
        <a:lstStyle/>
        <a:p>
          <a:r>
            <a:rPr lang="en-US" dirty="0" smtClean="0"/>
            <a:t>Policy</a:t>
          </a:r>
          <a:endParaRPr lang="en-US" dirty="0"/>
        </a:p>
      </dgm:t>
    </dgm:pt>
    <dgm:pt modelId="{D7A9EB7E-16FB-4A55-A73A-EDC665C9CF0B}" type="parTrans" cxnId="{1FC5C722-3A2D-412D-B577-7A00DB49D103}">
      <dgm:prSet/>
      <dgm:spPr/>
      <dgm:t>
        <a:bodyPr/>
        <a:lstStyle/>
        <a:p>
          <a:endParaRPr lang="en-US"/>
        </a:p>
      </dgm:t>
    </dgm:pt>
    <dgm:pt modelId="{704F3DC3-D2A1-4F38-85E1-C806AFEDEC37}" type="sibTrans" cxnId="{1FC5C722-3A2D-412D-B577-7A00DB49D103}">
      <dgm:prSet/>
      <dgm:spPr/>
      <dgm:t>
        <a:bodyPr/>
        <a:lstStyle/>
        <a:p>
          <a:endParaRPr lang="en-US"/>
        </a:p>
      </dgm:t>
    </dgm:pt>
    <dgm:pt modelId="{40D6C039-BA4B-492B-810D-84470C27B3F9}">
      <dgm:prSet phldrT="[Text]"/>
      <dgm:spPr/>
      <dgm:t>
        <a:bodyPr/>
        <a:lstStyle/>
        <a:p>
          <a:r>
            <a:rPr lang="en-US" dirty="0" smtClean="0"/>
            <a:t>Training</a:t>
          </a:r>
          <a:endParaRPr lang="en-US" dirty="0"/>
        </a:p>
      </dgm:t>
    </dgm:pt>
    <dgm:pt modelId="{094DD945-D3F0-41FA-BD72-076D7B6BCD80}" type="parTrans" cxnId="{24F63E4D-5788-43B4-98FD-0832206E22B0}">
      <dgm:prSet/>
      <dgm:spPr/>
      <dgm:t>
        <a:bodyPr/>
        <a:lstStyle/>
        <a:p>
          <a:endParaRPr lang="en-US"/>
        </a:p>
      </dgm:t>
    </dgm:pt>
    <dgm:pt modelId="{9A6A7D8C-1568-45FF-9960-641C3899AB9E}" type="sibTrans" cxnId="{24F63E4D-5788-43B4-98FD-0832206E22B0}">
      <dgm:prSet/>
      <dgm:spPr/>
      <dgm:t>
        <a:bodyPr/>
        <a:lstStyle/>
        <a:p>
          <a:endParaRPr lang="en-US"/>
        </a:p>
      </dgm:t>
    </dgm:pt>
    <dgm:pt modelId="{D62741C3-581A-4437-96CF-DAFBD125D4DB}">
      <dgm:prSet/>
      <dgm:spPr/>
      <dgm:t>
        <a:bodyPr/>
        <a:lstStyle/>
        <a:p>
          <a:r>
            <a:rPr lang="en-US" dirty="0" smtClean="0"/>
            <a:t>Identify gaps in available EBPs based on client need and therapist feedback</a:t>
          </a:r>
          <a:endParaRPr lang="en-US" dirty="0"/>
        </a:p>
      </dgm:t>
    </dgm:pt>
    <dgm:pt modelId="{40F44DB6-25F1-43DB-8BDC-5C0C2109FA9B}" type="parTrans" cxnId="{1ABD28A0-C966-4126-AE0A-5692532B2B5D}">
      <dgm:prSet/>
      <dgm:spPr/>
      <dgm:t>
        <a:bodyPr/>
        <a:lstStyle/>
        <a:p>
          <a:endParaRPr lang="en-US"/>
        </a:p>
      </dgm:t>
    </dgm:pt>
    <dgm:pt modelId="{36B6B769-A128-4695-B4B2-F99168054003}" type="sibTrans" cxnId="{1ABD28A0-C966-4126-AE0A-5692532B2B5D}">
      <dgm:prSet/>
      <dgm:spPr/>
      <dgm:t>
        <a:bodyPr/>
        <a:lstStyle/>
        <a:p>
          <a:endParaRPr lang="en-US"/>
        </a:p>
      </dgm:t>
    </dgm:pt>
    <dgm:pt modelId="{86D19C0A-872E-4565-943F-9F4474C6B3A0}">
      <dgm:prSet/>
      <dgm:spPr/>
      <dgm:t>
        <a:bodyPr/>
        <a:lstStyle/>
        <a:p>
          <a:endParaRPr lang="en-US" dirty="0"/>
        </a:p>
      </dgm:t>
    </dgm:pt>
    <dgm:pt modelId="{A0F2DB05-391F-415F-AB14-9499A8092772}" type="parTrans" cxnId="{906BBE6A-21E2-4CD2-B3C8-21B8A4283C57}">
      <dgm:prSet/>
      <dgm:spPr/>
      <dgm:t>
        <a:bodyPr/>
        <a:lstStyle/>
        <a:p>
          <a:endParaRPr lang="en-US"/>
        </a:p>
      </dgm:t>
    </dgm:pt>
    <dgm:pt modelId="{E7E2F4EA-9412-4E13-B334-542307ED0355}" type="sibTrans" cxnId="{906BBE6A-21E2-4CD2-B3C8-21B8A4283C57}">
      <dgm:prSet/>
      <dgm:spPr/>
      <dgm:t>
        <a:bodyPr/>
        <a:lstStyle/>
        <a:p>
          <a:endParaRPr lang="en-US"/>
        </a:p>
      </dgm:t>
    </dgm:pt>
    <dgm:pt modelId="{008C3721-F7E8-4B1E-973B-D617C504487A}">
      <dgm:prSet/>
      <dgm:spPr/>
      <dgm:t>
        <a:bodyPr/>
        <a:lstStyle/>
        <a:p>
          <a:r>
            <a:rPr lang="en-US" dirty="0" smtClean="0"/>
            <a:t>Translate EBP for real world contexts</a:t>
          </a:r>
          <a:endParaRPr lang="en-US" dirty="0"/>
        </a:p>
      </dgm:t>
    </dgm:pt>
    <dgm:pt modelId="{DAB78CE0-BDED-4614-9A58-D610D6BEDECA}" type="parTrans" cxnId="{B48EE743-DE8B-4E24-8BD5-FA7E02FB690D}">
      <dgm:prSet/>
      <dgm:spPr/>
      <dgm:t>
        <a:bodyPr/>
        <a:lstStyle/>
        <a:p>
          <a:endParaRPr lang="en-US"/>
        </a:p>
      </dgm:t>
    </dgm:pt>
    <dgm:pt modelId="{9D3568C9-EC7A-4D39-8943-2476BB418818}" type="sibTrans" cxnId="{B48EE743-DE8B-4E24-8BD5-FA7E02FB690D}">
      <dgm:prSet/>
      <dgm:spPr/>
      <dgm:t>
        <a:bodyPr/>
        <a:lstStyle/>
        <a:p>
          <a:endParaRPr lang="en-US"/>
        </a:p>
      </dgm:t>
    </dgm:pt>
    <dgm:pt modelId="{DF33F9B6-9719-4BD8-AFDE-A4D6CDC31D23}">
      <dgm:prSet/>
      <dgm:spPr/>
      <dgm:t>
        <a:bodyPr/>
        <a:lstStyle/>
        <a:p>
          <a:r>
            <a:rPr lang="en-US" dirty="0" smtClean="0"/>
            <a:t>Support CQI feedback loop</a:t>
          </a:r>
          <a:endParaRPr lang="en-US" dirty="0"/>
        </a:p>
      </dgm:t>
    </dgm:pt>
    <dgm:pt modelId="{C8944D89-90BB-4872-ABF2-D30275C2BF91}" type="parTrans" cxnId="{9262EAD9-8D6D-4E40-8C99-A2044831BDCB}">
      <dgm:prSet/>
      <dgm:spPr/>
      <dgm:t>
        <a:bodyPr/>
        <a:lstStyle/>
        <a:p>
          <a:endParaRPr lang="en-US"/>
        </a:p>
      </dgm:t>
    </dgm:pt>
    <dgm:pt modelId="{6676597C-F02C-43B5-9D7A-FD3EEF98F5FD}" type="sibTrans" cxnId="{9262EAD9-8D6D-4E40-8C99-A2044831BDCB}">
      <dgm:prSet/>
      <dgm:spPr/>
      <dgm:t>
        <a:bodyPr/>
        <a:lstStyle/>
        <a:p>
          <a:endParaRPr lang="en-US"/>
        </a:p>
      </dgm:t>
    </dgm:pt>
    <dgm:pt modelId="{7F840FD9-D0EE-4B73-A363-ED3827F2CC20}">
      <dgm:prSet/>
      <dgm:spPr/>
      <dgm:t>
        <a:bodyPr/>
        <a:lstStyle/>
        <a:p>
          <a:r>
            <a:rPr lang="en-US" dirty="0" smtClean="0"/>
            <a:t>Broker and develop clinical training to address service gaps</a:t>
          </a:r>
          <a:endParaRPr lang="en-US" dirty="0"/>
        </a:p>
      </dgm:t>
    </dgm:pt>
    <dgm:pt modelId="{63815C05-819E-417B-A4A6-05383536DCE8}" type="parTrans" cxnId="{E65B8588-0650-483D-A309-9570E149FEF3}">
      <dgm:prSet/>
      <dgm:spPr/>
      <dgm:t>
        <a:bodyPr/>
        <a:lstStyle/>
        <a:p>
          <a:endParaRPr lang="en-US"/>
        </a:p>
      </dgm:t>
    </dgm:pt>
    <dgm:pt modelId="{324E8F3F-54EB-4457-8367-B2092015C0D7}" type="sibTrans" cxnId="{E65B8588-0650-483D-A309-9570E149FEF3}">
      <dgm:prSet/>
      <dgm:spPr/>
      <dgm:t>
        <a:bodyPr/>
        <a:lstStyle/>
        <a:p>
          <a:endParaRPr lang="en-US"/>
        </a:p>
      </dgm:t>
    </dgm:pt>
    <dgm:pt modelId="{64FFCFCA-3B38-4ED8-894E-11AFB9A82868}" type="pres">
      <dgm:prSet presAssocID="{AB7B4253-2896-4E94-A9AA-37ECBC10760D}" presName="linearFlow" presStyleCnt="0">
        <dgm:presLayoutVars>
          <dgm:dir/>
          <dgm:resizeHandles val="exact"/>
        </dgm:presLayoutVars>
      </dgm:prSet>
      <dgm:spPr/>
    </dgm:pt>
    <dgm:pt modelId="{60159867-45D5-48A5-B9FB-F1F149AE296B}" type="pres">
      <dgm:prSet presAssocID="{FE4B1518-24ED-4FD2-A34E-52093421A270}" presName="composite" presStyleCnt="0"/>
      <dgm:spPr/>
    </dgm:pt>
    <dgm:pt modelId="{A025A04A-BD03-421E-9220-0746F7AF35DF}" type="pres">
      <dgm:prSet presAssocID="{FE4B1518-24ED-4FD2-A34E-52093421A270}" presName="imgShp"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CF9BCB0D-19B7-4342-8A38-DEC78F0E2F9A}" type="pres">
      <dgm:prSet presAssocID="{FE4B1518-24ED-4FD2-A34E-52093421A270}" presName="txShp" presStyleLbl="node1" presStyleIdx="0" presStyleCnt="3">
        <dgm:presLayoutVars>
          <dgm:bulletEnabled val="1"/>
        </dgm:presLayoutVars>
      </dgm:prSet>
      <dgm:spPr/>
      <dgm:t>
        <a:bodyPr/>
        <a:lstStyle/>
        <a:p>
          <a:endParaRPr lang="en-US"/>
        </a:p>
      </dgm:t>
    </dgm:pt>
    <dgm:pt modelId="{6DF4937B-7DD3-4B9F-9040-15A213A92B00}" type="pres">
      <dgm:prSet presAssocID="{0DE6E15A-6429-4B03-AA04-540F98F70CDA}" presName="spacing" presStyleCnt="0"/>
      <dgm:spPr/>
    </dgm:pt>
    <dgm:pt modelId="{38BCA23B-1FD7-4F3D-BFF7-2F7461584A14}" type="pres">
      <dgm:prSet presAssocID="{7328C7C6-1278-49B7-93DD-EC52DA66D356}" presName="composite" presStyleCnt="0"/>
      <dgm:spPr/>
    </dgm:pt>
    <dgm:pt modelId="{9CCA5A8B-D87B-4BD3-ABC5-E2148426994A}" type="pres">
      <dgm:prSet presAssocID="{7328C7C6-1278-49B7-93DD-EC52DA66D356}" presName="imgShp" presStyleLbl="fgImgPlace1" presStyleIdx="1"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7648E914-992F-40E4-8F55-69C4A663A6E2}" type="pres">
      <dgm:prSet presAssocID="{7328C7C6-1278-49B7-93DD-EC52DA66D356}" presName="txShp" presStyleLbl="node1" presStyleIdx="1" presStyleCnt="3">
        <dgm:presLayoutVars>
          <dgm:bulletEnabled val="1"/>
        </dgm:presLayoutVars>
      </dgm:prSet>
      <dgm:spPr/>
      <dgm:t>
        <a:bodyPr/>
        <a:lstStyle/>
        <a:p>
          <a:endParaRPr lang="en-US"/>
        </a:p>
      </dgm:t>
    </dgm:pt>
    <dgm:pt modelId="{31CE2CC2-AD76-4E0B-BE97-42B1DFDBC7D9}" type="pres">
      <dgm:prSet presAssocID="{704F3DC3-D2A1-4F38-85E1-C806AFEDEC37}" presName="spacing" presStyleCnt="0"/>
      <dgm:spPr/>
    </dgm:pt>
    <dgm:pt modelId="{BE991933-53B9-4E5D-814E-A1027469D9A0}" type="pres">
      <dgm:prSet presAssocID="{40D6C039-BA4B-492B-810D-84470C27B3F9}" presName="composite" presStyleCnt="0"/>
      <dgm:spPr/>
    </dgm:pt>
    <dgm:pt modelId="{7DC61FCA-CFD5-45EC-96CD-F4EEDC98D659}" type="pres">
      <dgm:prSet presAssocID="{40D6C039-BA4B-492B-810D-84470C27B3F9}" presName="imgShp" presStyleLbl="fgImgPlace1" presStyleIdx="2"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6A07F482-7303-41BF-9D96-AB163D42C8BA}" type="pres">
      <dgm:prSet presAssocID="{40D6C039-BA4B-492B-810D-84470C27B3F9}" presName="txShp" presStyleLbl="node1" presStyleIdx="2" presStyleCnt="3">
        <dgm:presLayoutVars>
          <dgm:bulletEnabled val="1"/>
        </dgm:presLayoutVars>
      </dgm:prSet>
      <dgm:spPr/>
      <dgm:t>
        <a:bodyPr/>
        <a:lstStyle/>
        <a:p>
          <a:endParaRPr lang="en-US"/>
        </a:p>
      </dgm:t>
    </dgm:pt>
  </dgm:ptLst>
  <dgm:cxnLst>
    <dgm:cxn modelId="{7434608A-FC46-4F5F-950C-686C743B88AD}" type="presOf" srcId="{7328C7C6-1278-49B7-93DD-EC52DA66D356}" destId="{7648E914-992F-40E4-8F55-69C4A663A6E2}" srcOrd="0" destOrd="0" presId="urn:microsoft.com/office/officeart/2005/8/layout/vList3"/>
    <dgm:cxn modelId="{1FC5C722-3A2D-412D-B577-7A00DB49D103}" srcId="{AB7B4253-2896-4E94-A9AA-37ECBC10760D}" destId="{7328C7C6-1278-49B7-93DD-EC52DA66D356}" srcOrd="1" destOrd="0" parTransId="{D7A9EB7E-16FB-4A55-A73A-EDC665C9CF0B}" sibTransId="{704F3DC3-D2A1-4F38-85E1-C806AFEDEC37}"/>
    <dgm:cxn modelId="{24F63E4D-5788-43B4-98FD-0832206E22B0}" srcId="{AB7B4253-2896-4E94-A9AA-37ECBC10760D}" destId="{40D6C039-BA4B-492B-810D-84470C27B3F9}" srcOrd="2" destOrd="0" parTransId="{094DD945-D3F0-41FA-BD72-076D7B6BCD80}" sibTransId="{9A6A7D8C-1568-45FF-9960-641C3899AB9E}"/>
    <dgm:cxn modelId="{5ADEEA84-574F-4758-B78D-EA72732193B5}" type="presOf" srcId="{FE4B1518-24ED-4FD2-A34E-52093421A270}" destId="{CF9BCB0D-19B7-4342-8A38-DEC78F0E2F9A}" srcOrd="0" destOrd="0" presId="urn:microsoft.com/office/officeart/2005/8/layout/vList3"/>
    <dgm:cxn modelId="{9262EAD9-8D6D-4E40-8C99-A2044831BDCB}" srcId="{7328C7C6-1278-49B7-93DD-EC52DA66D356}" destId="{DF33F9B6-9719-4BD8-AFDE-A4D6CDC31D23}" srcOrd="1" destOrd="0" parTransId="{C8944D89-90BB-4872-ABF2-D30275C2BF91}" sibTransId="{6676597C-F02C-43B5-9D7A-FD3EEF98F5FD}"/>
    <dgm:cxn modelId="{04C4A6E7-232D-4A6B-8EF5-132C24F16258}" type="presOf" srcId="{86D19C0A-872E-4565-943F-9F4474C6B3A0}" destId="{CF9BCB0D-19B7-4342-8A38-DEC78F0E2F9A}" srcOrd="0" destOrd="2" presId="urn:microsoft.com/office/officeart/2005/8/layout/vList3"/>
    <dgm:cxn modelId="{B1CA500A-6F05-419B-9259-1816E54E1E51}" srcId="{AB7B4253-2896-4E94-A9AA-37ECBC10760D}" destId="{FE4B1518-24ED-4FD2-A34E-52093421A270}" srcOrd="0" destOrd="0" parTransId="{9BBF7A29-BA3D-46BE-84EB-FDB7DAE5ECE2}" sibTransId="{0DE6E15A-6429-4B03-AA04-540F98F70CDA}"/>
    <dgm:cxn modelId="{2CEAFCED-0162-41CE-97A2-59EB26E8C2C3}" type="presOf" srcId="{DF33F9B6-9719-4BD8-AFDE-A4D6CDC31D23}" destId="{7648E914-992F-40E4-8F55-69C4A663A6E2}" srcOrd="0" destOrd="2" presId="urn:microsoft.com/office/officeart/2005/8/layout/vList3"/>
    <dgm:cxn modelId="{A88C8423-1C6E-4483-ABEE-7F2E5CD7E093}" type="presOf" srcId="{008C3721-F7E8-4B1E-973B-D617C504487A}" destId="{7648E914-992F-40E4-8F55-69C4A663A6E2}" srcOrd="0" destOrd="1" presId="urn:microsoft.com/office/officeart/2005/8/layout/vList3"/>
    <dgm:cxn modelId="{6AD6C66C-3730-4756-956D-AACA9EAB4DA8}" type="presOf" srcId="{7F840FD9-D0EE-4B73-A363-ED3827F2CC20}" destId="{6A07F482-7303-41BF-9D96-AB163D42C8BA}" srcOrd="0" destOrd="1" presId="urn:microsoft.com/office/officeart/2005/8/layout/vList3"/>
    <dgm:cxn modelId="{B48EE743-DE8B-4E24-8BD5-FA7E02FB690D}" srcId="{7328C7C6-1278-49B7-93DD-EC52DA66D356}" destId="{008C3721-F7E8-4B1E-973B-D617C504487A}" srcOrd="0" destOrd="0" parTransId="{DAB78CE0-BDED-4614-9A58-D610D6BEDECA}" sibTransId="{9D3568C9-EC7A-4D39-8943-2476BB418818}"/>
    <dgm:cxn modelId="{1ABD28A0-C966-4126-AE0A-5692532B2B5D}" srcId="{FE4B1518-24ED-4FD2-A34E-52093421A270}" destId="{D62741C3-581A-4437-96CF-DAFBD125D4DB}" srcOrd="0" destOrd="0" parTransId="{40F44DB6-25F1-43DB-8BDC-5C0C2109FA9B}" sibTransId="{36B6B769-A128-4695-B4B2-F99168054003}"/>
    <dgm:cxn modelId="{E65B8588-0650-483D-A309-9570E149FEF3}" srcId="{40D6C039-BA4B-492B-810D-84470C27B3F9}" destId="{7F840FD9-D0EE-4B73-A363-ED3827F2CC20}" srcOrd="0" destOrd="0" parTransId="{63815C05-819E-417B-A4A6-05383536DCE8}" sibTransId="{324E8F3F-54EB-4457-8367-B2092015C0D7}"/>
    <dgm:cxn modelId="{8E94EA36-6315-4996-8F96-C0E4A84BE0BD}" type="presOf" srcId="{AB7B4253-2896-4E94-A9AA-37ECBC10760D}" destId="{64FFCFCA-3B38-4ED8-894E-11AFB9A82868}" srcOrd="0" destOrd="0" presId="urn:microsoft.com/office/officeart/2005/8/layout/vList3"/>
    <dgm:cxn modelId="{906BBE6A-21E2-4CD2-B3C8-21B8A4283C57}" srcId="{FE4B1518-24ED-4FD2-A34E-52093421A270}" destId="{86D19C0A-872E-4565-943F-9F4474C6B3A0}" srcOrd="1" destOrd="0" parTransId="{A0F2DB05-391F-415F-AB14-9499A8092772}" sibTransId="{E7E2F4EA-9412-4E13-B334-542307ED0355}"/>
    <dgm:cxn modelId="{5D717B95-A4D6-4383-9FF1-C2682D6F7A5D}" type="presOf" srcId="{40D6C039-BA4B-492B-810D-84470C27B3F9}" destId="{6A07F482-7303-41BF-9D96-AB163D42C8BA}" srcOrd="0" destOrd="0" presId="urn:microsoft.com/office/officeart/2005/8/layout/vList3"/>
    <dgm:cxn modelId="{EFAA5090-D6AE-4172-AC50-FFCADF57194A}" type="presOf" srcId="{D62741C3-581A-4437-96CF-DAFBD125D4DB}" destId="{CF9BCB0D-19B7-4342-8A38-DEC78F0E2F9A}" srcOrd="0" destOrd="1" presId="urn:microsoft.com/office/officeart/2005/8/layout/vList3"/>
    <dgm:cxn modelId="{F930BD0D-873A-4BDD-A6A5-2564E540C822}" type="presParOf" srcId="{64FFCFCA-3B38-4ED8-894E-11AFB9A82868}" destId="{60159867-45D5-48A5-B9FB-F1F149AE296B}" srcOrd="0" destOrd="0" presId="urn:microsoft.com/office/officeart/2005/8/layout/vList3"/>
    <dgm:cxn modelId="{413088B0-E5ED-4B49-98A1-24974DA83EA6}" type="presParOf" srcId="{60159867-45D5-48A5-B9FB-F1F149AE296B}" destId="{A025A04A-BD03-421E-9220-0746F7AF35DF}" srcOrd="0" destOrd="0" presId="urn:microsoft.com/office/officeart/2005/8/layout/vList3"/>
    <dgm:cxn modelId="{42049AC3-B0DF-4422-922D-E13183F62719}" type="presParOf" srcId="{60159867-45D5-48A5-B9FB-F1F149AE296B}" destId="{CF9BCB0D-19B7-4342-8A38-DEC78F0E2F9A}" srcOrd="1" destOrd="0" presId="urn:microsoft.com/office/officeart/2005/8/layout/vList3"/>
    <dgm:cxn modelId="{24C1512C-AD73-4258-8126-7EEAB565FAAB}" type="presParOf" srcId="{64FFCFCA-3B38-4ED8-894E-11AFB9A82868}" destId="{6DF4937B-7DD3-4B9F-9040-15A213A92B00}" srcOrd="1" destOrd="0" presId="urn:microsoft.com/office/officeart/2005/8/layout/vList3"/>
    <dgm:cxn modelId="{DDE52839-ADA2-48AC-80F6-1BC1EA90CDEF}" type="presParOf" srcId="{64FFCFCA-3B38-4ED8-894E-11AFB9A82868}" destId="{38BCA23B-1FD7-4F3D-BFF7-2F7461584A14}" srcOrd="2" destOrd="0" presId="urn:microsoft.com/office/officeart/2005/8/layout/vList3"/>
    <dgm:cxn modelId="{F1347D6C-0F64-41D5-A702-D47A67B10806}" type="presParOf" srcId="{38BCA23B-1FD7-4F3D-BFF7-2F7461584A14}" destId="{9CCA5A8B-D87B-4BD3-ABC5-E2148426994A}" srcOrd="0" destOrd="0" presId="urn:microsoft.com/office/officeart/2005/8/layout/vList3"/>
    <dgm:cxn modelId="{E02075E3-9F19-44B4-A620-7A2DFB2124BD}" type="presParOf" srcId="{38BCA23B-1FD7-4F3D-BFF7-2F7461584A14}" destId="{7648E914-992F-40E4-8F55-69C4A663A6E2}" srcOrd="1" destOrd="0" presId="urn:microsoft.com/office/officeart/2005/8/layout/vList3"/>
    <dgm:cxn modelId="{70873AE0-A629-473E-B8F0-B6B009DC944A}" type="presParOf" srcId="{64FFCFCA-3B38-4ED8-894E-11AFB9A82868}" destId="{31CE2CC2-AD76-4E0B-BE97-42B1DFDBC7D9}" srcOrd="3" destOrd="0" presId="urn:microsoft.com/office/officeart/2005/8/layout/vList3"/>
    <dgm:cxn modelId="{6A304DF4-0A03-4F5F-AE14-EEDD06875FEA}" type="presParOf" srcId="{64FFCFCA-3B38-4ED8-894E-11AFB9A82868}" destId="{BE991933-53B9-4E5D-814E-A1027469D9A0}" srcOrd="4" destOrd="0" presId="urn:microsoft.com/office/officeart/2005/8/layout/vList3"/>
    <dgm:cxn modelId="{49B915E5-4D42-430C-9F37-2BDA62D94386}" type="presParOf" srcId="{BE991933-53B9-4E5D-814E-A1027469D9A0}" destId="{7DC61FCA-CFD5-45EC-96CD-F4EEDC98D659}" srcOrd="0" destOrd="0" presId="urn:microsoft.com/office/officeart/2005/8/layout/vList3"/>
    <dgm:cxn modelId="{2A2D984D-4968-4E90-9764-135E81BF6309}" type="presParOf" srcId="{BE991933-53B9-4E5D-814E-A1027469D9A0}" destId="{6A07F482-7303-41BF-9D96-AB163D42C8BA}"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7B4253-2896-4E94-A9AA-37ECBC10760D}" type="doc">
      <dgm:prSet loTypeId="urn:microsoft.com/office/officeart/2005/8/layout/vList3" loCatId="list" qsTypeId="urn:microsoft.com/office/officeart/2005/8/quickstyle/simple1" qsCatId="simple" csTypeId="urn:microsoft.com/office/officeart/2005/8/colors/accent1_2" csCatId="accent1" phldr="1"/>
      <dgm:spPr/>
    </dgm:pt>
    <dgm:pt modelId="{FE4B1518-24ED-4FD2-A34E-52093421A270}">
      <dgm:prSet phldrT="[Text]"/>
      <dgm:spPr/>
      <dgm:t>
        <a:bodyPr/>
        <a:lstStyle/>
        <a:p>
          <a:r>
            <a:rPr lang="en-US" dirty="0" smtClean="0"/>
            <a:t>Billing System</a:t>
          </a:r>
          <a:endParaRPr lang="en-US" dirty="0"/>
        </a:p>
      </dgm:t>
    </dgm:pt>
    <dgm:pt modelId="{9BBF7A29-BA3D-46BE-84EB-FDB7DAE5ECE2}" type="parTrans" cxnId="{B1CA500A-6F05-419B-9259-1816E54E1E51}">
      <dgm:prSet/>
      <dgm:spPr/>
      <dgm:t>
        <a:bodyPr/>
        <a:lstStyle/>
        <a:p>
          <a:endParaRPr lang="en-US"/>
        </a:p>
      </dgm:t>
    </dgm:pt>
    <dgm:pt modelId="{0DE6E15A-6429-4B03-AA04-540F98F70CDA}" type="sibTrans" cxnId="{B1CA500A-6F05-419B-9259-1816E54E1E51}">
      <dgm:prSet/>
      <dgm:spPr/>
      <dgm:t>
        <a:bodyPr/>
        <a:lstStyle/>
        <a:p>
          <a:endParaRPr lang="en-US"/>
        </a:p>
      </dgm:t>
    </dgm:pt>
    <dgm:pt modelId="{7328C7C6-1278-49B7-93DD-EC52DA66D356}">
      <dgm:prSet phldrT="[Text]"/>
      <dgm:spPr/>
      <dgm:t>
        <a:bodyPr/>
        <a:lstStyle/>
        <a:p>
          <a:r>
            <a:rPr lang="en-US" dirty="0" smtClean="0"/>
            <a:t>Self Determination</a:t>
          </a:r>
          <a:endParaRPr lang="en-US" dirty="0"/>
        </a:p>
      </dgm:t>
    </dgm:pt>
    <dgm:pt modelId="{D7A9EB7E-16FB-4A55-A73A-EDC665C9CF0B}" type="parTrans" cxnId="{1FC5C722-3A2D-412D-B577-7A00DB49D103}">
      <dgm:prSet/>
      <dgm:spPr/>
      <dgm:t>
        <a:bodyPr/>
        <a:lstStyle/>
        <a:p>
          <a:endParaRPr lang="en-US"/>
        </a:p>
      </dgm:t>
    </dgm:pt>
    <dgm:pt modelId="{704F3DC3-D2A1-4F38-85E1-C806AFEDEC37}" type="sibTrans" cxnId="{1FC5C722-3A2D-412D-B577-7A00DB49D103}">
      <dgm:prSet/>
      <dgm:spPr/>
      <dgm:t>
        <a:bodyPr/>
        <a:lstStyle/>
        <a:p>
          <a:endParaRPr lang="en-US"/>
        </a:p>
      </dgm:t>
    </dgm:pt>
    <dgm:pt modelId="{40D6C039-BA4B-492B-810D-84470C27B3F9}">
      <dgm:prSet phldrT="[Text]"/>
      <dgm:spPr/>
      <dgm:t>
        <a:bodyPr/>
        <a:lstStyle/>
        <a:p>
          <a:r>
            <a:rPr lang="en-US" dirty="0" smtClean="0"/>
            <a:t>Guidance for Reporting</a:t>
          </a:r>
          <a:endParaRPr lang="en-US" dirty="0"/>
        </a:p>
      </dgm:t>
    </dgm:pt>
    <dgm:pt modelId="{094DD945-D3F0-41FA-BD72-076D7B6BCD80}" type="parTrans" cxnId="{24F63E4D-5788-43B4-98FD-0832206E22B0}">
      <dgm:prSet/>
      <dgm:spPr/>
      <dgm:t>
        <a:bodyPr/>
        <a:lstStyle/>
        <a:p>
          <a:endParaRPr lang="en-US"/>
        </a:p>
      </dgm:t>
    </dgm:pt>
    <dgm:pt modelId="{9A6A7D8C-1568-45FF-9960-641C3899AB9E}" type="sibTrans" cxnId="{24F63E4D-5788-43B4-98FD-0832206E22B0}">
      <dgm:prSet/>
      <dgm:spPr/>
      <dgm:t>
        <a:bodyPr/>
        <a:lstStyle/>
        <a:p>
          <a:endParaRPr lang="en-US"/>
        </a:p>
      </dgm:t>
    </dgm:pt>
    <dgm:pt modelId="{86D19C0A-872E-4565-943F-9F4474C6B3A0}">
      <dgm:prSet/>
      <dgm:spPr/>
      <dgm:t>
        <a:bodyPr/>
        <a:lstStyle/>
        <a:p>
          <a:endParaRPr lang="en-US" dirty="0"/>
        </a:p>
      </dgm:t>
    </dgm:pt>
    <dgm:pt modelId="{A0F2DB05-391F-415F-AB14-9499A8092772}" type="parTrans" cxnId="{906BBE6A-21E2-4CD2-B3C8-21B8A4283C57}">
      <dgm:prSet/>
      <dgm:spPr/>
      <dgm:t>
        <a:bodyPr/>
        <a:lstStyle/>
        <a:p>
          <a:endParaRPr lang="en-US"/>
        </a:p>
      </dgm:t>
    </dgm:pt>
    <dgm:pt modelId="{E7E2F4EA-9412-4E13-B334-542307ED0355}" type="sibTrans" cxnId="{906BBE6A-21E2-4CD2-B3C8-21B8A4283C57}">
      <dgm:prSet/>
      <dgm:spPr/>
      <dgm:t>
        <a:bodyPr/>
        <a:lstStyle/>
        <a:p>
          <a:endParaRPr lang="en-US"/>
        </a:p>
      </dgm:t>
    </dgm:pt>
    <dgm:pt modelId="{9DBE6929-032E-4846-A7E8-F68AC70D7F27}">
      <dgm:prSet/>
      <dgm:spPr/>
      <dgm:t>
        <a:bodyPr/>
        <a:lstStyle/>
        <a:p>
          <a:r>
            <a:rPr lang="en-US" dirty="0" smtClean="0"/>
            <a:t>Provides most real time, arguably least burdensome way to document for providers</a:t>
          </a:r>
          <a:endParaRPr lang="en-US" dirty="0"/>
        </a:p>
      </dgm:t>
    </dgm:pt>
    <dgm:pt modelId="{202C13F5-38AE-4DEE-AF6A-2CAB53C95A0D}" type="parTrans" cxnId="{67980FA6-2D9E-46B9-AC52-F8E628158DE8}">
      <dgm:prSet/>
      <dgm:spPr/>
      <dgm:t>
        <a:bodyPr/>
        <a:lstStyle/>
        <a:p>
          <a:endParaRPr lang="en-US"/>
        </a:p>
      </dgm:t>
    </dgm:pt>
    <dgm:pt modelId="{F5758C29-AB38-402B-8B4B-6FE0C1661DDB}" type="sibTrans" cxnId="{67980FA6-2D9E-46B9-AC52-F8E628158DE8}">
      <dgm:prSet/>
      <dgm:spPr/>
      <dgm:t>
        <a:bodyPr/>
        <a:lstStyle/>
        <a:p>
          <a:endParaRPr lang="en-US"/>
        </a:p>
      </dgm:t>
    </dgm:pt>
    <dgm:pt modelId="{03B07DA1-C932-492F-B092-5CF210FE9855}">
      <dgm:prSet/>
      <dgm:spPr/>
      <dgm:t>
        <a:bodyPr/>
        <a:lstStyle/>
        <a:p>
          <a:r>
            <a:rPr lang="en-US" dirty="0" smtClean="0"/>
            <a:t>Allows providers to choose from a number of treatment approaches as long as they are EBP approved</a:t>
          </a:r>
          <a:endParaRPr lang="en-US" dirty="0"/>
        </a:p>
      </dgm:t>
    </dgm:pt>
    <dgm:pt modelId="{F94AF1C7-A0E8-45E9-8E6F-2B3BFEB5A9DC}" type="parTrans" cxnId="{E0F787FF-0186-456E-988A-B12C16A2FFE5}">
      <dgm:prSet/>
      <dgm:spPr/>
      <dgm:t>
        <a:bodyPr/>
        <a:lstStyle/>
        <a:p>
          <a:endParaRPr lang="en-US"/>
        </a:p>
      </dgm:t>
    </dgm:pt>
    <dgm:pt modelId="{E59D503F-E3B7-4669-8AE7-7B8AD2F54CDA}" type="sibTrans" cxnId="{E0F787FF-0186-456E-988A-B12C16A2FFE5}">
      <dgm:prSet/>
      <dgm:spPr/>
      <dgm:t>
        <a:bodyPr/>
        <a:lstStyle/>
        <a:p>
          <a:endParaRPr lang="en-US"/>
        </a:p>
      </dgm:t>
    </dgm:pt>
    <dgm:pt modelId="{09018432-CCE7-4693-9F9C-B42A07C9DFEF}">
      <dgm:prSet/>
      <dgm:spPr/>
      <dgm:t>
        <a:bodyPr/>
        <a:lstStyle/>
        <a:p>
          <a:r>
            <a:rPr lang="en-US" dirty="0" smtClean="0"/>
            <a:t>Removes some of the guesswork for providers in whether they are adherent enough to report accurately</a:t>
          </a:r>
          <a:endParaRPr lang="en-US" dirty="0"/>
        </a:p>
      </dgm:t>
    </dgm:pt>
    <dgm:pt modelId="{75E580D9-1799-4092-8E03-C9E8394F5A0A}" type="parTrans" cxnId="{57940E96-BA5B-417E-84B1-96B5E55D5349}">
      <dgm:prSet/>
      <dgm:spPr/>
      <dgm:t>
        <a:bodyPr/>
        <a:lstStyle/>
        <a:p>
          <a:endParaRPr lang="en-US"/>
        </a:p>
      </dgm:t>
    </dgm:pt>
    <dgm:pt modelId="{A317A9D9-6E1C-4403-AAD6-283FFBBD784C}" type="sibTrans" cxnId="{57940E96-BA5B-417E-84B1-96B5E55D5349}">
      <dgm:prSet/>
      <dgm:spPr/>
      <dgm:t>
        <a:bodyPr/>
        <a:lstStyle/>
        <a:p>
          <a:endParaRPr lang="en-US"/>
        </a:p>
      </dgm:t>
    </dgm:pt>
    <dgm:pt modelId="{64FFCFCA-3B38-4ED8-894E-11AFB9A82868}" type="pres">
      <dgm:prSet presAssocID="{AB7B4253-2896-4E94-A9AA-37ECBC10760D}" presName="linearFlow" presStyleCnt="0">
        <dgm:presLayoutVars>
          <dgm:dir/>
          <dgm:resizeHandles val="exact"/>
        </dgm:presLayoutVars>
      </dgm:prSet>
      <dgm:spPr/>
    </dgm:pt>
    <dgm:pt modelId="{60159867-45D5-48A5-B9FB-F1F149AE296B}" type="pres">
      <dgm:prSet presAssocID="{FE4B1518-24ED-4FD2-A34E-52093421A270}" presName="composite" presStyleCnt="0"/>
      <dgm:spPr/>
    </dgm:pt>
    <dgm:pt modelId="{A025A04A-BD03-421E-9220-0746F7AF35DF}" type="pres">
      <dgm:prSet presAssocID="{FE4B1518-24ED-4FD2-A34E-52093421A270}"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CF9BCB0D-19B7-4342-8A38-DEC78F0E2F9A}" type="pres">
      <dgm:prSet presAssocID="{FE4B1518-24ED-4FD2-A34E-52093421A270}" presName="txShp" presStyleLbl="node1" presStyleIdx="0" presStyleCnt="3">
        <dgm:presLayoutVars>
          <dgm:bulletEnabled val="1"/>
        </dgm:presLayoutVars>
      </dgm:prSet>
      <dgm:spPr/>
      <dgm:t>
        <a:bodyPr/>
        <a:lstStyle/>
        <a:p>
          <a:endParaRPr lang="en-US"/>
        </a:p>
      </dgm:t>
    </dgm:pt>
    <dgm:pt modelId="{6DF4937B-7DD3-4B9F-9040-15A213A92B00}" type="pres">
      <dgm:prSet presAssocID="{0DE6E15A-6429-4B03-AA04-540F98F70CDA}" presName="spacing" presStyleCnt="0"/>
      <dgm:spPr/>
    </dgm:pt>
    <dgm:pt modelId="{38BCA23B-1FD7-4F3D-BFF7-2F7461584A14}" type="pres">
      <dgm:prSet presAssocID="{7328C7C6-1278-49B7-93DD-EC52DA66D356}" presName="composite" presStyleCnt="0"/>
      <dgm:spPr/>
    </dgm:pt>
    <dgm:pt modelId="{9CCA5A8B-D87B-4BD3-ABC5-E2148426994A}" type="pres">
      <dgm:prSet presAssocID="{7328C7C6-1278-49B7-93DD-EC52DA66D356}" presName="imgShp"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648E914-992F-40E4-8F55-69C4A663A6E2}" type="pres">
      <dgm:prSet presAssocID="{7328C7C6-1278-49B7-93DD-EC52DA66D356}" presName="txShp" presStyleLbl="node1" presStyleIdx="1" presStyleCnt="3">
        <dgm:presLayoutVars>
          <dgm:bulletEnabled val="1"/>
        </dgm:presLayoutVars>
      </dgm:prSet>
      <dgm:spPr/>
      <dgm:t>
        <a:bodyPr/>
        <a:lstStyle/>
        <a:p>
          <a:endParaRPr lang="en-US"/>
        </a:p>
      </dgm:t>
    </dgm:pt>
    <dgm:pt modelId="{31CE2CC2-AD76-4E0B-BE97-42B1DFDBC7D9}" type="pres">
      <dgm:prSet presAssocID="{704F3DC3-D2A1-4F38-85E1-C806AFEDEC37}" presName="spacing" presStyleCnt="0"/>
      <dgm:spPr/>
    </dgm:pt>
    <dgm:pt modelId="{BE991933-53B9-4E5D-814E-A1027469D9A0}" type="pres">
      <dgm:prSet presAssocID="{40D6C039-BA4B-492B-810D-84470C27B3F9}" presName="composite" presStyleCnt="0"/>
      <dgm:spPr/>
    </dgm:pt>
    <dgm:pt modelId="{7DC61FCA-CFD5-45EC-96CD-F4EEDC98D659}" type="pres">
      <dgm:prSet presAssocID="{40D6C039-BA4B-492B-810D-84470C27B3F9}" presName="imgShp"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6A07F482-7303-41BF-9D96-AB163D42C8BA}" type="pres">
      <dgm:prSet presAssocID="{40D6C039-BA4B-492B-810D-84470C27B3F9}" presName="txShp" presStyleLbl="node1" presStyleIdx="2" presStyleCnt="3">
        <dgm:presLayoutVars>
          <dgm:bulletEnabled val="1"/>
        </dgm:presLayoutVars>
      </dgm:prSet>
      <dgm:spPr/>
      <dgm:t>
        <a:bodyPr/>
        <a:lstStyle/>
        <a:p>
          <a:endParaRPr lang="en-US"/>
        </a:p>
      </dgm:t>
    </dgm:pt>
  </dgm:ptLst>
  <dgm:cxnLst>
    <dgm:cxn modelId="{7E69B966-2B30-49C1-8D52-D63EEEBBC1D7}" type="presOf" srcId="{9DBE6929-032E-4846-A7E8-F68AC70D7F27}" destId="{CF9BCB0D-19B7-4342-8A38-DEC78F0E2F9A}" srcOrd="0" destOrd="1" presId="urn:microsoft.com/office/officeart/2005/8/layout/vList3"/>
    <dgm:cxn modelId="{24F63E4D-5788-43B4-98FD-0832206E22B0}" srcId="{AB7B4253-2896-4E94-A9AA-37ECBC10760D}" destId="{40D6C039-BA4B-492B-810D-84470C27B3F9}" srcOrd="2" destOrd="0" parTransId="{094DD945-D3F0-41FA-BD72-076D7B6BCD80}" sibTransId="{9A6A7D8C-1568-45FF-9960-641C3899AB9E}"/>
    <dgm:cxn modelId="{1FC5C722-3A2D-412D-B577-7A00DB49D103}" srcId="{AB7B4253-2896-4E94-A9AA-37ECBC10760D}" destId="{7328C7C6-1278-49B7-93DD-EC52DA66D356}" srcOrd="1" destOrd="0" parTransId="{D7A9EB7E-16FB-4A55-A73A-EDC665C9CF0B}" sibTransId="{704F3DC3-D2A1-4F38-85E1-C806AFEDEC37}"/>
    <dgm:cxn modelId="{67980FA6-2D9E-46B9-AC52-F8E628158DE8}" srcId="{FE4B1518-24ED-4FD2-A34E-52093421A270}" destId="{9DBE6929-032E-4846-A7E8-F68AC70D7F27}" srcOrd="0" destOrd="0" parTransId="{202C13F5-38AE-4DEE-AF6A-2CAB53C95A0D}" sibTransId="{F5758C29-AB38-402B-8B4B-6FE0C1661DDB}"/>
    <dgm:cxn modelId="{E166EC9A-DB95-4CEF-BFE3-B2EEAA22D6D6}" type="presOf" srcId="{FE4B1518-24ED-4FD2-A34E-52093421A270}" destId="{CF9BCB0D-19B7-4342-8A38-DEC78F0E2F9A}" srcOrd="0" destOrd="0" presId="urn:microsoft.com/office/officeart/2005/8/layout/vList3"/>
    <dgm:cxn modelId="{B1CA500A-6F05-419B-9259-1816E54E1E51}" srcId="{AB7B4253-2896-4E94-A9AA-37ECBC10760D}" destId="{FE4B1518-24ED-4FD2-A34E-52093421A270}" srcOrd="0" destOrd="0" parTransId="{9BBF7A29-BA3D-46BE-84EB-FDB7DAE5ECE2}" sibTransId="{0DE6E15A-6429-4B03-AA04-540F98F70CDA}"/>
    <dgm:cxn modelId="{02600DBF-F683-458D-ACD8-002666EF0C05}" type="presOf" srcId="{40D6C039-BA4B-492B-810D-84470C27B3F9}" destId="{6A07F482-7303-41BF-9D96-AB163D42C8BA}" srcOrd="0" destOrd="0" presId="urn:microsoft.com/office/officeart/2005/8/layout/vList3"/>
    <dgm:cxn modelId="{57940E96-BA5B-417E-84B1-96B5E55D5349}" srcId="{40D6C039-BA4B-492B-810D-84470C27B3F9}" destId="{09018432-CCE7-4693-9F9C-B42A07C9DFEF}" srcOrd="0" destOrd="0" parTransId="{75E580D9-1799-4092-8E03-C9E8394F5A0A}" sibTransId="{A317A9D9-6E1C-4403-AAD6-283FFBBD784C}"/>
    <dgm:cxn modelId="{9CEE19EE-A476-4FCF-B871-8F0C43ABFE0F}" type="presOf" srcId="{AB7B4253-2896-4E94-A9AA-37ECBC10760D}" destId="{64FFCFCA-3B38-4ED8-894E-11AFB9A82868}" srcOrd="0" destOrd="0" presId="urn:microsoft.com/office/officeart/2005/8/layout/vList3"/>
    <dgm:cxn modelId="{9D7CF6A1-7B75-413A-B6B9-E8607BDF7E92}" type="presOf" srcId="{09018432-CCE7-4693-9F9C-B42A07C9DFEF}" destId="{6A07F482-7303-41BF-9D96-AB163D42C8BA}" srcOrd="0" destOrd="1" presId="urn:microsoft.com/office/officeart/2005/8/layout/vList3"/>
    <dgm:cxn modelId="{906BBE6A-21E2-4CD2-B3C8-21B8A4283C57}" srcId="{FE4B1518-24ED-4FD2-A34E-52093421A270}" destId="{86D19C0A-872E-4565-943F-9F4474C6B3A0}" srcOrd="1" destOrd="0" parTransId="{A0F2DB05-391F-415F-AB14-9499A8092772}" sibTransId="{E7E2F4EA-9412-4E13-B334-542307ED0355}"/>
    <dgm:cxn modelId="{41A0ADB3-8B39-4DB1-8342-522EF66B8C05}" type="presOf" srcId="{86D19C0A-872E-4565-943F-9F4474C6B3A0}" destId="{CF9BCB0D-19B7-4342-8A38-DEC78F0E2F9A}" srcOrd="0" destOrd="2" presId="urn:microsoft.com/office/officeart/2005/8/layout/vList3"/>
    <dgm:cxn modelId="{3B22200A-AF9B-4A60-BF3C-7996C85C1509}" type="presOf" srcId="{7328C7C6-1278-49B7-93DD-EC52DA66D356}" destId="{7648E914-992F-40E4-8F55-69C4A663A6E2}" srcOrd="0" destOrd="0" presId="urn:microsoft.com/office/officeart/2005/8/layout/vList3"/>
    <dgm:cxn modelId="{E0F787FF-0186-456E-988A-B12C16A2FFE5}" srcId="{7328C7C6-1278-49B7-93DD-EC52DA66D356}" destId="{03B07DA1-C932-492F-B092-5CF210FE9855}" srcOrd="0" destOrd="0" parTransId="{F94AF1C7-A0E8-45E9-8E6F-2B3BFEB5A9DC}" sibTransId="{E59D503F-E3B7-4669-8AE7-7B8AD2F54CDA}"/>
    <dgm:cxn modelId="{CD2A8715-2F6E-41CD-A1FB-7DCCB7946395}" type="presOf" srcId="{03B07DA1-C932-492F-B092-5CF210FE9855}" destId="{7648E914-992F-40E4-8F55-69C4A663A6E2}" srcOrd="0" destOrd="1" presId="urn:microsoft.com/office/officeart/2005/8/layout/vList3"/>
    <dgm:cxn modelId="{7AD230F8-CB9C-4E7B-BE95-64732866BEC2}" type="presParOf" srcId="{64FFCFCA-3B38-4ED8-894E-11AFB9A82868}" destId="{60159867-45D5-48A5-B9FB-F1F149AE296B}" srcOrd="0" destOrd="0" presId="urn:microsoft.com/office/officeart/2005/8/layout/vList3"/>
    <dgm:cxn modelId="{DC6851A7-4FF5-449B-A6A3-E7FA0F0CAC2F}" type="presParOf" srcId="{60159867-45D5-48A5-B9FB-F1F149AE296B}" destId="{A025A04A-BD03-421E-9220-0746F7AF35DF}" srcOrd="0" destOrd="0" presId="urn:microsoft.com/office/officeart/2005/8/layout/vList3"/>
    <dgm:cxn modelId="{2F7BAD2E-7806-4A98-B45E-8FC0CD31B749}" type="presParOf" srcId="{60159867-45D5-48A5-B9FB-F1F149AE296B}" destId="{CF9BCB0D-19B7-4342-8A38-DEC78F0E2F9A}" srcOrd="1" destOrd="0" presId="urn:microsoft.com/office/officeart/2005/8/layout/vList3"/>
    <dgm:cxn modelId="{480132F7-AB9E-4B15-A139-DBAD084032AF}" type="presParOf" srcId="{64FFCFCA-3B38-4ED8-894E-11AFB9A82868}" destId="{6DF4937B-7DD3-4B9F-9040-15A213A92B00}" srcOrd="1" destOrd="0" presId="urn:microsoft.com/office/officeart/2005/8/layout/vList3"/>
    <dgm:cxn modelId="{742C4408-02FC-46C0-A6A8-0BAF06A2156B}" type="presParOf" srcId="{64FFCFCA-3B38-4ED8-894E-11AFB9A82868}" destId="{38BCA23B-1FD7-4F3D-BFF7-2F7461584A14}" srcOrd="2" destOrd="0" presId="urn:microsoft.com/office/officeart/2005/8/layout/vList3"/>
    <dgm:cxn modelId="{9F333F67-C372-45CB-A5B3-94E024681CA3}" type="presParOf" srcId="{38BCA23B-1FD7-4F3D-BFF7-2F7461584A14}" destId="{9CCA5A8B-D87B-4BD3-ABC5-E2148426994A}" srcOrd="0" destOrd="0" presId="urn:microsoft.com/office/officeart/2005/8/layout/vList3"/>
    <dgm:cxn modelId="{F4694F38-3E58-407E-A2BB-5616103DC231}" type="presParOf" srcId="{38BCA23B-1FD7-4F3D-BFF7-2F7461584A14}" destId="{7648E914-992F-40E4-8F55-69C4A663A6E2}" srcOrd="1" destOrd="0" presId="urn:microsoft.com/office/officeart/2005/8/layout/vList3"/>
    <dgm:cxn modelId="{9570DB05-8A21-453D-80D0-2229E7C0B728}" type="presParOf" srcId="{64FFCFCA-3B38-4ED8-894E-11AFB9A82868}" destId="{31CE2CC2-AD76-4E0B-BE97-42B1DFDBC7D9}" srcOrd="3" destOrd="0" presId="urn:microsoft.com/office/officeart/2005/8/layout/vList3"/>
    <dgm:cxn modelId="{D2FEB3C2-5718-4F1A-BA00-0B5B4B4D8777}" type="presParOf" srcId="{64FFCFCA-3B38-4ED8-894E-11AFB9A82868}" destId="{BE991933-53B9-4E5D-814E-A1027469D9A0}" srcOrd="4" destOrd="0" presId="urn:microsoft.com/office/officeart/2005/8/layout/vList3"/>
    <dgm:cxn modelId="{41329869-DEED-4C64-B226-1E9F5151CBEB}" type="presParOf" srcId="{BE991933-53B9-4E5D-814E-A1027469D9A0}" destId="{7DC61FCA-CFD5-45EC-96CD-F4EEDC98D659}" srcOrd="0" destOrd="0" presId="urn:microsoft.com/office/officeart/2005/8/layout/vList3"/>
    <dgm:cxn modelId="{4214D9F1-368A-4129-937E-10E6682FC301}" type="presParOf" srcId="{BE991933-53B9-4E5D-814E-A1027469D9A0}" destId="{6A07F482-7303-41BF-9D96-AB163D42C8BA}"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7B4253-2896-4E94-A9AA-37ECBC10760D}" type="doc">
      <dgm:prSet loTypeId="urn:microsoft.com/office/officeart/2005/8/layout/vList3" loCatId="list" qsTypeId="urn:microsoft.com/office/officeart/2005/8/quickstyle/simple1" qsCatId="simple" csTypeId="urn:microsoft.com/office/officeart/2005/8/colors/accent1_2" csCatId="accent1" phldr="1"/>
      <dgm:spPr/>
    </dgm:pt>
    <dgm:pt modelId="{FE4B1518-24ED-4FD2-A34E-52093421A270}">
      <dgm:prSet phldrT="[Text]" custT="1"/>
      <dgm:spPr/>
      <dgm:t>
        <a:bodyPr/>
        <a:lstStyle/>
        <a:p>
          <a:r>
            <a:rPr lang="en-US" sz="2000" dirty="0" smtClean="0"/>
            <a:t>Training</a:t>
          </a:r>
          <a:endParaRPr lang="en-US" sz="2000" dirty="0"/>
        </a:p>
      </dgm:t>
    </dgm:pt>
    <dgm:pt modelId="{9BBF7A29-BA3D-46BE-84EB-FDB7DAE5ECE2}" type="parTrans" cxnId="{B1CA500A-6F05-419B-9259-1816E54E1E51}">
      <dgm:prSet/>
      <dgm:spPr/>
      <dgm:t>
        <a:bodyPr/>
        <a:lstStyle/>
        <a:p>
          <a:endParaRPr lang="en-US"/>
        </a:p>
      </dgm:t>
    </dgm:pt>
    <dgm:pt modelId="{0DE6E15A-6429-4B03-AA04-540F98F70CDA}" type="sibTrans" cxnId="{B1CA500A-6F05-419B-9259-1816E54E1E51}">
      <dgm:prSet/>
      <dgm:spPr/>
      <dgm:t>
        <a:bodyPr/>
        <a:lstStyle/>
        <a:p>
          <a:endParaRPr lang="en-US"/>
        </a:p>
      </dgm:t>
    </dgm:pt>
    <dgm:pt modelId="{7328C7C6-1278-49B7-93DD-EC52DA66D356}">
      <dgm:prSet phldrT="[Text]"/>
      <dgm:spPr/>
      <dgm:t>
        <a:bodyPr/>
        <a:lstStyle/>
        <a:p>
          <a:r>
            <a:rPr lang="en-US" dirty="0" smtClean="0"/>
            <a:t>If reporting a </a:t>
          </a:r>
          <a:r>
            <a:rPr lang="en-US" dirty="0" err="1" smtClean="0"/>
            <a:t>namebrand</a:t>
          </a:r>
          <a:endParaRPr lang="en-US" dirty="0"/>
        </a:p>
      </dgm:t>
    </dgm:pt>
    <dgm:pt modelId="{D7A9EB7E-16FB-4A55-A73A-EDC665C9CF0B}" type="parTrans" cxnId="{1FC5C722-3A2D-412D-B577-7A00DB49D103}">
      <dgm:prSet/>
      <dgm:spPr/>
      <dgm:t>
        <a:bodyPr/>
        <a:lstStyle/>
        <a:p>
          <a:endParaRPr lang="en-US"/>
        </a:p>
      </dgm:t>
    </dgm:pt>
    <dgm:pt modelId="{704F3DC3-D2A1-4F38-85E1-C806AFEDEC37}" type="sibTrans" cxnId="{1FC5C722-3A2D-412D-B577-7A00DB49D103}">
      <dgm:prSet/>
      <dgm:spPr/>
      <dgm:t>
        <a:bodyPr/>
        <a:lstStyle/>
        <a:p>
          <a:endParaRPr lang="en-US"/>
        </a:p>
      </dgm:t>
    </dgm:pt>
    <dgm:pt modelId="{40D6C039-BA4B-492B-810D-84470C27B3F9}">
      <dgm:prSet phldrT="[Text]"/>
      <dgm:spPr/>
      <dgm:t>
        <a:bodyPr/>
        <a:lstStyle/>
        <a:p>
          <a:r>
            <a:rPr lang="en-US" dirty="0" smtClean="0"/>
            <a:t>Treatment Plan</a:t>
          </a:r>
          <a:endParaRPr lang="en-US" dirty="0"/>
        </a:p>
      </dgm:t>
    </dgm:pt>
    <dgm:pt modelId="{094DD945-D3F0-41FA-BD72-076D7B6BCD80}" type="parTrans" cxnId="{24F63E4D-5788-43B4-98FD-0832206E22B0}">
      <dgm:prSet/>
      <dgm:spPr/>
      <dgm:t>
        <a:bodyPr/>
        <a:lstStyle/>
        <a:p>
          <a:endParaRPr lang="en-US"/>
        </a:p>
      </dgm:t>
    </dgm:pt>
    <dgm:pt modelId="{9A6A7D8C-1568-45FF-9960-641C3899AB9E}" type="sibTrans" cxnId="{24F63E4D-5788-43B4-98FD-0832206E22B0}">
      <dgm:prSet/>
      <dgm:spPr/>
      <dgm:t>
        <a:bodyPr/>
        <a:lstStyle/>
        <a:p>
          <a:endParaRPr lang="en-US"/>
        </a:p>
      </dgm:t>
    </dgm:pt>
    <dgm:pt modelId="{D62741C3-581A-4437-96CF-DAFBD125D4DB}">
      <dgm:prSet custT="1"/>
      <dgm:spPr/>
      <dgm:t>
        <a:bodyPr/>
        <a:lstStyle/>
        <a:p>
          <a:r>
            <a:rPr lang="en-US" sz="1600" dirty="0" smtClean="0"/>
            <a:t>Provider must have received LIVE training in the reported treatment</a:t>
          </a:r>
          <a:endParaRPr lang="en-US" sz="1600" dirty="0"/>
        </a:p>
      </dgm:t>
    </dgm:pt>
    <dgm:pt modelId="{40F44DB6-25F1-43DB-8BDC-5C0C2109FA9B}" type="parTrans" cxnId="{1ABD28A0-C966-4126-AE0A-5692532B2B5D}">
      <dgm:prSet/>
      <dgm:spPr/>
      <dgm:t>
        <a:bodyPr/>
        <a:lstStyle/>
        <a:p>
          <a:endParaRPr lang="en-US"/>
        </a:p>
      </dgm:t>
    </dgm:pt>
    <dgm:pt modelId="{36B6B769-A128-4695-B4B2-F99168054003}" type="sibTrans" cxnId="{1ABD28A0-C966-4126-AE0A-5692532B2B5D}">
      <dgm:prSet/>
      <dgm:spPr/>
      <dgm:t>
        <a:bodyPr/>
        <a:lstStyle/>
        <a:p>
          <a:endParaRPr lang="en-US"/>
        </a:p>
      </dgm:t>
    </dgm:pt>
    <dgm:pt modelId="{86D19C0A-872E-4565-943F-9F4474C6B3A0}">
      <dgm:prSet/>
      <dgm:spPr/>
      <dgm:t>
        <a:bodyPr/>
        <a:lstStyle/>
        <a:p>
          <a:endParaRPr lang="en-US" sz="1300" dirty="0"/>
        </a:p>
      </dgm:t>
    </dgm:pt>
    <dgm:pt modelId="{A0F2DB05-391F-415F-AB14-9499A8092772}" type="parTrans" cxnId="{906BBE6A-21E2-4CD2-B3C8-21B8A4283C57}">
      <dgm:prSet/>
      <dgm:spPr/>
      <dgm:t>
        <a:bodyPr/>
        <a:lstStyle/>
        <a:p>
          <a:endParaRPr lang="en-US"/>
        </a:p>
      </dgm:t>
    </dgm:pt>
    <dgm:pt modelId="{E7E2F4EA-9412-4E13-B334-542307ED0355}" type="sibTrans" cxnId="{906BBE6A-21E2-4CD2-B3C8-21B8A4283C57}">
      <dgm:prSet/>
      <dgm:spPr/>
      <dgm:t>
        <a:bodyPr/>
        <a:lstStyle/>
        <a:p>
          <a:endParaRPr lang="en-US"/>
        </a:p>
      </dgm:t>
    </dgm:pt>
    <dgm:pt modelId="{7F840FD9-D0EE-4B73-A363-ED3827F2CC20}">
      <dgm:prSet/>
      <dgm:spPr/>
      <dgm:t>
        <a:bodyPr/>
        <a:lstStyle/>
        <a:p>
          <a:r>
            <a:rPr lang="en-US" dirty="0" smtClean="0"/>
            <a:t>The treatment plan must list intent to provide at least one ESSENTIAL clinical element of the proposed treatment approach </a:t>
          </a:r>
          <a:endParaRPr lang="en-US" dirty="0"/>
        </a:p>
      </dgm:t>
    </dgm:pt>
    <dgm:pt modelId="{63815C05-819E-417B-A4A6-05383536DCE8}" type="parTrans" cxnId="{E65B8588-0650-483D-A309-9570E149FEF3}">
      <dgm:prSet/>
      <dgm:spPr/>
      <dgm:t>
        <a:bodyPr/>
        <a:lstStyle/>
        <a:p>
          <a:endParaRPr lang="en-US"/>
        </a:p>
      </dgm:t>
    </dgm:pt>
    <dgm:pt modelId="{324E8F3F-54EB-4457-8367-B2092015C0D7}" type="sibTrans" cxnId="{E65B8588-0650-483D-A309-9570E149FEF3}">
      <dgm:prSet/>
      <dgm:spPr/>
      <dgm:t>
        <a:bodyPr/>
        <a:lstStyle/>
        <a:p>
          <a:endParaRPr lang="en-US"/>
        </a:p>
      </dgm:t>
    </dgm:pt>
    <dgm:pt modelId="{008C3721-F7E8-4B1E-973B-D617C504487A}">
      <dgm:prSet/>
      <dgm:spPr/>
      <dgm:t>
        <a:bodyPr/>
        <a:lstStyle/>
        <a:p>
          <a:r>
            <a:rPr lang="en-US" dirty="0" smtClean="0"/>
            <a:t>Provider can document they are adherent with compliance requirements</a:t>
          </a:r>
          <a:endParaRPr lang="en-US" dirty="0"/>
        </a:p>
      </dgm:t>
    </dgm:pt>
    <dgm:pt modelId="{9D3568C9-EC7A-4D39-8943-2476BB418818}" type="sibTrans" cxnId="{B48EE743-DE8B-4E24-8BD5-FA7E02FB690D}">
      <dgm:prSet/>
      <dgm:spPr/>
      <dgm:t>
        <a:bodyPr/>
        <a:lstStyle/>
        <a:p>
          <a:endParaRPr lang="en-US"/>
        </a:p>
      </dgm:t>
    </dgm:pt>
    <dgm:pt modelId="{DAB78CE0-BDED-4614-9A58-D610D6BEDECA}" type="parTrans" cxnId="{B48EE743-DE8B-4E24-8BD5-FA7E02FB690D}">
      <dgm:prSet/>
      <dgm:spPr/>
      <dgm:t>
        <a:bodyPr/>
        <a:lstStyle/>
        <a:p>
          <a:endParaRPr lang="en-US"/>
        </a:p>
      </dgm:t>
    </dgm:pt>
    <dgm:pt modelId="{FEABB302-3988-4C1D-A4A6-41956445F704}">
      <dgm:prSet custT="1"/>
      <dgm:spPr/>
      <dgm:t>
        <a:bodyPr/>
        <a:lstStyle/>
        <a:p>
          <a:r>
            <a:rPr lang="en-US" sz="1600" dirty="0" smtClean="0"/>
            <a:t>Certified trainer or a trainer with documented expertise in treatment approach</a:t>
          </a:r>
          <a:endParaRPr lang="en-US" sz="1600" dirty="0"/>
        </a:p>
      </dgm:t>
    </dgm:pt>
    <dgm:pt modelId="{0CCCB90C-C451-4396-A8B7-B4B521C7AD88}" type="parTrans" cxnId="{F120F641-D638-4CC6-9EC7-F2FBA0674DA1}">
      <dgm:prSet/>
      <dgm:spPr/>
      <dgm:t>
        <a:bodyPr/>
        <a:lstStyle/>
        <a:p>
          <a:endParaRPr lang="en-US"/>
        </a:p>
      </dgm:t>
    </dgm:pt>
    <dgm:pt modelId="{A4A922A5-9E29-4629-BF33-BBA60DBCAD87}" type="sibTrans" cxnId="{F120F641-D638-4CC6-9EC7-F2FBA0674DA1}">
      <dgm:prSet/>
      <dgm:spPr/>
      <dgm:t>
        <a:bodyPr/>
        <a:lstStyle/>
        <a:p>
          <a:endParaRPr lang="en-US"/>
        </a:p>
      </dgm:t>
    </dgm:pt>
    <dgm:pt modelId="{64FFCFCA-3B38-4ED8-894E-11AFB9A82868}" type="pres">
      <dgm:prSet presAssocID="{AB7B4253-2896-4E94-A9AA-37ECBC10760D}" presName="linearFlow" presStyleCnt="0">
        <dgm:presLayoutVars>
          <dgm:dir/>
          <dgm:resizeHandles val="exact"/>
        </dgm:presLayoutVars>
      </dgm:prSet>
      <dgm:spPr/>
    </dgm:pt>
    <dgm:pt modelId="{60159867-45D5-48A5-B9FB-F1F149AE296B}" type="pres">
      <dgm:prSet presAssocID="{FE4B1518-24ED-4FD2-A34E-52093421A270}" presName="composite" presStyleCnt="0"/>
      <dgm:spPr/>
    </dgm:pt>
    <dgm:pt modelId="{A025A04A-BD03-421E-9220-0746F7AF35DF}" type="pres">
      <dgm:prSet presAssocID="{FE4B1518-24ED-4FD2-A34E-52093421A270}" presName="imgShp"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CF9BCB0D-19B7-4342-8A38-DEC78F0E2F9A}" type="pres">
      <dgm:prSet presAssocID="{FE4B1518-24ED-4FD2-A34E-52093421A270}" presName="txShp" presStyleLbl="node1" presStyleIdx="0" presStyleCnt="3" custScaleY="103440">
        <dgm:presLayoutVars>
          <dgm:bulletEnabled val="1"/>
        </dgm:presLayoutVars>
      </dgm:prSet>
      <dgm:spPr/>
      <dgm:t>
        <a:bodyPr/>
        <a:lstStyle/>
        <a:p>
          <a:endParaRPr lang="en-US"/>
        </a:p>
      </dgm:t>
    </dgm:pt>
    <dgm:pt modelId="{6DF4937B-7DD3-4B9F-9040-15A213A92B00}" type="pres">
      <dgm:prSet presAssocID="{0DE6E15A-6429-4B03-AA04-540F98F70CDA}" presName="spacing" presStyleCnt="0"/>
      <dgm:spPr/>
    </dgm:pt>
    <dgm:pt modelId="{38BCA23B-1FD7-4F3D-BFF7-2F7461584A14}" type="pres">
      <dgm:prSet presAssocID="{7328C7C6-1278-49B7-93DD-EC52DA66D356}" presName="composite" presStyleCnt="0"/>
      <dgm:spPr/>
    </dgm:pt>
    <dgm:pt modelId="{9CCA5A8B-D87B-4BD3-ABC5-E2148426994A}" type="pres">
      <dgm:prSet presAssocID="{7328C7C6-1278-49B7-93DD-EC52DA66D356}" presName="imgShp" presStyleLbl="fgImgPlace1" presStyleIdx="1"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7648E914-992F-40E4-8F55-69C4A663A6E2}" type="pres">
      <dgm:prSet presAssocID="{7328C7C6-1278-49B7-93DD-EC52DA66D356}" presName="txShp" presStyleLbl="node1" presStyleIdx="1" presStyleCnt="3">
        <dgm:presLayoutVars>
          <dgm:bulletEnabled val="1"/>
        </dgm:presLayoutVars>
      </dgm:prSet>
      <dgm:spPr/>
      <dgm:t>
        <a:bodyPr/>
        <a:lstStyle/>
        <a:p>
          <a:endParaRPr lang="en-US"/>
        </a:p>
      </dgm:t>
    </dgm:pt>
    <dgm:pt modelId="{31CE2CC2-AD76-4E0B-BE97-42B1DFDBC7D9}" type="pres">
      <dgm:prSet presAssocID="{704F3DC3-D2A1-4F38-85E1-C806AFEDEC37}" presName="spacing" presStyleCnt="0"/>
      <dgm:spPr/>
    </dgm:pt>
    <dgm:pt modelId="{BE991933-53B9-4E5D-814E-A1027469D9A0}" type="pres">
      <dgm:prSet presAssocID="{40D6C039-BA4B-492B-810D-84470C27B3F9}" presName="composite" presStyleCnt="0"/>
      <dgm:spPr/>
    </dgm:pt>
    <dgm:pt modelId="{7DC61FCA-CFD5-45EC-96CD-F4EEDC98D659}" type="pres">
      <dgm:prSet presAssocID="{40D6C039-BA4B-492B-810D-84470C27B3F9}" presName="imgShp" presStyleLbl="fgImgPlace1" presStyleIdx="2"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6A07F482-7303-41BF-9D96-AB163D42C8BA}" type="pres">
      <dgm:prSet presAssocID="{40D6C039-BA4B-492B-810D-84470C27B3F9}" presName="txShp" presStyleLbl="node1" presStyleIdx="2" presStyleCnt="3">
        <dgm:presLayoutVars>
          <dgm:bulletEnabled val="1"/>
        </dgm:presLayoutVars>
      </dgm:prSet>
      <dgm:spPr/>
      <dgm:t>
        <a:bodyPr/>
        <a:lstStyle/>
        <a:p>
          <a:endParaRPr lang="en-US"/>
        </a:p>
      </dgm:t>
    </dgm:pt>
  </dgm:ptLst>
  <dgm:cxnLst>
    <dgm:cxn modelId="{1FC5C722-3A2D-412D-B577-7A00DB49D103}" srcId="{AB7B4253-2896-4E94-A9AA-37ECBC10760D}" destId="{7328C7C6-1278-49B7-93DD-EC52DA66D356}" srcOrd="1" destOrd="0" parTransId="{D7A9EB7E-16FB-4A55-A73A-EDC665C9CF0B}" sibTransId="{704F3DC3-D2A1-4F38-85E1-C806AFEDEC37}"/>
    <dgm:cxn modelId="{6AEEB32B-4746-41C6-9DE0-2582D635150A}" type="presOf" srcId="{FEABB302-3988-4C1D-A4A6-41956445F704}" destId="{CF9BCB0D-19B7-4342-8A38-DEC78F0E2F9A}" srcOrd="0" destOrd="2" presId="urn:microsoft.com/office/officeart/2005/8/layout/vList3"/>
    <dgm:cxn modelId="{24F63E4D-5788-43B4-98FD-0832206E22B0}" srcId="{AB7B4253-2896-4E94-A9AA-37ECBC10760D}" destId="{40D6C039-BA4B-492B-810D-84470C27B3F9}" srcOrd="2" destOrd="0" parTransId="{094DD945-D3F0-41FA-BD72-076D7B6BCD80}" sibTransId="{9A6A7D8C-1568-45FF-9960-641C3899AB9E}"/>
    <dgm:cxn modelId="{9D003BB0-F182-4904-8ED5-5EA87EAD52F7}" type="presOf" srcId="{FE4B1518-24ED-4FD2-A34E-52093421A270}" destId="{CF9BCB0D-19B7-4342-8A38-DEC78F0E2F9A}" srcOrd="0" destOrd="0" presId="urn:microsoft.com/office/officeart/2005/8/layout/vList3"/>
    <dgm:cxn modelId="{F120F641-D638-4CC6-9EC7-F2FBA0674DA1}" srcId="{FE4B1518-24ED-4FD2-A34E-52093421A270}" destId="{FEABB302-3988-4C1D-A4A6-41956445F704}" srcOrd="1" destOrd="0" parTransId="{0CCCB90C-C451-4396-A8B7-B4B521C7AD88}" sibTransId="{A4A922A5-9E29-4629-BF33-BBA60DBCAD87}"/>
    <dgm:cxn modelId="{CC84CCC2-32E1-4405-8A0A-CC79508CB87C}" type="presOf" srcId="{AB7B4253-2896-4E94-A9AA-37ECBC10760D}" destId="{64FFCFCA-3B38-4ED8-894E-11AFB9A82868}" srcOrd="0" destOrd="0" presId="urn:microsoft.com/office/officeart/2005/8/layout/vList3"/>
    <dgm:cxn modelId="{B1CA500A-6F05-419B-9259-1816E54E1E51}" srcId="{AB7B4253-2896-4E94-A9AA-37ECBC10760D}" destId="{FE4B1518-24ED-4FD2-A34E-52093421A270}" srcOrd="0" destOrd="0" parTransId="{9BBF7A29-BA3D-46BE-84EB-FDB7DAE5ECE2}" sibTransId="{0DE6E15A-6429-4B03-AA04-540F98F70CDA}"/>
    <dgm:cxn modelId="{D434F33A-B976-4DC6-91C9-5B5660D1B40F}" type="presOf" srcId="{7F840FD9-D0EE-4B73-A363-ED3827F2CC20}" destId="{6A07F482-7303-41BF-9D96-AB163D42C8BA}" srcOrd="0" destOrd="1" presId="urn:microsoft.com/office/officeart/2005/8/layout/vList3"/>
    <dgm:cxn modelId="{B48EE743-DE8B-4E24-8BD5-FA7E02FB690D}" srcId="{7328C7C6-1278-49B7-93DD-EC52DA66D356}" destId="{008C3721-F7E8-4B1E-973B-D617C504487A}" srcOrd="0" destOrd="0" parTransId="{DAB78CE0-BDED-4614-9A58-D610D6BEDECA}" sibTransId="{9D3568C9-EC7A-4D39-8943-2476BB418818}"/>
    <dgm:cxn modelId="{FE3A4D80-88A6-429C-B179-C5A1AE749CA3}" type="presOf" srcId="{86D19C0A-872E-4565-943F-9F4474C6B3A0}" destId="{CF9BCB0D-19B7-4342-8A38-DEC78F0E2F9A}" srcOrd="0" destOrd="3" presId="urn:microsoft.com/office/officeart/2005/8/layout/vList3"/>
    <dgm:cxn modelId="{EE9966E6-0F70-49C9-9B37-D02425C4E705}" type="presOf" srcId="{7328C7C6-1278-49B7-93DD-EC52DA66D356}" destId="{7648E914-992F-40E4-8F55-69C4A663A6E2}" srcOrd="0" destOrd="0" presId="urn:microsoft.com/office/officeart/2005/8/layout/vList3"/>
    <dgm:cxn modelId="{07910979-F2AA-4931-B468-F65D51DA8436}" type="presOf" srcId="{D62741C3-581A-4437-96CF-DAFBD125D4DB}" destId="{CF9BCB0D-19B7-4342-8A38-DEC78F0E2F9A}" srcOrd="0" destOrd="1" presId="urn:microsoft.com/office/officeart/2005/8/layout/vList3"/>
    <dgm:cxn modelId="{1ABD28A0-C966-4126-AE0A-5692532B2B5D}" srcId="{FE4B1518-24ED-4FD2-A34E-52093421A270}" destId="{D62741C3-581A-4437-96CF-DAFBD125D4DB}" srcOrd="0" destOrd="0" parTransId="{40F44DB6-25F1-43DB-8BDC-5C0C2109FA9B}" sibTransId="{36B6B769-A128-4695-B4B2-F99168054003}"/>
    <dgm:cxn modelId="{E65B8588-0650-483D-A309-9570E149FEF3}" srcId="{40D6C039-BA4B-492B-810D-84470C27B3F9}" destId="{7F840FD9-D0EE-4B73-A363-ED3827F2CC20}" srcOrd="0" destOrd="0" parTransId="{63815C05-819E-417B-A4A6-05383536DCE8}" sibTransId="{324E8F3F-54EB-4457-8367-B2092015C0D7}"/>
    <dgm:cxn modelId="{906BBE6A-21E2-4CD2-B3C8-21B8A4283C57}" srcId="{FE4B1518-24ED-4FD2-A34E-52093421A270}" destId="{86D19C0A-872E-4565-943F-9F4474C6B3A0}" srcOrd="2" destOrd="0" parTransId="{A0F2DB05-391F-415F-AB14-9499A8092772}" sibTransId="{E7E2F4EA-9412-4E13-B334-542307ED0355}"/>
    <dgm:cxn modelId="{84EA5CA8-9D5D-4CC7-A45E-6863CD21C6DC}" type="presOf" srcId="{008C3721-F7E8-4B1E-973B-D617C504487A}" destId="{7648E914-992F-40E4-8F55-69C4A663A6E2}" srcOrd="0" destOrd="1" presId="urn:microsoft.com/office/officeart/2005/8/layout/vList3"/>
    <dgm:cxn modelId="{6BD5BF7A-08BC-4406-8124-0AA313035C24}" type="presOf" srcId="{40D6C039-BA4B-492B-810D-84470C27B3F9}" destId="{6A07F482-7303-41BF-9D96-AB163D42C8BA}" srcOrd="0" destOrd="0" presId="urn:microsoft.com/office/officeart/2005/8/layout/vList3"/>
    <dgm:cxn modelId="{E8C9FD90-FA27-4730-90C8-5F3C3E8D0E74}" type="presParOf" srcId="{64FFCFCA-3B38-4ED8-894E-11AFB9A82868}" destId="{60159867-45D5-48A5-B9FB-F1F149AE296B}" srcOrd="0" destOrd="0" presId="urn:microsoft.com/office/officeart/2005/8/layout/vList3"/>
    <dgm:cxn modelId="{71DB17A3-6F3C-4A84-A233-F1F5B32BB42F}" type="presParOf" srcId="{60159867-45D5-48A5-B9FB-F1F149AE296B}" destId="{A025A04A-BD03-421E-9220-0746F7AF35DF}" srcOrd="0" destOrd="0" presId="urn:microsoft.com/office/officeart/2005/8/layout/vList3"/>
    <dgm:cxn modelId="{1631255E-7F75-4E1A-9A84-D14D1126E414}" type="presParOf" srcId="{60159867-45D5-48A5-B9FB-F1F149AE296B}" destId="{CF9BCB0D-19B7-4342-8A38-DEC78F0E2F9A}" srcOrd="1" destOrd="0" presId="urn:microsoft.com/office/officeart/2005/8/layout/vList3"/>
    <dgm:cxn modelId="{ED9D5E06-A4BC-44D7-9286-85F09F55DA95}" type="presParOf" srcId="{64FFCFCA-3B38-4ED8-894E-11AFB9A82868}" destId="{6DF4937B-7DD3-4B9F-9040-15A213A92B00}" srcOrd="1" destOrd="0" presId="urn:microsoft.com/office/officeart/2005/8/layout/vList3"/>
    <dgm:cxn modelId="{9F833176-812F-4B84-B6D8-B8ABD3DEEACB}" type="presParOf" srcId="{64FFCFCA-3B38-4ED8-894E-11AFB9A82868}" destId="{38BCA23B-1FD7-4F3D-BFF7-2F7461584A14}" srcOrd="2" destOrd="0" presId="urn:microsoft.com/office/officeart/2005/8/layout/vList3"/>
    <dgm:cxn modelId="{BCA21D0A-D2FE-40CC-B6B2-A619AA15F80C}" type="presParOf" srcId="{38BCA23B-1FD7-4F3D-BFF7-2F7461584A14}" destId="{9CCA5A8B-D87B-4BD3-ABC5-E2148426994A}" srcOrd="0" destOrd="0" presId="urn:microsoft.com/office/officeart/2005/8/layout/vList3"/>
    <dgm:cxn modelId="{38BBD78D-68C5-4803-BDFF-7216198E424A}" type="presParOf" srcId="{38BCA23B-1FD7-4F3D-BFF7-2F7461584A14}" destId="{7648E914-992F-40E4-8F55-69C4A663A6E2}" srcOrd="1" destOrd="0" presId="urn:microsoft.com/office/officeart/2005/8/layout/vList3"/>
    <dgm:cxn modelId="{1F2385A5-94AA-4111-88B9-FCF8256AE1B3}" type="presParOf" srcId="{64FFCFCA-3B38-4ED8-894E-11AFB9A82868}" destId="{31CE2CC2-AD76-4E0B-BE97-42B1DFDBC7D9}" srcOrd="3" destOrd="0" presId="urn:microsoft.com/office/officeart/2005/8/layout/vList3"/>
    <dgm:cxn modelId="{F28D74FF-9556-4102-8944-68EB347127C3}" type="presParOf" srcId="{64FFCFCA-3B38-4ED8-894E-11AFB9A82868}" destId="{BE991933-53B9-4E5D-814E-A1027469D9A0}" srcOrd="4" destOrd="0" presId="urn:microsoft.com/office/officeart/2005/8/layout/vList3"/>
    <dgm:cxn modelId="{1DD9B9FE-E5AA-46FD-ACC5-D860BDF8F6E3}" type="presParOf" srcId="{BE991933-53B9-4E5D-814E-A1027469D9A0}" destId="{7DC61FCA-CFD5-45EC-96CD-F4EEDC98D659}" srcOrd="0" destOrd="0" presId="urn:microsoft.com/office/officeart/2005/8/layout/vList3"/>
    <dgm:cxn modelId="{19407A95-5454-49B8-8650-69729C7B12DC}" type="presParOf" srcId="{BE991933-53B9-4E5D-814E-A1027469D9A0}" destId="{6A07F482-7303-41BF-9D96-AB163D42C8B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BCB0D-19B7-4342-8A38-DEC78F0E2F9A}">
      <dsp:nvSpPr>
        <dsp:cNvPr id="0" name=""/>
        <dsp:cNvSpPr/>
      </dsp:nvSpPr>
      <dsp:spPr>
        <a:xfrm rot="10800000">
          <a:off x="1203682" y="2323"/>
          <a:ext cx="3749802" cy="1036735"/>
        </a:xfrm>
        <a:prstGeom prst="homePlat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171" tIns="64770" rIns="120904" bIns="64770" numCol="1" spcCol="1270" anchor="t" anchorCtr="0">
          <a:noAutofit/>
        </a:bodyPr>
        <a:lstStyle/>
        <a:p>
          <a:pPr lvl="0" algn="l" defTabSz="755650">
            <a:lnSpc>
              <a:spcPct val="90000"/>
            </a:lnSpc>
            <a:spcBef>
              <a:spcPct val="0"/>
            </a:spcBef>
            <a:spcAft>
              <a:spcPct val="35000"/>
            </a:spcAft>
          </a:pPr>
          <a:r>
            <a:rPr lang="en-US" sz="1700" kern="1200" dirty="0" smtClean="0"/>
            <a:t>Research</a:t>
          </a:r>
          <a:endParaRPr lang="en-US" sz="1700" kern="1200" dirty="0"/>
        </a:p>
        <a:p>
          <a:pPr marL="114300" lvl="1" indent="-114300" algn="l" defTabSz="577850">
            <a:lnSpc>
              <a:spcPct val="90000"/>
            </a:lnSpc>
            <a:spcBef>
              <a:spcPct val="0"/>
            </a:spcBef>
            <a:spcAft>
              <a:spcPct val="15000"/>
            </a:spcAft>
            <a:buChar char="••"/>
          </a:pPr>
          <a:r>
            <a:rPr lang="en-US" sz="1300" kern="1200" dirty="0" smtClean="0"/>
            <a:t>Identify gaps in available EBPs based on client need and therapist feedback</a:t>
          </a:r>
          <a:endParaRPr lang="en-US" sz="1300" kern="1200" dirty="0"/>
        </a:p>
        <a:p>
          <a:pPr marL="114300" lvl="1" indent="-114300" algn="l" defTabSz="577850">
            <a:lnSpc>
              <a:spcPct val="90000"/>
            </a:lnSpc>
            <a:spcBef>
              <a:spcPct val="0"/>
            </a:spcBef>
            <a:spcAft>
              <a:spcPct val="15000"/>
            </a:spcAft>
            <a:buChar char="••"/>
          </a:pPr>
          <a:endParaRPr lang="en-US" sz="1300" kern="1200" dirty="0"/>
        </a:p>
      </dsp:txBody>
      <dsp:txXfrm rot="10800000">
        <a:off x="1462866" y="2323"/>
        <a:ext cx="3490618" cy="1036735"/>
      </dsp:txXfrm>
    </dsp:sp>
    <dsp:sp modelId="{A025A04A-BD03-421E-9220-0746F7AF35DF}">
      <dsp:nvSpPr>
        <dsp:cNvPr id="0" name=""/>
        <dsp:cNvSpPr/>
      </dsp:nvSpPr>
      <dsp:spPr>
        <a:xfrm>
          <a:off x="685315" y="2323"/>
          <a:ext cx="1036735" cy="103673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48E914-992F-40E4-8F55-69C4A663A6E2}">
      <dsp:nvSpPr>
        <dsp:cNvPr id="0" name=""/>
        <dsp:cNvSpPr/>
      </dsp:nvSpPr>
      <dsp:spPr>
        <a:xfrm rot="10800000">
          <a:off x="1203682" y="1348532"/>
          <a:ext cx="3749802" cy="1036735"/>
        </a:xfrm>
        <a:prstGeom prst="homePlat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171" tIns="64770" rIns="120904" bIns="64770" numCol="1" spcCol="1270" anchor="t" anchorCtr="0">
          <a:noAutofit/>
        </a:bodyPr>
        <a:lstStyle/>
        <a:p>
          <a:pPr lvl="0" algn="l" defTabSz="755650">
            <a:lnSpc>
              <a:spcPct val="90000"/>
            </a:lnSpc>
            <a:spcBef>
              <a:spcPct val="0"/>
            </a:spcBef>
            <a:spcAft>
              <a:spcPct val="35000"/>
            </a:spcAft>
          </a:pPr>
          <a:r>
            <a:rPr lang="en-US" sz="1700" kern="1200" dirty="0" smtClean="0"/>
            <a:t>Policy</a:t>
          </a:r>
          <a:endParaRPr lang="en-US" sz="1700" kern="1200" dirty="0"/>
        </a:p>
        <a:p>
          <a:pPr marL="114300" lvl="1" indent="-114300" algn="l" defTabSz="577850">
            <a:lnSpc>
              <a:spcPct val="90000"/>
            </a:lnSpc>
            <a:spcBef>
              <a:spcPct val="0"/>
            </a:spcBef>
            <a:spcAft>
              <a:spcPct val="15000"/>
            </a:spcAft>
            <a:buChar char="••"/>
          </a:pPr>
          <a:r>
            <a:rPr lang="en-US" sz="1300" kern="1200" dirty="0" smtClean="0"/>
            <a:t>Translate EBP for real world contexts</a:t>
          </a:r>
          <a:endParaRPr lang="en-US" sz="1300" kern="1200" dirty="0"/>
        </a:p>
        <a:p>
          <a:pPr marL="114300" lvl="1" indent="-114300" algn="l" defTabSz="577850">
            <a:lnSpc>
              <a:spcPct val="90000"/>
            </a:lnSpc>
            <a:spcBef>
              <a:spcPct val="0"/>
            </a:spcBef>
            <a:spcAft>
              <a:spcPct val="15000"/>
            </a:spcAft>
            <a:buChar char="••"/>
          </a:pPr>
          <a:r>
            <a:rPr lang="en-US" sz="1300" kern="1200" dirty="0" smtClean="0"/>
            <a:t>Support CQI feedback loop</a:t>
          </a:r>
          <a:endParaRPr lang="en-US" sz="1300" kern="1200" dirty="0"/>
        </a:p>
      </dsp:txBody>
      <dsp:txXfrm rot="10800000">
        <a:off x="1462866" y="1348532"/>
        <a:ext cx="3490618" cy="1036735"/>
      </dsp:txXfrm>
    </dsp:sp>
    <dsp:sp modelId="{9CCA5A8B-D87B-4BD3-ABC5-E2148426994A}">
      <dsp:nvSpPr>
        <dsp:cNvPr id="0" name=""/>
        <dsp:cNvSpPr/>
      </dsp:nvSpPr>
      <dsp:spPr>
        <a:xfrm>
          <a:off x="685315" y="1348532"/>
          <a:ext cx="1036735" cy="103673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07F482-7303-41BF-9D96-AB163D42C8BA}">
      <dsp:nvSpPr>
        <dsp:cNvPr id="0" name=""/>
        <dsp:cNvSpPr/>
      </dsp:nvSpPr>
      <dsp:spPr>
        <a:xfrm rot="10800000">
          <a:off x="1203682" y="2694740"/>
          <a:ext cx="3749802" cy="1036735"/>
        </a:xfrm>
        <a:prstGeom prst="homePlat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171" tIns="64770" rIns="120904" bIns="64770" numCol="1" spcCol="1270" anchor="t" anchorCtr="0">
          <a:noAutofit/>
        </a:bodyPr>
        <a:lstStyle/>
        <a:p>
          <a:pPr lvl="0" algn="l" defTabSz="755650">
            <a:lnSpc>
              <a:spcPct val="90000"/>
            </a:lnSpc>
            <a:spcBef>
              <a:spcPct val="0"/>
            </a:spcBef>
            <a:spcAft>
              <a:spcPct val="35000"/>
            </a:spcAft>
          </a:pPr>
          <a:r>
            <a:rPr lang="en-US" sz="1700" kern="1200" dirty="0" smtClean="0"/>
            <a:t>Training</a:t>
          </a:r>
          <a:endParaRPr lang="en-US" sz="1700" kern="1200" dirty="0"/>
        </a:p>
        <a:p>
          <a:pPr marL="114300" lvl="1" indent="-114300" algn="l" defTabSz="577850">
            <a:lnSpc>
              <a:spcPct val="90000"/>
            </a:lnSpc>
            <a:spcBef>
              <a:spcPct val="0"/>
            </a:spcBef>
            <a:spcAft>
              <a:spcPct val="15000"/>
            </a:spcAft>
            <a:buChar char="••"/>
          </a:pPr>
          <a:r>
            <a:rPr lang="en-US" sz="1300" kern="1200" dirty="0" smtClean="0"/>
            <a:t>Broker and develop clinical training to address service gaps</a:t>
          </a:r>
          <a:endParaRPr lang="en-US" sz="1300" kern="1200" dirty="0"/>
        </a:p>
      </dsp:txBody>
      <dsp:txXfrm rot="10800000">
        <a:off x="1462866" y="2694740"/>
        <a:ext cx="3490618" cy="1036735"/>
      </dsp:txXfrm>
    </dsp:sp>
    <dsp:sp modelId="{7DC61FCA-CFD5-45EC-96CD-F4EEDC98D659}">
      <dsp:nvSpPr>
        <dsp:cNvPr id="0" name=""/>
        <dsp:cNvSpPr/>
      </dsp:nvSpPr>
      <dsp:spPr>
        <a:xfrm>
          <a:off x="685315" y="2694740"/>
          <a:ext cx="1036735" cy="103673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BCB0D-19B7-4342-8A38-DEC78F0E2F9A}">
      <dsp:nvSpPr>
        <dsp:cNvPr id="0" name=""/>
        <dsp:cNvSpPr/>
      </dsp:nvSpPr>
      <dsp:spPr>
        <a:xfrm rot="10800000">
          <a:off x="1167486" y="975"/>
          <a:ext cx="3395091" cy="1249327"/>
        </a:xfrm>
        <a:prstGeom prst="homePlat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919" tIns="64770" rIns="120904" bIns="64770" numCol="1" spcCol="1270" anchor="t" anchorCtr="0">
          <a:noAutofit/>
        </a:bodyPr>
        <a:lstStyle/>
        <a:p>
          <a:pPr lvl="0" algn="l" defTabSz="755650">
            <a:lnSpc>
              <a:spcPct val="90000"/>
            </a:lnSpc>
            <a:spcBef>
              <a:spcPct val="0"/>
            </a:spcBef>
            <a:spcAft>
              <a:spcPct val="35000"/>
            </a:spcAft>
          </a:pPr>
          <a:r>
            <a:rPr lang="en-US" sz="1700" kern="1200" dirty="0" smtClean="0"/>
            <a:t>Billing System</a:t>
          </a:r>
          <a:endParaRPr lang="en-US" sz="1700" kern="1200" dirty="0"/>
        </a:p>
        <a:p>
          <a:pPr marL="114300" lvl="1" indent="-114300" algn="l" defTabSz="577850">
            <a:lnSpc>
              <a:spcPct val="90000"/>
            </a:lnSpc>
            <a:spcBef>
              <a:spcPct val="0"/>
            </a:spcBef>
            <a:spcAft>
              <a:spcPct val="15000"/>
            </a:spcAft>
            <a:buChar char="••"/>
          </a:pPr>
          <a:r>
            <a:rPr lang="en-US" sz="1300" kern="1200" dirty="0" smtClean="0"/>
            <a:t>Provides most real time, arguably least burdensome way to document for providers</a:t>
          </a:r>
          <a:endParaRPr lang="en-US" sz="1300" kern="1200" dirty="0"/>
        </a:p>
        <a:p>
          <a:pPr marL="114300" lvl="1" indent="-114300" algn="l" defTabSz="577850">
            <a:lnSpc>
              <a:spcPct val="90000"/>
            </a:lnSpc>
            <a:spcBef>
              <a:spcPct val="0"/>
            </a:spcBef>
            <a:spcAft>
              <a:spcPct val="15000"/>
            </a:spcAft>
            <a:buChar char="••"/>
          </a:pPr>
          <a:endParaRPr lang="en-US" sz="1300" kern="1200" dirty="0"/>
        </a:p>
      </dsp:txBody>
      <dsp:txXfrm rot="10800000">
        <a:off x="1479818" y="975"/>
        <a:ext cx="3082759" cy="1249327"/>
      </dsp:txXfrm>
    </dsp:sp>
    <dsp:sp modelId="{A025A04A-BD03-421E-9220-0746F7AF35DF}">
      <dsp:nvSpPr>
        <dsp:cNvPr id="0" name=""/>
        <dsp:cNvSpPr/>
      </dsp:nvSpPr>
      <dsp:spPr>
        <a:xfrm>
          <a:off x="542822" y="975"/>
          <a:ext cx="1249327" cy="124932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48E914-992F-40E4-8F55-69C4A663A6E2}">
      <dsp:nvSpPr>
        <dsp:cNvPr id="0" name=""/>
        <dsp:cNvSpPr/>
      </dsp:nvSpPr>
      <dsp:spPr>
        <a:xfrm rot="10800000">
          <a:off x="1167486" y="1623236"/>
          <a:ext cx="3395091" cy="1249327"/>
        </a:xfrm>
        <a:prstGeom prst="homePlat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919" tIns="64770" rIns="120904" bIns="64770" numCol="1" spcCol="1270" anchor="t" anchorCtr="0">
          <a:noAutofit/>
        </a:bodyPr>
        <a:lstStyle/>
        <a:p>
          <a:pPr lvl="0" algn="l" defTabSz="755650">
            <a:lnSpc>
              <a:spcPct val="90000"/>
            </a:lnSpc>
            <a:spcBef>
              <a:spcPct val="0"/>
            </a:spcBef>
            <a:spcAft>
              <a:spcPct val="35000"/>
            </a:spcAft>
          </a:pPr>
          <a:r>
            <a:rPr lang="en-US" sz="1700" kern="1200" dirty="0" smtClean="0"/>
            <a:t>Self Determination</a:t>
          </a:r>
          <a:endParaRPr lang="en-US" sz="1700" kern="1200" dirty="0"/>
        </a:p>
        <a:p>
          <a:pPr marL="114300" lvl="1" indent="-114300" algn="l" defTabSz="577850">
            <a:lnSpc>
              <a:spcPct val="90000"/>
            </a:lnSpc>
            <a:spcBef>
              <a:spcPct val="0"/>
            </a:spcBef>
            <a:spcAft>
              <a:spcPct val="15000"/>
            </a:spcAft>
            <a:buChar char="••"/>
          </a:pPr>
          <a:r>
            <a:rPr lang="en-US" sz="1300" kern="1200" dirty="0" smtClean="0"/>
            <a:t>Allows providers to choose from a number of treatment approaches as long as they are EBP approved</a:t>
          </a:r>
          <a:endParaRPr lang="en-US" sz="1300" kern="1200" dirty="0"/>
        </a:p>
      </dsp:txBody>
      <dsp:txXfrm rot="10800000">
        <a:off x="1479818" y="1623236"/>
        <a:ext cx="3082759" cy="1249327"/>
      </dsp:txXfrm>
    </dsp:sp>
    <dsp:sp modelId="{9CCA5A8B-D87B-4BD3-ABC5-E2148426994A}">
      <dsp:nvSpPr>
        <dsp:cNvPr id="0" name=""/>
        <dsp:cNvSpPr/>
      </dsp:nvSpPr>
      <dsp:spPr>
        <a:xfrm>
          <a:off x="542822" y="1623236"/>
          <a:ext cx="1249327" cy="124932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07F482-7303-41BF-9D96-AB163D42C8BA}">
      <dsp:nvSpPr>
        <dsp:cNvPr id="0" name=""/>
        <dsp:cNvSpPr/>
      </dsp:nvSpPr>
      <dsp:spPr>
        <a:xfrm rot="10800000">
          <a:off x="1167486" y="3245497"/>
          <a:ext cx="3395091" cy="1249327"/>
        </a:xfrm>
        <a:prstGeom prst="homePlat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0919" tIns="64770" rIns="120904" bIns="64770" numCol="1" spcCol="1270" anchor="t" anchorCtr="0">
          <a:noAutofit/>
        </a:bodyPr>
        <a:lstStyle/>
        <a:p>
          <a:pPr lvl="0" algn="l" defTabSz="755650">
            <a:lnSpc>
              <a:spcPct val="90000"/>
            </a:lnSpc>
            <a:spcBef>
              <a:spcPct val="0"/>
            </a:spcBef>
            <a:spcAft>
              <a:spcPct val="35000"/>
            </a:spcAft>
          </a:pPr>
          <a:r>
            <a:rPr lang="en-US" sz="1700" kern="1200" dirty="0" smtClean="0"/>
            <a:t>Guidance for Reporting</a:t>
          </a:r>
          <a:endParaRPr lang="en-US" sz="1700" kern="1200" dirty="0"/>
        </a:p>
        <a:p>
          <a:pPr marL="114300" lvl="1" indent="-114300" algn="l" defTabSz="577850">
            <a:lnSpc>
              <a:spcPct val="90000"/>
            </a:lnSpc>
            <a:spcBef>
              <a:spcPct val="0"/>
            </a:spcBef>
            <a:spcAft>
              <a:spcPct val="15000"/>
            </a:spcAft>
            <a:buChar char="••"/>
          </a:pPr>
          <a:r>
            <a:rPr lang="en-US" sz="1300" kern="1200" dirty="0" smtClean="0"/>
            <a:t>Removes some of the guesswork for providers in whether they are adherent enough to report accurately</a:t>
          </a:r>
          <a:endParaRPr lang="en-US" sz="1300" kern="1200" dirty="0"/>
        </a:p>
      </dsp:txBody>
      <dsp:txXfrm rot="10800000">
        <a:off x="1479818" y="3245497"/>
        <a:ext cx="3082759" cy="1249327"/>
      </dsp:txXfrm>
    </dsp:sp>
    <dsp:sp modelId="{7DC61FCA-CFD5-45EC-96CD-F4EEDC98D659}">
      <dsp:nvSpPr>
        <dsp:cNvPr id="0" name=""/>
        <dsp:cNvSpPr/>
      </dsp:nvSpPr>
      <dsp:spPr>
        <a:xfrm>
          <a:off x="542822" y="3245497"/>
          <a:ext cx="1249327" cy="124932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BCB0D-19B7-4342-8A38-DEC78F0E2F9A}">
      <dsp:nvSpPr>
        <dsp:cNvPr id="0" name=""/>
        <dsp:cNvSpPr/>
      </dsp:nvSpPr>
      <dsp:spPr>
        <a:xfrm rot="10800000">
          <a:off x="1762634" y="2489"/>
          <a:ext cx="5624703" cy="1431137"/>
        </a:xfrm>
        <a:prstGeom prst="homePlat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0104" tIns="76200" rIns="142240" bIns="76200" numCol="1" spcCol="1270" anchor="t" anchorCtr="0">
          <a:noAutofit/>
        </a:bodyPr>
        <a:lstStyle/>
        <a:p>
          <a:pPr lvl="0" algn="l" defTabSz="889000">
            <a:lnSpc>
              <a:spcPct val="90000"/>
            </a:lnSpc>
            <a:spcBef>
              <a:spcPct val="0"/>
            </a:spcBef>
            <a:spcAft>
              <a:spcPct val="35000"/>
            </a:spcAft>
          </a:pPr>
          <a:r>
            <a:rPr lang="en-US" sz="2000" kern="1200" dirty="0" smtClean="0"/>
            <a:t>Training</a:t>
          </a:r>
          <a:endParaRPr lang="en-US" sz="2000" kern="1200" dirty="0"/>
        </a:p>
        <a:p>
          <a:pPr marL="171450" lvl="1" indent="-171450" algn="l" defTabSz="711200">
            <a:lnSpc>
              <a:spcPct val="90000"/>
            </a:lnSpc>
            <a:spcBef>
              <a:spcPct val="0"/>
            </a:spcBef>
            <a:spcAft>
              <a:spcPct val="15000"/>
            </a:spcAft>
            <a:buChar char="••"/>
          </a:pPr>
          <a:r>
            <a:rPr lang="en-US" sz="1600" kern="1200" dirty="0" smtClean="0"/>
            <a:t>Provider must have received LIVE training in the reported treatment</a:t>
          </a:r>
          <a:endParaRPr lang="en-US" sz="1600" kern="1200" dirty="0"/>
        </a:p>
        <a:p>
          <a:pPr marL="171450" lvl="1" indent="-171450" algn="l" defTabSz="711200">
            <a:lnSpc>
              <a:spcPct val="90000"/>
            </a:lnSpc>
            <a:spcBef>
              <a:spcPct val="0"/>
            </a:spcBef>
            <a:spcAft>
              <a:spcPct val="15000"/>
            </a:spcAft>
            <a:buChar char="••"/>
          </a:pPr>
          <a:r>
            <a:rPr lang="en-US" sz="1600" kern="1200" dirty="0" smtClean="0"/>
            <a:t>Certified trainer or a trainer with documented expertise in treatment approach</a:t>
          </a:r>
          <a:endParaRPr lang="en-US" sz="1600" kern="1200" dirty="0"/>
        </a:p>
        <a:p>
          <a:pPr marL="114300" lvl="1" indent="-114300" algn="l" defTabSz="577850">
            <a:lnSpc>
              <a:spcPct val="90000"/>
            </a:lnSpc>
            <a:spcBef>
              <a:spcPct val="0"/>
            </a:spcBef>
            <a:spcAft>
              <a:spcPct val="15000"/>
            </a:spcAft>
            <a:buChar char="••"/>
          </a:pPr>
          <a:endParaRPr lang="en-US" sz="1300" kern="1200" dirty="0"/>
        </a:p>
      </dsp:txBody>
      <dsp:txXfrm rot="10800000">
        <a:off x="2120418" y="2489"/>
        <a:ext cx="5266919" cy="1431137"/>
      </dsp:txXfrm>
    </dsp:sp>
    <dsp:sp modelId="{A025A04A-BD03-421E-9220-0746F7AF35DF}">
      <dsp:nvSpPr>
        <dsp:cNvPr id="0" name=""/>
        <dsp:cNvSpPr/>
      </dsp:nvSpPr>
      <dsp:spPr>
        <a:xfrm>
          <a:off x="1070862" y="26286"/>
          <a:ext cx="1383543" cy="1383543"/>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48E914-992F-40E4-8F55-69C4A663A6E2}">
      <dsp:nvSpPr>
        <dsp:cNvPr id="0" name=""/>
        <dsp:cNvSpPr/>
      </dsp:nvSpPr>
      <dsp:spPr>
        <a:xfrm rot="10800000">
          <a:off x="1762634" y="1846625"/>
          <a:ext cx="5624703" cy="1383543"/>
        </a:xfrm>
        <a:prstGeom prst="homePlat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0104" tIns="83820" rIns="156464" bIns="83820" numCol="1" spcCol="1270" anchor="t" anchorCtr="0">
          <a:noAutofit/>
        </a:bodyPr>
        <a:lstStyle/>
        <a:p>
          <a:pPr lvl="0" algn="l" defTabSz="977900">
            <a:lnSpc>
              <a:spcPct val="90000"/>
            </a:lnSpc>
            <a:spcBef>
              <a:spcPct val="0"/>
            </a:spcBef>
            <a:spcAft>
              <a:spcPct val="35000"/>
            </a:spcAft>
          </a:pPr>
          <a:r>
            <a:rPr lang="en-US" sz="2200" kern="1200" dirty="0" smtClean="0"/>
            <a:t>If reporting a </a:t>
          </a:r>
          <a:r>
            <a:rPr lang="en-US" sz="2200" kern="1200" dirty="0" err="1" smtClean="0"/>
            <a:t>namebrand</a:t>
          </a:r>
          <a:endParaRPr lang="en-US" sz="2200" kern="1200" dirty="0"/>
        </a:p>
        <a:p>
          <a:pPr marL="171450" lvl="1" indent="-171450" algn="l" defTabSz="755650">
            <a:lnSpc>
              <a:spcPct val="90000"/>
            </a:lnSpc>
            <a:spcBef>
              <a:spcPct val="0"/>
            </a:spcBef>
            <a:spcAft>
              <a:spcPct val="15000"/>
            </a:spcAft>
            <a:buChar char="••"/>
          </a:pPr>
          <a:r>
            <a:rPr lang="en-US" sz="1700" kern="1200" dirty="0" smtClean="0"/>
            <a:t>Provider can document they are adherent with compliance requirements</a:t>
          </a:r>
          <a:endParaRPr lang="en-US" sz="1700" kern="1200" dirty="0"/>
        </a:p>
      </dsp:txBody>
      <dsp:txXfrm rot="10800000">
        <a:off x="2108520" y="1846625"/>
        <a:ext cx="5278817" cy="1383543"/>
      </dsp:txXfrm>
    </dsp:sp>
    <dsp:sp modelId="{9CCA5A8B-D87B-4BD3-ABC5-E2148426994A}">
      <dsp:nvSpPr>
        <dsp:cNvPr id="0" name=""/>
        <dsp:cNvSpPr/>
      </dsp:nvSpPr>
      <dsp:spPr>
        <a:xfrm>
          <a:off x="1070862" y="1846625"/>
          <a:ext cx="1383543" cy="1383543"/>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07F482-7303-41BF-9D96-AB163D42C8BA}">
      <dsp:nvSpPr>
        <dsp:cNvPr id="0" name=""/>
        <dsp:cNvSpPr/>
      </dsp:nvSpPr>
      <dsp:spPr>
        <a:xfrm rot="10800000">
          <a:off x="1762634" y="3643166"/>
          <a:ext cx="5624703" cy="1383543"/>
        </a:xfrm>
        <a:prstGeom prst="homePlat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0104" tIns="83820" rIns="156464" bIns="83820" numCol="1" spcCol="1270" anchor="t" anchorCtr="0">
          <a:noAutofit/>
        </a:bodyPr>
        <a:lstStyle/>
        <a:p>
          <a:pPr lvl="0" algn="l" defTabSz="977900">
            <a:lnSpc>
              <a:spcPct val="90000"/>
            </a:lnSpc>
            <a:spcBef>
              <a:spcPct val="0"/>
            </a:spcBef>
            <a:spcAft>
              <a:spcPct val="35000"/>
            </a:spcAft>
          </a:pPr>
          <a:r>
            <a:rPr lang="en-US" sz="2200" kern="1200" dirty="0" smtClean="0"/>
            <a:t>Treatment Plan</a:t>
          </a:r>
          <a:endParaRPr lang="en-US" sz="2200" kern="1200" dirty="0"/>
        </a:p>
        <a:p>
          <a:pPr marL="171450" lvl="1" indent="-171450" algn="l" defTabSz="755650">
            <a:lnSpc>
              <a:spcPct val="90000"/>
            </a:lnSpc>
            <a:spcBef>
              <a:spcPct val="0"/>
            </a:spcBef>
            <a:spcAft>
              <a:spcPct val="15000"/>
            </a:spcAft>
            <a:buChar char="••"/>
          </a:pPr>
          <a:r>
            <a:rPr lang="en-US" sz="1700" kern="1200" dirty="0" smtClean="0"/>
            <a:t>The treatment plan must list intent to provide at least one ESSENTIAL clinical element of the proposed treatment approach </a:t>
          </a:r>
          <a:endParaRPr lang="en-US" sz="1700" kern="1200" dirty="0"/>
        </a:p>
      </dsp:txBody>
      <dsp:txXfrm rot="10800000">
        <a:off x="2108520" y="3643166"/>
        <a:ext cx="5278817" cy="1383543"/>
      </dsp:txXfrm>
    </dsp:sp>
    <dsp:sp modelId="{7DC61FCA-CFD5-45EC-96CD-F4EEDC98D659}">
      <dsp:nvSpPr>
        <dsp:cNvPr id="0" name=""/>
        <dsp:cNvSpPr/>
      </dsp:nvSpPr>
      <dsp:spPr>
        <a:xfrm>
          <a:off x="1070862" y="3643166"/>
          <a:ext cx="1383543" cy="1383543"/>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424937-140E-4CD3-B79E-68089BD86EA3}" type="datetimeFigureOut">
              <a:rPr lang="en-US" smtClean="0"/>
              <a:t>9/5/2017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79CF66-AB2C-4F1D-A46C-E46575FB5C66}" type="slidenum">
              <a:rPr lang="en-US" smtClean="0"/>
              <a:t>‹#›</a:t>
            </a:fld>
            <a:endParaRPr lang="en-US"/>
          </a:p>
        </p:txBody>
      </p:sp>
    </p:spTree>
    <p:extLst>
      <p:ext uri="{BB962C8B-B14F-4D97-AF65-F5344CB8AC3E}">
        <p14:creationId xmlns:p14="http://schemas.microsoft.com/office/powerpoint/2010/main" val="165358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 is fortunate</a:t>
            </a:r>
            <a:r>
              <a:rPr lang="en-US" baseline="0" dirty="0" smtClean="0"/>
              <a:t> to have a pro-research legislative climate</a:t>
            </a:r>
          </a:p>
          <a:p>
            <a:r>
              <a:rPr lang="en-US" baseline="0" dirty="0" smtClean="0"/>
              <a:t>This takes care of at least some of the “outer context” of the implementation climate but all of the usual challenges of the inner context remain and funding is not necessarily available to support training and consultation at the needed levels.</a:t>
            </a:r>
            <a:endParaRPr lang="en-US" dirty="0"/>
          </a:p>
        </p:txBody>
      </p:sp>
      <p:sp>
        <p:nvSpPr>
          <p:cNvPr id="4" name="Slide Number Placeholder 3"/>
          <p:cNvSpPr>
            <a:spLocks noGrp="1"/>
          </p:cNvSpPr>
          <p:nvPr>
            <p:ph type="sldNum" sz="quarter" idx="10"/>
          </p:nvPr>
        </p:nvSpPr>
        <p:spPr/>
        <p:txBody>
          <a:bodyPr/>
          <a:lstStyle/>
          <a:p>
            <a:fld id="{6A79CF66-AB2C-4F1D-A46C-E46575FB5C66}" type="slidenum">
              <a:rPr lang="en-US" smtClean="0"/>
              <a:t>2</a:t>
            </a:fld>
            <a:endParaRPr lang="en-US"/>
          </a:p>
        </p:txBody>
      </p:sp>
    </p:spTree>
    <p:extLst>
      <p:ext uri="{BB962C8B-B14F-4D97-AF65-F5344CB8AC3E}">
        <p14:creationId xmlns:p14="http://schemas.microsoft.com/office/powerpoint/2010/main" val="1710004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fortunate</a:t>
            </a:r>
            <a:r>
              <a:rPr lang="en-US" baseline="0" dirty="0" smtClean="0"/>
              <a:t> to have intermediary organizations funded by the state. WSIPP, WSCCR, EBPI to support translation efforts. EBPI serves to support the practice to policy feedback loop through research, policy and training. </a:t>
            </a:r>
            <a:endParaRPr lang="en-US" dirty="0"/>
          </a:p>
        </p:txBody>
      </p:sp>
      <p:sp>
        <p:nvSpPr>
          <p:cNvPr id="4" name="Slide Number Placeholder 3"/>
          <p:cNvSpPr>
            <a:spLocks noGrp="1"/>
          </p:cNvSpPr>
          <p:nvPr>
            <p:ph type="sldNum" sz="quarter" idx="10"/>
          </p:nvPr>
        </p:nvSpPr>
        <p:spPr/>
        <p:txBody>
          <a:bodyPr/>
          <a:lstStyle/>
          <a:p>
            <a:fld id="{6A79CF66-AB2C-4F1D-A46C-E46575FB5C66}" type="slidenum">
              <a:rPr lang="en-US" smtClean="0"/>
              <a:t>3</a:t>
            </a:fld>
            <a:endParaRPr lang="en-US"/>
          </a:p>
        </p:txBody>
      </p:sp>
    </p:spTree>
    <p:extLst>
      <p:ext uri="{BB962C8B-B14F-4D97-AF65-F5344CB8AC3E}">
        <p14:creationId xmlns:p14="http://schemas.microsoft.com/office/powerpoint/2010/main" val="177286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 additionally fortunate to have EBP instituted</a:t>
            </a:r>
            <a:r>
              <a:rPr lang="en-US" baseline="0" dirty="0" smtClean="0"/>
              <a:t> in contracts. DBHR set the EBP benchmark at 35% . This then left the interesting challenge of defining EBP and service for the purposes of calculating the rate. </a:t>
            </a:r>
            <a:endParaRPr lang="en-US" dirty="0"/>
          </a:p>
        </p:txBody>
      </p:sp>
      <p:sp>
        <p:nvSpPr>
          <p:cNvPr id="4" name="Slide Number Placeholder 3"/>
          <p:cNvSpPr>
            <a:spLocks noGrp="1"/>
          </p:cNvSpPr>
          <p:nvPr>
            <p:ph type="sldNum" sz="quarter" idx="10"/>
          </p:nvPr>
        </p:nvSpPr>
        <p:spPr/>
        <p:txBody>
          <a:bodyPr/>
          <a:lstStyle/>
          <a:p>
            <a:fld id="{6A79CF66-AB2C-4F1D-A46C-E46575FB5C66}" type="slidenum">
              <a:rPr lang="en-US" smtClean="0"/>
              <a:t>4</a:t>
            </a:fld>
            <a:endParaRPr lang="en-US"/>
          </a:p>
        </p:txBody>
      </p:sp>
    </p:spTree>
    <p:extLst>
      <p:ext uri="{BB962C8B-B14F-4D97-AF65-F5344CB8AC3E}">
        <p14:creationId xmlns:p14="http://schemas.microsoft.com/office/powerpoint/2010/main" val="3279953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Multiple</a:t>
            </a:r>
            <a:r>
              <a:rPr lang="en-US" baseline="0" dirty="0" smtClean="0"/>
              <a:t> definitions of EBP depending on context and need. Premise of the rest of the activities and products reviewed in this talk is that a definition of evidence based that reflects the components of effective clinical practice in addition to </a:t>
            </a:r>
            <a:r>
              <a:rPr lang="en-US" baseline="0" dirty="0" err="1" smtClean="0"/>
              <a:t>namebrands</a:t>
            </a:r>
            <a:r>
              <a:rPr lang="en-US" baseline="0" dirty="0" smtClean="0"/>
              <a:t> is beneficial for a state system that is interested in allowing providers flexibility in choice and supporting training and consultation efforts that make use of research results on generic and </a:t>
            </a:r>
            <a:r>
              <a:rPr lang="en-US" baseline="0" dirty="0" err="1" smtClean="0"/>
              <a:t>namebrand</a:t>
            </a:r>
            <a:r>
              <a:rPr lang="en-US" baseline="0" dirty="0" smtClean="0"/>
              <a:t> studies. Outlining clinical components has policy precedence – in the UCR surveys conducted by the National Research Institute with SAMHSA support through the National </a:t>
            </a:r>
            <a:r>
              <a:rPr lang="en-US" dirty="0" smtClean="0"/>
              <a:t>Association for State Mental Health Program Directors – reportable</a:t>
            </a:r>
            <a:r>
              <a:rPr lang="en-US" baseline="0" dirty="0" smtClean="0"/>
              <a:t> EBPs are limited but states can count use if the practice adheres to components listed in the survey definitions – fidelity measures are not required of all reportable services (at least in the surveys available for viewing up to 2015). Further, this approach aligns with efforts to disseminate effective practice approaches like Practice Wise and calls from the research literature to focus on clinical components.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A79CF66-AB2C-4F1D-A46C-E46575FB5C66}" type="slidenum">
              <a:rPr lang="en-US" smtClean="0"/>
              <a:t>5</a:t>
            </a:fld>
            <a:endParaRPr lang="en-US"/>
          </a:p>
        </p:txBody>
      </p:sp>
    </p:spTree>
    <p:extLst>
      <p:ext uri="{BB962C8B-B14F-4D97-AF65-F5344CB8AC3E}">
        <p14:creationId xmlns:p14="http://schemas.microsoft.com/office/powerpoint/2010/main" val="74799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DBHR decided to </a:t>
            </a:r>
            <a:endParaRPr lang="en-US" dirty="0"/>
          </a:p>
        </p:txBody>
      </p:sp>
      <p:sp>
        <p:nvSpPr>
          <p:cNvPr id="4" name="Slide Number Placeholder 3"/>
          <p:cNvSpPr>
            <a:spLocks noGrp="1"/>
          </p:cNvSpPr>
          <p:nvPr>
            <p:ph type="sldNum" sz="quarter" idx="10"/>
          </p:nvPr>
        </p:nvSpPr>
        <p:spPr/>
        <p:txBody>
          <a:bodyPr/>
          <a:lstStyle/>
          <a:p>
            <a:fld id="{6A79CF66-AB2C-4F1D-A46C-E46575FB5C66}" type="slidenum">
              <a:rPr lang="en-US" smtClean="0"/>
              <a:t>6</a:t>
            </a:fld>
            <a:endParaRPr lang="en-US"/>
          </a:p>
        </p:txBody>
      </p:sp>
    </p:spTree>
    <p:extLst>
      <p:ext uri="{BB962C8B-B14F-4D97-AF65-F5344CB8AC3E}">
        <p14:creationId xmlns:p14="http://schemas.microsoft.com/office/powerpoint/2010/main" val="303680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DD67E2-E301-4679-91DE-E032171648F5}"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39F3D-00C0-451E-8E75-DAB0D02E148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D67E2-E301-4679-91DE-E032171648F5}"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39F3D-00C0-451E-8E75-DAB0D02E14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DD67E2-E301-4679-91DE-E032171648F5}"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39F3D-00C0-451E-8E75-DAB0D02E14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D67E2-E301-4679-91DE-E032171648F5}"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39F3D-00C0-451E-8E75-DAB0D02E14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D67E2-E301-4679-91DE-E032171648F5}"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39F3D-00C0-451E-8E75-DAB0D02E148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D67E2-E301-4679-91DE-E032171648F5}"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39F3D-00C0-451E-8E75-DAB0D02E14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DD67E2-E301-4679-91DE-E032171648F5}" type="datetimeFigureOut">
              <a:rPr lang="en-US" smtClean="0"/>
              <a:t>9/5/2017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39F3D-00C0-451E-8E75-DAB0D02E148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DD67E2-E301-4679-91DE-E032171648F5}" type="datetimeFigureOut">
              <a:rPr lang="en-US" smtClean="0"/>
              <a:t>9/5/2017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39F3D-00C0-451E-8E75-DAB0D02E14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D67E2-E301-4679-91DE-E032171648F5}" type="datetimeFigureOut">
              <a:rPr lang="en-US" smtClean="0"/>
              <a:t>9/5/2017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39F3D-00C0-451E-8E75-DAB0D02E14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D67E2-E301-4679-91DE-E032171648F5}"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39F3D-00C0-451E-8E75-DAB0D02E148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D67E2-E301-4679-91DE-E032171648F5}"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39F3D-00C0-451E-8E75-DAB0D02E148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BDD67E2-E301-4679-91DE-E032171648F5}" type="datetimeFigureOut">
              <a:rPr lang="en-US" smtClean="0"/>
              <a:t>9/5/2017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E339F3D-00C0-451E-8E75-DAB0D02E14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ecwalkr@uw.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2800" i="1" dirty="0"/>
              <a:t>Breaking Down Evidence-Based Practices for State Policy: Using a Common Elements Approach in Progress Note Documentation as an Indicator of </a:t>
            </a:r>
            <a:r>
              <a:rPr lang="en-US" sz="2800" i="1" dirty="0" smtClean="0"/>
              <a:t>Adherence</a:t>
            </a:r>
            <a:endParaRPr lang="en-US" sz="2800" dirty="0"/>
          </a:p>
        </p:txBody>
      </p:sp>
      <p:sp>
        <p:nvSpPr>
          <p:cNvPr id="5" name="Subtitle 4"/>
          <p:cNvSpPr>
            <a:spLocks noGrp="1"/>
          </p:cNvSpPr>
          <p:nvPr>
            <p:ph type="subTitle" idx="1"/>
          </p:nvPr>
        </p:nvSpPr>
        <p:spPr>
          <a:xfrm>
            <a:off x="2057400" y="3581400"/>
            <a:ext cx="6477000" cy="2590800"/>
          </a:xfrm>
        </p:spPr>
        <p:txBody>
          <a:bodyPr>
            <a:normAutofit fontScale="62500" lnSpcReduction="20000"/>
          </a:bodyPr>
          <a:lstStyle/>
          <a:p>
            <a:pPr algn="r"/>
            <a:r>
              <a:rPr lang="en-US" u="sng" dirty="0" smtClean="0"/>
              <a:t>University of Washington Department of Psychiatry and Behavioral Sciences</a:t>
            </a:r>
          </a:p>
          <a:p>
            <a:pPr algn="r"/>
            <a:r>
              <a:rPr lang="en-US" dirty="0" smtClean="0"/>
              <a:t>Sarah Cusworth Walker, PhD</a:t>
            </a:r>
          </a:p>
          <a:p>
            <a:pPr algn="r"/>
            <a:r>
              <a:rPr lang="en-US" dirty="0" smtClean="0"/>
              <a:t>Georganna Sedlar, PhD</a:t>
            </a:r>
          </a:p>
          <a:p>
            <a:pPr algn="r"/>
            <a:r>
              <a:rPr lang="en-US" dirty="0" smtClean="0"/>
              <a:t>Jessica Leith, LMFT</a:t>
            </a:r>
          </a:p>
          <a:p>
            <a:pPr algn="r"/>
            <a:r>
              <a:rPr lang="en-US" dirty="0" smtClean="0"/>
              <a:t>Lucy Berliner, MSW</a:t>
            </a:r>
          </a:p>
          <a:p>
            <a:pPr algn="r"/>
            <a:r>
              <a:rPr lang="en-US" dirty="0" smtClean="0"/>
              <a:t>Cathea Carey</a:t>
            </a:r>
            <a:r>
              <a:rPr lang="en-US" smtClean="0"/>
              <a:t>, BS</a:t>
            </a:r>
            <a:endParaRPr lang="en-US" dirty="0" smtClean="0"/>
          </a:p>
          <a:p>
            <a:pPr algn="r"/>
            <a:r>
              <a:rPr lang="en-US" dirty="0"/>
              <a:t>Eric Trupin, </a:t>
            </a:r>
            <a:r>
              <a:rPr lang="en-US" dirty="0" smtClean="0"/>
              <a:t>PhD</a:t>
            </a:r>
          </a:p>
          <a:p>
            <a:pPr algn="r"/>
            <a:r>
              <a:rPr lang="en-US" u="sng" dirty="0" smtClean="0"/>
              <a:t>Washington State Department of Behavioral Health and Recovery</a:t>
            </a:r>
          </a:p>
          <a:p>
            <a:pPr algn="r"/>
            <a:r>
              <a:rPr lang="en-US" dirty="0" smtClean="0"/>
              <a:t>Paul Davis, MS</a:t>
            </a:r>
          </a:p>
          <a:p>
            <a:pPr algn="r"/>
            <a:r>
              <a:rPr lang="en-US" dirty="0" smtClean="0"/>
              <a:t>Felix Rodriguez, PhD</a:t>
            </a:r>
            <a:endParaRPr lang="en-US" dirty="0"/>
          </a:p>
        </p:txBody>
      </p:sp>
    </p:spTree>
    <p:extLst>
      <p:ext uri="{BB962C8B-B14F-4D97-AF65-F5344CB8AC3E}">
        <p14:creationId xmlns:p14="http://schemas.microsoft.com/office/powerpoint/2010/main" val="675931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 2: Allaying provider concerns about fidelity</a:t>
            </a:r>
            <a:endParaRPr lang="en-US" dirty="0"/>
          </a:p>
        </p:txBody>
      </p:sp>
      <p:sp>
        <p:nvSpPr>
          <p:cNvPr id="6" name="TextBox 5"/>
          <p:cNvSpPr txBox="1"/>
          <p:nvPr/>
        </p:nvSpPr>
        <p:spPr>
          <a:xfrm>
            <a:off x="2096610" y="3429000"/>
            <a:ext cx="5181600" cy="1323439"/>
          </a:xfrm>
          <a:prstGeom prst="rect">
            <a:avLst/>
          </a:prstGeom>
          <a:solidFill>
            <a:schemeClr val="accent1">
              <a:lumMod val="40000"/>
              <a:lumOff val="60000"/>
            </a:schemeClr>
          </a:solidFill>
        </p:spPr>
        <p:txBody>
          <a:bodyPr wrap="square" rtlCol="0">
            <a:spAutoFit/>
          </a:bodyPr>
          <a:lstStyle/>
          <a:p>
            <a:r>
              <a:rPr lang="en-US" sz="1600" dirty="0" smtClean="0"/>
              <a:t>Diebold </a:t>
            </a:r>
            <a:r>
              <a:rPr lang="en-US" sz="1600" dirty="0"/>
              <a:t>et al. (2000) suggest that innovation must reflect what they call "</a:t>
            </a:r>
            <a:r>
              <a:rPr lang="en-US" sz="1600" dirty="0" err="1"/>
              <a:t>assimmodation</a:t>
            </a:r>
            <a:r>
              <a:rPr lang="en-US" sz="1600" dirty="0"/>
              <a:t>," a balance of assimilation of innovations to existing structures and accommodation of those structures to incorporate key elements. </a:t>
            </a:r>
            <a:r>
              <a:rPr lang="en-US" sz="1600" dirty="0" smtClean="0"/>
              <a:t>(Elias et al., 2003)</a:t>
            </a:r>
            <a:endParaRPr lang="en-US" sz="1600" dirty="0"/>
          </a:p>
        </p:txBody>
      </p:sp>
      <p:sp>
        <p:nvSpPr>
          <p:cNvPr id="7" name="TextBox 6"/>
          <p:cNvSpPr txBox="1"/>
          <p:nvPr/>
        </p:nvSpPr>
        <p:spPr>
          <a:xfrm>
            <a:off x="609600" y="1752600"/>
            <a:ext cx="7696200" cy="1569660"/>
          </a:xfrm>
          <a:prstGeom prst="rect">
            <a:avLst/>
          </a:prstGeom>
          <a:noFill/>
        </p:spPr>
        <p:txBody>
          <a:bodyPr wrap="square" rtlCol="0">
            <a:spAutoFit/>
          </a:bodyPr>
          <a:lstStyle/>
          <a:p>
            <a:r>
              <a:rPr lang="en-US" sz="1600" dirty="0" smtClean="0"/>
              <a:t>If the state was allowing only a few interventions, questions about adaptation could be fairly well-managed with expert consultation. However, in a complex system with multiple programs, implementation is considered “good enough” for </a:t>
            </a:r>
            <a:r>
              <a:rPr lang="en-US" sz="1600" u="sng" dirty="0" smtClean="0"/>
              <a:t>counting</a:t>
            </a:r>
            <a:r>
              <a:rPr lang="en-US" sz="1600" dirty="0" smtClean="0"/>
              <a:t> if the core philosophy and strategy of the treatment is maintained. This reflects and draws from efforts to identify core components to develop flexible treatment strategies adaptable to real world contexts:  </a:t>
            </a:r>
            <a:endParaRPr lang="en-US" sz="1600" dirty="0"/>
          </a:p>
        </p:txBody>
      </p:sp>
      <p:sp>
        <p:nvSpPr>
          <p:cNvPr id="9" name="TextBox 8"/>
          <p:cNvSpPr txBox="1"/>
          <p:nvPr/>
        </p:nvSpPr>
        <p:spPr>
          <a:xfrm>
            <a:off x="298510" y="5181600"/>
            <a:ext cx="8610600" cy="646331"/>
          </a:xfrm>
          <a:prstGeom prst="rect">
            <a:avLst/>
          </a:prstGeom>
          <a:noFill/>
        </p:spPr>
        <p:txBody>
          <a:bodyPr wrap="square" rtlCol="0">
            <a:spAutoFit/>
          </a:bodyPr>
          <a:lstStyle/>
          <a:p>
            <a:r>
              <a:rPr lang="en-US" sz="900" dirty="0" smtClean="0">
                <a:effectLst/>
              </a:rPr>
              <a:t>Elias, M. J., Zins, J. E., </a:t>
            </a:r>
            <a:r>
              <a:rPr lang="en-US" sz="900" dirty="0" err="1" smtClean="0">
                <a:effectLst/>
              </a:rPr>
              <a:t>Graczyk</a:t>
            </a:r>
            <a:r>
              <a:rPr lang="en-US" sz="900" dirty="0" smtClean="0">
                <a:effectLst/>
              </a:rPr>
              <a:t>, P. A., &amp; </a:t>
            </a:r>
            <a:r>
              <a:rPr lang="en-US" sz="900" dirty="0" err="1" smtClean="0">
                <a:effectLst/>
              </a:rPr>
              <a:t>Weissberg</a:t>
            </a:r>
            <a:r>
              <a:rPr lang="en-US" sz="900" dirty="0" smtClean="0">
                <a:effectLst/>
              </a:rPr>
              <a:t>, R. P. (2003). Implementation, Sustainability, and Scaling up of Social- Emotional and Academic Innovations in 	Public Schools. </a:t>
            </a:r>
            <a:r>
              <a:rPr lang="en-US" sz="900" i="1" dirty="0" smtClean="0">
                <a:effectLst/>
              </a:rPr>
              <a:t>School Psychology Review, 32</a:t>
            </a:r>
            <a:r>
              <a:rPr lang="en-US" sz="900" dirty="0" smtClean="0">
                <a:effectLst/>
              </a:rPr>
              <a:t>(3), 303-319. </a:t>
            </a:r>
          </a:p>
          <a:p>
            <a:r>
              <a:rPr lang="en-US" sz="900" dirty="0" err="1" smtClean="0">
                <a:effectLst/>
              </a:rPr>
              <a:t>Kendziora</a:t>
            </a:r>
            <a:r>
              <a:rPr lang="en-US" sz="900" dirty="0" smtClean="0">
                <a:effectLst/>
              </a:rPr>
              <a:t>, K., &amp; </a:t>
            </a:r>
            <a:r>
              <a:rPr lang="en-US" sz="900" dirty="0" err="1" smtClean="0">
                <a:effectLst/>
              </a:rPr>
              <a:t>Osher</a:t>
            </a:r>
            <a:r>
              <a:rPr lang="en-US" sz="900" dirty="0" smtClean="0">
                <a:effectLst/>
              </a:rPr>
              <a:t>, D. (2016). Promoting </a:t>
            </a:r>
            <a:r>
              <a:rPr lang="en-US" sz="900" dirty="0" err="1" smtClean="0">
                <a:effectLst/>
              </a:rPr>
              <a:t>Childrens</a:t>
            </a:r>
            <a:r>
              <a:rPr lang="en-US" sz="900" dirty="0" smtClean="0">
                <a:effectLst/>
              </a:rPr>
              <a:t>’ and Adolescents’ Social and Emotional Development: District Adaptations of a Theory of Action. 	</a:t>
            </a:r>
            <a:r>
              <a:rPr lang="en-US" sz="900" i="1" dirty="0" smtClean="0">
                <a:effectLst/>
              </a:rPr>
              <a:t>Journal of Clinical Child and Adolescent Psychology, 45</a:t>
            </a:r>
            <a:r>
              <a:rPr lang="en-US" sz="900" dirty="0" smtClean="0">
                <a:effectLst/>
              </a:rPr>
              <a:t>(6), 797-811. doi:10.1080/15374416.2016.1197834</a:t>
            </a:r>
          </a:p>
        </p:txBody>
      </p:sp>
      <p:sp>
        <p:nvSpPr>
          <p:cNvPr id="10" name="TextBox 9"/>
          <p:cNvSpPr txBox="1"/>
          <p:nvPr/>
        </p:nvSpPr>
        <p:spPr>
          <a:xfrm rot="20798873">
            <a:off x="489010" y="3168690"/>
            <a:ext cx="8229600" cy="1077218"/>
          </a:xfrm>
          <a:prstGeom prst="rect">
            <a:avLst/>
          </a:prstGeom>
          <a:solidFill>
            <a:schemeClr val="tx2">
              <a:lumMod val="40000"/>
              <a:lumOff val="60000"/>
            </a:schemeClr>
          </a:solidFill>
        </p:spPr>
        <p:txBody>
          <a:bodyPr wrap="square" rtlCol="0">
            <a:spAutoFit/>
          </a:bodyPr>
          <a:lstStyle/>
          <a:p>
            <a:r>
              <a:rPr lang="en-US" sz="3200" dirty="0" smtClean="0"/>
              <a:t>FOR REPORTING PURPOSES ONLY, NOT INTENDED TO BE CLINICAL ADVICE</a:t>
            </a:r>
            <a:endParaRPr lang="en-US" sz="3200" dirty="0"/>
          </a:p>
        </p:txBody>
      </p:sp>
    </p:spTree>
    <p:extLst>
      <p:ext uri="{BB962C8B-B14F-4D97-AF65-F5344CB8AC3E}">
        <p14:creationId xmlns:p14="http://schemas.microsoft.com/office/powerpoint/2010/main" val="329741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Components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Began with treatment categories as identified by WSIPP in meta-analyses indicated as research-based on the state inventory</a:t>
            </a:r>
          </a:p>
          <a:p>
            <a:pPr lvl="1"/>
            <a:r>
              <a:rPr lang="en-US" dirty="0" smtClean="0"/>
              <a:t>e.g., CBT for Anxious Children</a:t>
            </a:r>
          </a:p>
          <a:p>
            <a:r>
              <a:rPr lang="en-US" dirty="0" smtClean="0"/>
              <a:t>Reviewed available taxonomies, meta-analytic studies and dismantling studies of clinical components for these categories (e.g. below)</a:t>
            </a:r>
          </a:p>
          <a:p>
            <a:pPr lvl="1"/>
            <a:r>
              <a:rPr lang="en-US" sz="1100" dirty="0" err="1"/>
              <a:t>Chorpita</a:t>
            </a:r>
            <a:r>
              <a:rPr lang="en-US" sz="1100" dirty="0"/>
              <a:t>, B., </a:t>
            </a:r>
            <a:r>
              <a:rPr lang="en-US" sz="1100" dirty="0" err="1"/>
              <a:t>Daleiden</a:t>
            </a:r>
            <a:r>
              <a:rPr lang="en-US" sz="1100" dirty="0"/>
              <a:t>, E., &amp; Weisz, J. (2005). Identifying and selecting the common elements of evidence based interventions: A distillation and matching model. </a:t>
            </a:r>
            <a:r>
              <a:rPr lang="en-US" sz="1100" i="1" dirty="0" smtClean="0"/>
              <a:t>Mental </a:t>
            </a:r>
            <a:r>
              <a:rPr lang="en-US" sz="1100" i="1" dirty="0"/>
              <a:t>Health Services Research, 7</a:t>
            </a:r>
            <a:r>
              <a:rPr lang="en-US" sz="1100" dirty="0"/>
              <a:t>(1), 5-10. </a:t>
            </a:r>
          </a:p>
          <a:p>
            <a:pPr lvl="1"/>
            <a:r>
              <a:rPr lang="en-US" sz="1100" dirty="0"/>
              <a:t>Weisz, J. R., </a:t>
            </a:r>
            <a:r>
              <a:rPr lang="en-US" sz="1100" dirty="0" err="1"/>
              <a:t>Chorpita</a:t>
            </a:r>
            <a:r>
              <a:rPr lang="en-US" sz="1100" dirty="0"/>
              <a:t>, B. F., </a:t>
            </a:r>
            <a:r>
              <a:rPr lang="en-US" sz="1100" dirty="0" err="1"/>
              <a:t>Palinkas</a:t>
            </a:r>
            <a:r>
              <a:rPr lang="en-US" sz="1100" dirty="0"/>
              <a:t>, L. A., </a:t>
            </a:r>
            <a:r>
              <a:rPr lang="en-US" sz="1100" dirty="0" err="1"/>
              <a:t>Schoenwald</a:t>
            </a:r>
            <a:r>
              <a:rPr lang="en-US" sz="1100" dirty="0"/>
              <a:t>, S. K., Miranda, J., </a:t>
            </a:r>
            <a:r>
              <a:rPr lang="en-US" sz="1100" dirty="0" err="1"/>
              <a:t>Bearman</a:t>
            </a:r>
            <a:r>
              <a:rPr lang="en-US" sz="1100" dirty="0"/>
              <a:t>, S. K., . . . Gibbons, R. D. (2012). Testing standard and modular designs for </a:t>
            </a:r>
            <a:r>
              <a:rPr lang="en-US" sz="1100" dirty="0" smtClean="0"/>
              <a:t>psychotherapy </a:t>
            </a:r>
            <a:r>
              <a:rPr lang="en-US" sz="1100" dirty="0"/>
              <a:t>treating depression, anxiety, and conduct problems in youth: A randomized effectiveness trial. </a:t>
            </a:r>
            <a:r>
              <a:rPr lang="en-US" sz="1100" i="1" dirty="0"/>
              <a:t>Archives of General Psychiatry, 69</a:t>
            </a:r>
            <a:r>
              <a:rPr lang="en-US" sz="1100" dirty="0"/>
              <a:t>(3), </a:t>
            </a:r>
            <a:r>
              <a:rPr lang="en-US" sz="1100" dirty="0" smtClean="0"/>
              <a:t>274-282</a:t>
            </a:r>
            <a:r>
              <a:rPr lang="en-US" sz="1100" dirty="0"/>
              <a:t>. </a:t>
            </a:r>
            <a:r>
              <a:rPr lang="en-US" sz="1100" dirty="0" smtClean="0"/>
              <a:t>doi:10.1001/archgenpsychiatry.2011.147</a:t>
            </a:r>
          </a:p>
          <a:p>
            <a:pPr lvl="1"/>
            <a:r>
              <a:rPr lang="en-US" sz="1100" dirty="0"/>
              <a:t>Wright, C., Catty, J., Watt, H., &amp; Burns, T. (2004). A systematic review of home treatment services. </a:t>
            </a:r>
            <a:r>
              <a:rPr lang="en-US" sz="1100" i="1" dirty="0"/>
              <a:t>The International Journal for Research in Social and Genetic </a:t>
            </a:r>
            <a:r>
              <a:rPr lang="en-US" sz="1100" i="1" dirty="0" smtClean="0"/>
              <a:t>Epidemiology </a:t>
            </a:r>
            <a:r>
              <a:rPr lang="en-US" sz="1100" i="1" dirty="0"/>
              <a:t>and Mental Health Services, 39</a:t>
            </a:r>
            <a:r>
              <a:rPr lang="en-US" sz="1100" dirty="0"/>
              <a:t>(10), 789-796. </a:t>
            </a:r>
            <a:r>
              <a:rPr lang="en-US" sz="1100" dirty="0" smtClean="0"/>
              <a:t>doi:10.1007/s00127-004-0818-5</a:t>
            </a:r>
          </a:p>
          <a:p>
            <a:r>
              <a:rPr lang="en-US" dirty="0" smtClean="0"/>
              <a:t>Consulted with clinical experts to validate and refine the components</a:t>
            </a:r>
            <a:endParaRPr lang="en-US" dirty="0"/>
          </a:p>
          <a:p>
            <a:r>
              <a:rPr lang="en-US" dirty="0" smtClean="0"/>
              <a:t>“Essential” are 1) designated components that are in at least 80% of effective treatment programs for that category, 2) are reasonably distinct from other treatment category practices, 3) appear to be independently effective. </a:t>
            </a:r>
          </a:p>
          <a:p>
            <a:r>
              <a:rPr lang="en-US" dirty="0" smtClean="0"/>
              <a:t>“Allowable” are clinical components common to effective treatment categories that may or may not cross multiple treatments (e.g., problem solving).</a:t>
            </a:r>
            <a:endParaRPr lang="en-US" dirty="0"/>
          </a:p>
        </p:txBody>
      </p:sp>
    </p:spTree>
    <p:extLst>
      <p:ext uri="{BB962C8B-B14F-4D97-AF65-F5344CB8AC3E}">
        <p14:creationId xmlns:p14="http://schemas.microsoft.com/office/powerpoint/2010/main" val="611447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 3: Minimize reporting burden and paperwork</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81200"/>
            <a:ext cx="8991600" cy="3967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4741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457200"/>
            <a:ext cx="3891262"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4876800"/>
            <a:ext cx="3810000" cy="493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369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61111E-6 -1.63737E-6 L -0.00434 -0.35523 " pathEditMode="relative" rAng="0" ptsTypes="AA">
                                      <p:cBhvr>
                                        <p:cTn id="6" dur="2000" fill="hold"/>
                                        <p:tgtEl>
                                          <p:spTgt spid="4098"/>
                                        </p:tgtEl>
                                        <p:attrNameLst>
                                          <p:attrName>ppt_x</p:attrName>
                                          <p:attrName>ppt_y</p:attrName>
                                        </p:attrNameLst>
                                      </p:cBhvr>
                                      <p:rCtr x="-226" y="-1776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00434 -0.35523 L -0.01267 -0.84366 " pathEditMode="relative" rAng="0" ptsTypes="AA">
                                      <p:cBhvr>
                                        <p:cTn id="10" dur="2000" fill="hold"/>
                                        <p:tgtEl>
                                          <p:spTgt spid="4098"/>
                                        </p:tgtEl>
                                        <p:attrNameLst>
                                          <p:attrName>ppt_x</p:attrName>
                                          <p:attrName>ppt_y</p:attrName>
                                        </p:attrNameLst>
                                      </p:cBhvr>
                                      <p:rCtr x="-417" y="-24422"/>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3.33333E-6 -4.00555E-6 L -3.33333E-6 -1.00347 " pathEditMode="relative" rAng="0" ptsTypes="AA">
                                      <p:cBhvr>
                                        <p:cTn id="14" dur="8000" fill="hold"/>
                                        <p:tgtEl>
                                          <p:spTgt spid="4099"/>
                                        </p:tgtEl>
                                        <p:attrNameLst>
                                          <p:attrName>ppt_x</p:attrName>
                                          <p:attrName>ppt_y</p:attrName>
                                        </p:attrNameLst>
                                      </p:cBhvr>
                                      <p:rCtr x="0" y="-501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Feasibility Evaluation</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2017-2018 Evaluation Plan</a:t>
            </a:r>
          </a:p>
          <a:p>
            <a:pPr marL="0" indent="0">
              <a:buNone/>
            </a:pPr>
            <a:r>
              <a:rPr lang="en-US" dirty="0" smtClean="0"/>
              <a:t>Adherence: </a:t>
            </a:r>
          </a:p>
          <a:p>
            <a:r>
              <a:rPr lang="en-US" sz="1800" dirty="0" smtClean="0"/>
              <a:t>EBPI will roll out up to 12 regional trainings on using the Reporting Guides. </a:t>
            </a:r>
          </a:p>
          <a:p>
            <a:r>
              <a:rPr lang="en-US" sz="1800" dirty="0" smtClean="0"/>
              <a:t>Participating sites (anticipating 12-15) will be asked to provide 10-20 randomly drawn cases subsequent to the training which will be scored for adherence with the RG standard.</a:t>
            </a:r>
          </a:p>
          <a:p>
            <a:pPr marL="0" indent="0">
              <a:buNone/>
            </a:pPr>
            <a:r>
              <a:rPr lang="en-US" dirty="0"/>
              <a:t>Acceptability</a:t>
            </a:r>
          </a:p>
          <a:p>
            <a:r>
              <a:rPr lang="en-US" sz="1800" dirty="0"/>
              <a:t>Following in person trainings, EBPI will send a survey to participants containing the EBP Attitudes Scale and questions about the acceptability of the Reporting Guides in practice</a:t>
            </a:r>
            <a:r>
              <a:rPr lang="en-US" sz="1800" dirty="0" smtClean="0"/>
              <a:t>.</a:t>
            </a:r>
          </a:p>
          <a:p>
            <a:pPr marL="0" indent="0">
              <a:buNone/>
            </a:pPr>
            <a:r>
              <a:rPr lang="en-US" dirty="0" smtClean="0"/>
              <a:t>Knowledge: </a:t>
            </a:r>
          </a:p>
          <a:p>
            <a:r>
              <a:rPr lang="en-US" sz="1700" dirty="0" smtClean="0"/>
              <a:t>An instructional web video (link below) will be disseminated through the children’s mental health network with all subcontracted agencies encouraged to have providers view and take a short knowledge-based quiz. </a:t>
            </a:r>
          </a:p>
          <a:p>
            <a:r>
              <a:rPr lang="en-US" sz="1700" dirty="0" smtClean="0"/>
              <a:t>Anticipating 100-300 responses for assessing knowledge of how to document practice. </a:t>
            </a:r>
          </a:p>
          <a:p>
            <a:r>
              <a:rPr lang="en-US" sz="1700" dirty="0" smtClean="0"/>
              <a:t>All participants in the live training will take the same quiz (anticipated 50-100), allowing for an assessment of training context on knowledge. </a:t>
            </a:r>
          </a:p>
        </p:txBody>
      </p:sp>
    </p:spTree>
    <p:extLst>
      <p:ext uri="{BB962C8B-B14F-4D97-AF65-F5344CB8AC3E}">
        <p14:creationId xmlns:p14="http://schemas.microsoft.com/office/powerpoint/2010/main" val="716106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For inquiries: </a:t>
            </a:r>
          </a:p>
          <a:p>
            <a:pPr marL="0" indent="0">
              <a:buNone/>
            </a:pPr>
            <a:r>
              <a:rPr lang="en-US" dirty="0" smtClean="0"/>
              <a:t>Sarah Cusworth Walker</a:t>
            </a:r>
          </a:p>
          <a:p>
            <a:pPr marL="0" indent="0">
              <a:buNone/>
            </a:pPr>
            <a:r>
              <a:rPr lang="en-US" dirty="0" smtClean="0">
                <a:hlinkClick r:id="rId2"/>
              </a:rPr>
              <a:t>secwalkr@uw.edu</a:t>
            </a:r>
            <a:endParaRPr lang="en-US" dirty="0" smtClean="0"/>
          </a:p>
          <a:p>
            <a:pPr marL="0" indent="0">
              <a:buNone/>
            </a:pPr>
            <a:endParaRPr lang="en-US" dirty="0" smtClean="0"/>
          </a:p>
          <a:p>
            <a:pPr marL="0" indent="0">
              <a:buNone/>
            </a:pPr>
            <a:r>
              <a:rPr lang="en-US" dirty="0" smtClean="0"/>
              <a:t>Acknowledgments: </a:t>
            </a:r>
          </a:p>
          <a:p>
            <a:pPr marL="0" indent="0">
              <a:buNone/>
            </a:pPr>
            <a:r>
              <a:rPr lang="en-US" dirty="0"/>
              <a:t>Division of Behavioral Health and Recovery </a:t>
            </a:r>
          </a:p>
          <a:p>
            <a:pPr marL="0" indent="0">
              <a:buNone/>
            </a:pPr>
            <a:r>
              <a:rPr lang="en-US" dirty="0" smtClean="0"/>
              <a:t>Behavioral </a:t>
            </a:r>
            <a:r>
              <a:rPr lang="en-US" dirty="0"/>
              <a:t>Health </a:t>
            </a:r>
            <a:r>
              <a:rPr lang="en-US" dirty="0" smtClean="0"/>
              <a:t>Organization child care coordinators</a:t>
            </a:r>
          </a:p>
          <a:p>
            <a:pPr marL="0" indent="0">
              <a:buNone/>
            </a:pPr>
            <a:r>
              <a:rPr lang="en-US" dirty="0" smtClean="0"/>
              <a:t>The </a:t>
            </a:r>
            <a:r>
              <a:rPr lang="en-US" dirty="0"/>
              <a:t>Washington State Institute of Public Policy (</a:t>
            </a:r>
            <a:r>
              <a:rPr lang="en-US" dirty="0" smtClean="0"/>
              <a:t>WSIPP/ </a:t>
            </a:r>
            <a:r>
              <a:rPr lang="en-US" dirty="0" err="1" smtClean="0"/>
              <a:t>Marna</a:t>
            </a:r>
            <a:r>
              <a:rPr lang="en-US" dirty="0" smtClean="0"/>
              <a:t> Miller) </a:t>
            </a:r>
          </a:p>
          <a:p>
            <a:pPr marL="0" indent="0">
              <a:buNone/>
            </a:pPr>
            <a:r>
              <a:rPr lang="en-US" dirty="0" smtClean="0"/>
              <a:t>Ron </a:t>
            </a:r>
            <a:r>
              <a:rPr lang="en-US" dirty="0"/>
              <a:t>Gengler and staff (Comprehensive) </a:t>
            </a:r>
            <a:endParaRPr lang="en-US" dirty="0" smtClean="0"/>
          </a:p>
          <a:p>
            <a:pPr marL="0" indent="0">
              <a:buNone/>
            </a:pPr>
            <a:r>
              <a:rPr lang="en-US" dirty="0" smtClean="0"/>
              <a:t>Melissa </a:t>
            </a:r>
            <a:r>
              <a:rPr lang="en-US" dirty="0"/>
              <a:t>Gorsuch-Clark and staff (Catholic Family and Child Services) </a:t>
            </a:r>
            <a:endParaRPr lang="en-US" dirty="0" smtClean="0"/>
          </a:p>
          <a:p>
            <a:pPr marL="0" indent="0">
              <a:buNone/>
            </a:pPr>
            <a:r>
              <a:rPr lang="en-US" dirty="0" smtClean="0"/>
              <a:t>Suzanne Kerns </a:t>
            </a:r>
          </a:p>
          <a:p>
            <a:pPr marL="0" indent="0">
              <a:buNone/>
            </a:pPr>
            <a:r>
              <a:rPr lang="en-US" dirty="0" smtClean="0"/>
              <a:t>Eric Bruns </a:t>
            </a:r>
          </a:p>
          <a:p>
            <a:pPr marL="0" indent="0">
              <a:buNone/>
            </a:pPr>
            <a:r>
              <a:rPr lang="en-US" dirty="0" smtClean="0"/>
              <a:t>Greg </a:t>
            </a:r>
            <a:r>
              <a:rPr lang="en-US" dirty="0" err="1" smtClean="0"/>
              <a:t>Endler</a:t>
            </a:r>
            <a:endParaRPr lang="en-US" dirty="0"/>
          </a:p>
          <a:p>
            <a:pPr marL="0" indent="0">
              <a:buNone/>
            </a:pPr>
            <a:endParaRPr lang="en-US" dirty="0"/>
          </a:p>
        </p:txBody>
      </p:sp>
    </p:spTree>
    <p:extLst>
      <p:ext uri="{BB962C8B-B14F-4D97-AF65-F5344CB8AC3E}">
        <p14:creationId xmlns:p14="http://schemas.microsoft.com/office/powerpoint/2010/main" val="4121606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8667750" cy="2838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93938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876800"/>
          </a:xfrm>
        </p:spPr>
        <p:txBody>
          <a:bodyPr/>
          <a:lstStyle/>
          <a:p>
            <a:pPr marL="0" indent="0">
              <a:buNone/>
            </a:pPr>
            <a:r>
              <a:rPr lang="en-US" sz="2200" dirty="0" smtClean="0"/>
              <a:t>The Evidence Based Practice Institute is a intermediary organization that supports EBP translation and implementation efforts with the WA State Department of Social and Health Services Division of Behavioral Health and </a:t>
            </a:r>
            <a:r>
              <a:rPr lang="en-US" sz="2200" dirty="0" smtClean="0"/>
              <a:t>Recovery (DBHR) </a:t>
            </a:r>
            <a:r>
              <a:rPr lang="en-US" sz="2200" dirty="0" smtClean="0"/>
              <a:t>for children’s mental health </a:t>
            </a:r>
            <a:r>
              <a:rPr lang="en-US" dirty="0" smtClean="0"/>
              <a:t>. . </a:t>
            </a:r>
          </a:p>
          <a:p>
            <a:pPr marL="0" indent="0">
              <a:buNone/>
            </a:pPr>
            <a:endParaRPr lang="en-US" dirty="0"/>
          </a:p>
          <a:p>
            <a:pPr marL="0" indent="0">
              <a:buNone/>
            </a:pPr>
            <a:endParaRPr lang="en-US" dirty="0" smtClean="0"/>
          </a:p>
        </p:txBody>
      </p:sp>
      <p:graphicFrame>
        <p:nvGraphicFramePr>
          <p:cNvPr id="4" name="Diagram 3"/>
          <p:cNvGraphicFramePr/>
          <p:nvPr>
            <p:extLst>
              <p:ext uri="{D42A27DB-BD31-4B8C-83A1-F6EECF244321}">
                <p14:modId xmlns:p14="http://schemas.microsoft.com/office/powerpoint/2010/main" val="2790204660"/>
              </p:ext>
            </p:extLst>
          </p:nvPr>
        </p:nvGraphicFramePr>
        <p:xfrm>
          <a:off x="1752600" y="2590800"/>
          <a:ext cx="56388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8109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692" y="609600"/>
            <a:ext cx="8229600" cy="4876800"/>
          </a:xfrm>
        </p:spPr>
        <p:txBody>
          <a:bodyPr/>
          <a:lstStyle/>
          <a:p>
            <a:pPr marL="0" indent="0">
              <a:buNone/>
            </a:pPr>
            <a:r>
              <a:rPr lang="en-US" sz="3600" dirty="0" smtClean="0"/>
              <a:t>State Fiscal Year </a:t>
            </a:r>
            <a:r>
              <a:rPr lang="en-US" sz="3600" smtClean="0"/>
              <a:t>2017 </a:t>
            </a:r>
            <a:r>
              <a:rPr lang="en-US" sz="8000" smtClean="0"/>
              <a:t>30%</a:t>
            </a:r>
            <a:r>
              <a:rPr lang="en-US" sz="6000" smtClean="0"/>
              <a:t> </a:t>
            </a:r>
            <a:r>
              <a:rPr lang="en-US" sz="3600" dirty="0"/>
              <a:t>b</a:t>
            </a:r>
            <a:r>
              <a:rPr lang="en-US" sz="3600" dirty="0" smtClean="0"/>
              <a:t>enchmark for </a:t>
            </a:r>
            <a:r>
              <a:rPr lang="en-US" sz="3600" u="sng" dirty="0" smtClean="0"/>
              <a:t>EBP services </a:t>
            </a:r>
            <a:r>
              <a:rPr lang="en-US" sz="3600" dirty="0" smtClean="0"/>
              <a:t>in children’s mental health</a:t>
            </a:r>
            <a:endParaRPr lang="en-US" sz="3600" dirty="0"/>
          </a:p>
        </p:txBody>
      </p:sp>
      <p:sp>
        <p:nvSpPr>
          <p:cNvPr id="6" name="TextBox 5"/>
          <p:cNvSpPr txBox="1"/>
          <p:nvPr/>
        </p:nvSpPr>
        <p:spPr>
          <a:xfrm>
            <a:off x="482463" y="5646799"/>
            <a:ext cx="8346131" cy="584775"/>
          </a:xfrm>
          <a:prstGeom prst="rect">
            <a:avLst/>
          </a:prstGeom>
          <a:noFill/>
        </p:spPr>
        <p:txBody>
          <a:bodyPr wrap="none" rtlCol="0">
            <a:spAutoFit/>
          </a:bodyPr>
          <a:lstStyle/>
          <a:p>
            <a:r>
              <a:rPr lang="en-US" sz="1600" dirty="0" smtClean="0"/>
              <a:t>(not an inconsiderable challenge with the national average for EBP use in children’s public</a:t>
            </a:r>
          </a:p>
          <a:p>
            <a:r>
              <a:rPr lang="en-US" sz="1600" dirty="0"/>
              <a:t>m</a:t>
            </a:r>
            <a:r>
              <a:rPr lang="en-US" sz="1600" dirty="0" smtClean="0"/>
              <a:t>ental health at 1-3%; </a:t>
            </a:r>
            <a:r>
              <a:rPr lang="en-US" sz="1100" dirty="0" smtClean="0"/>
              <a:t>Bruns, Kerns, Pullmann et al., 2013</a:t>
            </a:r>
            <a:r>
              <a:rPr lang="en-US" sz="1600" dirty="0" smtClean="0"/>
              <a:t>)</a:t>
            </a:r>
            <a:endParaRPr lang="en-US" sz="1600" dirty="0"/>
          </a:p>
        </p:txBody>
      </p:sp>
      <p:pic>
        <p:nvPicPr>
          <p:cNvPr id="2" name="Picture 1"/>
          <p:cNvPicPr>
            <a:picLocks noChangeAspect="1"/>
          </p:cNvPicPr>
          <p:nvPr/>
        </p:nvPicPr>
        <p:blipFill>
          <a:blip r:embed="rId3"/>
          <a:stretch>
            <a:fillRect/>
          </a:stretch>
        </p:blipFill>
        <p:spPr>
          <a:xfrm>
            <a:off x="6096000" y="2671000"/>
            <a:ext cx="2438400" cy="2895600"/>
          </a:xfrm>
          <a:prstGeom prst="rect">
            <a:avLst/>
          </a:prstGeom>
        </p:spPr>
      </p:pic>
    </p:spTree>
    <p:extLst>
      <p:ext uri="{BB962C8B-B14F-4D97-AF65-F5344CB8AC3E}">
        <p14:creationId xmlns:p14="http://schemas.microsoft.com/office/powerpoint/2010/main" val="2665043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Evidence Based Practice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56086092"/>
              </p:ext>
            </p:extLst>
          </p:nvPr>
        </p:nvGraphicFramePr>
        <p:xfrm>
          <a:off x="685800" y="1523999"/>
          <a:ext cx="7543800" cy="4648201"/>
        </p:xfrm>
        <a:graphic>
          <a:graphicData uri="http://schemas.openxmlformats.org/drawingml/2006/table">
            <a:tbl>
              <a:tblPr firstRow="1" bandRow="1">
                <a:tableStyleId>{5C22544A-7EE6-4342-B048-85BDC9FD1C3A}</a:tableStyleId>
              </a:tblPr>
              <a:tblGrid>
                <a:gridCol w="2514600"/>
                <a:gridCol w="2514600"/>
                <a:gridCol w="2514600"/>
              </a:tblGrid>
              <a:tr h="620468">
                <a:tc>
                  <a:txBody>
                    <a:bodyPr/>
                    <a:lstStyle/>
                    <a:p>
                      <a:r>
                        <a:rPr lang="en-US" dirty="0" smtClean="0"/>
                        <a:t>Source</a:t>
                      </a:r>
                      <a:endParaRPr lang="en-US" dirty="0"/>
                    </a:p>
                  </a:txBody>
                  <a:tcPr/>
                </a:tc>
                <a:tc>
                  <a:txBody>
                    <a:bodyPr/>
                    <a:lstStyle/>
                    <a:p>
                      <a:r>
                        <a:rPr lang="en-US" dirty="0" smtClean="0"/>
                        <a:t>Purpose</a:t>
                      </a:r>
                      <a:endParaRPr lang="en-US" dirty="0"/>
                    </a:p>
                  </a:txBody>
                  <a:tcPr/>
                </a:tc>
                <a:tc>
                  <a:txBody>
                    <a:bodyPr/>
                    <a:lstStyle/>
                    <a:p>
                      <a:r>
                        <a:rPr lang="en-US" dirty="0" smtClean="0"/>
                        <a:t>Level of description</a:t>
                      </a:r>
                      <a:endParaRPr lang="en-US" dirty="0"/>
                    </a:p>
                  </a:txBody>
                  <a:tcPr/>
                </a:tc>
              </a:tr>
              <a:tr h="977410">
                <a:tc>
                  <a:txBody>
                    <a:bodyPr/>
                    <a:lstStyle/>
                    <a:p>
                      <a:r>
                        <a:rPr lang="en-US" dirty="0" smtClean="0"/>
                        <a:t>Legislative</a:t>
                      </a:r>
                      <a:endParaRPr lang="en-US" dirty="0"/>
                    </a:p>
                  </a:txBody>
                  <a:tcPr/>
                </a:tc>
                <a:tc>
                  <a:txBody>
                    <a:bodyPr/>
                    <a:lstStyle/>
                    <a:p>
                      <a:r>
                        <a:rPr lang="en-US" dirty="0" smtClean="0"/>
                        <a:t>General description</a:t>
                      </a:r>
                      <a:endParaRPr lang="en-US" dirty="0"/>
                    </a:p>
                  </a:txBody>
                  <a:tcPr/>
                </a:tc>
                <a:tc>
                  <a:txBody>
                    <a:bodyPr/>
                    <a:lstStyle/>
                    <a:p>
                      <a:r>
                        <a:rPr lang="en-US" sz="1400" dirty="0" smtClean="0"/>
                        <a:t>References the need for rigorous research design</a:t>
                      </a:r>
                      <a:endParaRPr lang="en-US" sz="1400" dirty="0"/>
                    </a:p>
                  </a:txBody>
                  <a:tcPr/>
                </a:tc>
              </a:tr>
              <a:tr h="1654020">
                <a:tc>
                  <a:txBody>
                    <a:bodyPr/>
                    <a:lstStyle/>
                    <a:p>
                      <a:r>
                        <a:rPr lang="en-US" dirty="0" smtClean="0"/>
                        <a:t>Washington State</a:t>
                      </a:r>
                      <a:r>
                        <a:rPr lang="en-US" baseline="0" dirty="0" smtClean="0"/>
                        <a:t> Institute for Public Policy/Evidence Based Practice Institute (EBPI)</a:t>
                      </a:r>
                      <a:endParaRPr lang="en-US" dirty="0"/>
                    </a:p>
                  </a:txBody>
                  <a:tcPr/>
                </a:tc>
                <a:tc>
                  <a:txBody>
                    <a:bodyPr/>
                    <a:lstStyle/>
                    <a:p>
                      <a:r>
                        <a:rPr lang="en-US" dirty="0" smtClean="0"/>
                        <a:t>For</a:t>
                      </a:r>
                      <a:r>
                        <a:rPr lang="en-US" baseline="0" dirty="0" smtClean="0"/>
                        <a:t> inventory review</a:t>
                      </a:r>
                      <a:endParaRPr lang="en-US" dirty="0"/>
                    </a:p>
                  </a:txBody>
                  <a:tcPr/>
                </a:tc>
                <a:tc>
                  <a:txBody>
                    <a:bodyPr/>
                    <a:lstStyle/>
                    <a:p>
                      <a:r>
                        <a:rPr lang="en-US" sz="1400" dirty="0" smtClean="0"/>
                        <a:t>Specifies the need</a:t>
                      </a:r>
                      <a:r>
                        <a:rPr lang="en-US" sz="1400" baseline="0" dirty="0" smtClean="0"/>
                        <a:t> for cost-benefit, heterogeneity in race/ethnic sampling, translational capacity and identifies treatment categories based on meta-analysis</a:t>
                      </a:r>
                      <a:endParaRPr lang="en-US" sz="1400" dirty="0"/>
                    </a:p>
                  </a:txBody>
                  <a:tcPr/>
                </a:tc>
              </a:tr>
              <a:tr h="1396303">
                <a:tc>
                  <a:txBody>
                    <a:bodyPr/>
                    <a:lstStyle/>
                    <a:p>
                      <a:r>
                        <a:rPr lang="en-US" dirty="0" smtClean="0"/>
                        <a:t>Department of Behavioral Health and Recovery (DBHR)/</a:t>
                      </a:r>
                      <a:r>
                        <a:rPr lang="en-US" baseline="0" dirty="0" smtClean="0"/>
                        <a:t> EBPI</a:t>
                      </a:r>
                      <a:endParaRPr lang="en-US" dirty="0"/>
                    </a:p>
                  </a:txBody>
                  <a:tcPr/>
                </a:tc>
                <a:tc>
                  <a:txBody>
                    <a:bodyPr/>
                    <a:lstStyle/>
                    <a:p>
                      <a:r>
                        <a:rPr lang="en-US" dirty="0" smtClean="0"/>
                        <a:t>For provider guidance and monitoring</a:t>
                      </a:r>
                      <a:endParaRPr lang="en-US" dirty="0"/>
                    </a:p>
                  </a:txBody>
                  <a:tcPr/>
                </a:tc>
                <a:tc>
                  <a:txBody>
                    <a:bodyPr/>
                    <a:lstStyle/>
                    <a:p>
                      <a:r>
                        <a:rPr lang="en-US" sz="1400" dirty="0" smtClean="0"/>
                        <a:t>Outlines the clinical components</a:t>
                      </a:r>
                      <a:r>
                        <a:rPr lang="en-US" sz="1400" baseline="0" dirty="0" smtClean="0"/>
                        <a:t> in the research-based treatment categories</a:t>
                      </a:r>
                      <a:endParaRPr lang="en-US" sz="1400" dirty="0"/>
                    </a:p>
                  </a:txBody>
                  <a:tcPr/>
                </a:tc>
              </a:tr>
            </a:tbl>
          </a:graphicData>
        </a:graphic>
      </p:graphicFrame>
    </p:spTree>
    <p:extLst>
      <p:ext uri="{BB962C8B-B14F-4D97-AF65-F5344CB8AC3E}">
        <p14:creationId xmlns:p14="http://schemas.microsoft.com/office/powerpoint/2010/main" val="1117135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Monitoring the use of </a:t>
            </a:r>
            <a:r>
              <a:rPr lang="en-US" u="sng" dirty="0" smtClean="0"/>
              <a:t>multiple</a:t>
            </a:r>
            <a:r>
              <a:rPr lang="en-US" dirty="0" smtClean="0"/>
              <a:t> EBPs in a cash-strapped system</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88423" y="2133600"/>
            <a:ext cx="2819400" cy="2769719"/>
          </a:xfrm>
        </p:spPr>
      </p:pic>
      <p:graphicFrame>
        <p:nvGraphicFramePr>
          <p:cNvPr id="7" name="Diagram 6"/>
          <p:cNvGraphicFramePr/>
          <p:nvPr>
            <p:extLst>
              <p:ext uri="{D42A27DB-BD31-4B8C-83A1-F6EECF244321}">
                <p14:modId xmlns:p14="http://schemas.microsoft.com/office/powerpoint/2010/main" val="3656908922"/>
              </p:ext>
            </p:extLst>
          </p:nvPr>
        </p:nvGraphicFramePr>
        <p:xfrm>
          <a:off x="381000" y="1828800"/>
          <a:ext cx="5105400" cy="4495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5181600" y="2133600"/>
            <a:ext cx="1066800" cy="381000"/>
          </a:xfrm>
          <a:prstGeom prst="rect">
            <a:avLst/>
          </a:prstGeom>
          <a:noFill/>
        </p:spPr>
        <p:txBody>
          <a:bodyPr wrap="square" rtlCol="0">
            <a:spAutoFit/>
          </a:bodyPr>
          <a:lstStyle/>
          <a:p>
            <a:r>
              <a:rPr lang="en-US" dirty="0" smtClean="0"/>
              <a:t>2013</a:t>
            </a:r>
            <a:endParaRPr lang="en-US" dirty="0"/>
          </a:p>
        </p:txBody>
      </p:sp>
      <p:sp>
        <p:nvSpPr>
          <p:cNvPr id="9" name="TextBox 8"/>
          <p:cNvSpPr txBox="1"/>
          <p:nvPr/>
        </p:nvSpPr>
        <p:spPr>
          <a:xfrm>
            <a:off x="5257800" y="3810000"/>
            <a:ext cx="1066800" cy="381000"/>
          </a:xfrm>
          <a:prstGeom prst="rect">
            <a:avLst/>
          </a:prstGeom>
          <a:noFill/>
        </p:spPr>
        <p:txBody>
          <a:bodyPr wrap="square" rtlCol="0">
            <a:spAutoFit/>
          </a:bodyPr>
          <a:lstStyle/>
          <a:p>
            <a:r>
              <a:rPr lang="en-US" dirty="0" smtClean="0"/>
              <a:t>2013</a:t>
            </a:r>
            <a:endParaRPr lang="en-US" dirty="0"/>
          </a:p>
        </p:txBody>
      </p:sp>
      <p:sp>
        <p:nvSpPr>
          <p:cNvPr id="10" name="TextBox 9"/>
          <p:cNvSpPr txBox="1"/>
          <p:nvPr/>
        </p:nvSpPr>
        <p:spPr>
          <a:xfrm>
            <a:off x="5321422" y="5410200"/>
            <a:ext cx="3517777" cy="646331"/>
          </a:xfrm>
          <a:prstGeom prst="rect">
            <a:avLst/>
          </a:prstGeom>
          <a:noFill/>
        </p:spPr>
        <p:txBody>
          <a:bodyPr wrap="square" rtlCol="0">
            <a:spAutoFit/>
          </a:bodyPr>
          <a:lstStyle/>
          <a:p>
            <a:r>
              <a:rPr lang="en-US" dirty="0" smtClean="0"/>
              <a:t>2016 instituted after initial estimates because . . .</a:t>
            </a:r>
            <a:endParaRPr lang="en-US" dirty="0"/>
          </a:p>
        </p:txBody>
      </p:sp>
    </p:spTree>
    <p:extLst>
      <p:ext uri="{BB962C8B-B14F-4D97-AF65-F5344CB8AC3E}">
        <p14:creationId xmlns:p14="http://schemas.microsoft.com/office/powerpoint/2010/main" val="1348174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Without reporting guidance, numbers were suspect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sz="3000" dirty="0" smtClean="0"/>
          </a:p>
          <a:p>
            <a:r>
              <a:rPr lang="en-US" sz="3000" dirty="0" smtClean="0"/>
              <a:t>EBP benchmarks are based on </a:t>
            </a:r>
            <a:r>
              <a:rPr lang="en-US" sz="3000" u="sng" dirty="0" smtClean="0"/>
              <a:t>encounters</a:t>
            </a:r>
            <a:r>
              <a:rPr lang="en-US" sz="3000" dirty="0" smtClean="0"/>
              <a:t> rather than </a:t>
            </a:r>
            <a:r>
              <a:rPr lang="en-US" sz="3000" u="sng" dirty="0" smtClean="0"/>
              <a:t>clients</a:t>
            </a:r>
            <a:endParaRPr lang="en-US" sz="3000" dirty="0" smtClean="0"/>
          </a:p>
          <a:p>
            <a:pPr marL="0" indent="0">
              <a:buNone/>
            </a:pPr>
            <a:endParaRPr lang="en-US" sz="3000" dirty="0"/>
          </a:p>
          <a:p>
            <a:r>
              <a:rPr lang="en-US" sz="3000" dirty="0" smtClean="0"/>
              <a:t>The state error rate for reporting EBPs was 38% with a range across regions of </a:t>
            </a:r>
            <a:r>
              <a:rPr lang="en-US" sz="3000" dirty="0" smtClean="0">
                <a:solidFill>
                  <a:srgbClr val="C00000"/>
                </a:solidFill>
              </a:rPr>
              <a:t>9 – 83%</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sz="1400" dirty="0" smtClean="0"/>
              <a:t>Error was defined by </a:t>
            </a:r>
          </a:p>
          <a:p>
            <a:pPr marL="457200" indent="-457200">
              <a:buAutoNum type="arabicPeriod"/>
            </a:pPr>
            <a:r>
              <a:rPr lang="en-US" sz="1400" dirty="0" smtClean="0"/>
              <a:t>Reporting non EBP practices for children’s mental health</a:t>
            </a:r>
          </a:p>
          <a:p>
            <a:pPr marL="457200" indent="-457200">
              <a:buAutoNum type="arabicPeriod"/>
            </a:pPr>
            <a:r>
              <a:rPr lang="en-US" sz="1400" dirty="0" smtClean="0"/>
              <a:t>Reporting practices under unrelated encounter types</a:t>
            </a:r>
          </a:p>
        </p:txBody>
      </p:sp>
    </p:spTree>
    <p:extLst>
      <p:ext uri="{BB962C8B-B14F-4D97-AF65-F5344CB8AC3E}">
        <p14:creationId xmlns:p14="http://schemas.microsoft.com/office/powerpoint/2010/main" val="3578152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Designing Reporting Guides</a:t>
            </a:r>
            <a:endParaRPr lang="en-US" dirty="0"/>
          </a:p>
        </p:txBody>
      </p:sp>
      <p:sp>
        <p:nvSpPr>
          <p:cNvPr id="3" name="Content Placeholder 2"/>
          <p:cNvSpPr>
            <a:spLocks noGrp="1"/>
          </p:cNvSpPr>
          <p:nvPr>
            <p:ph idx="1"/>
          </p:nvPr>
        </p:nvSpPr>
        <p:spPr/>
        <p:txBody>
          <a:bodyPr/>
          <a:lstStyle/>
          <a:p>
            <a:pPr marL="0" indent="0">
              <a:buNone/>
            </a:pPr>
            <a:r>
              <a:rPr lang="en-US" u="sng" dirty="0" smtClean="0"/>
              <a:t>Challenge 1</a:t>
            </a:r>
            <a:r>
              <a:rPr lang="en-US" dirty="0" smtClean="0"/>
              <a:t>: How to establish “good intent” to deliver an EBP</a:t>
            </a:r>
          </a:p>
          <a:p>
            <a:pPr marL="0" indent="0">
              <a:buNone/>
            </a:pPr>
            <a:endParaRPr lang="en-US" dirty="0"/>
          </a:p>
          <a:p>
            <a:pPr marL="0" indent="0">
              <a:buNone/>
            </a:pPr>
            <a:r>
              <a:rPr lang="en-US" u="sng" dirty="0" smtClean="0"/>
              <a:t>Challenge 2</a:t>
            </a:r>
            <a:r>
              <a:rPr lang="en-US" dirty="0" smtClean="0"/>
              <a:t>: How to allay provider concerns about whether their individualization/modifications of EBPs were eligible for reporting </a:t>
            </a:r>
          </a:p>
          <a:p>
            <a:pPr marL="0" indent="0">
              <a:buNone/>
            </a:pPr>
            <a:endParaRPr lang="en-US" dirty="0"/>
          </a:p>
          <a:p>
            <a:pPr marL="0" indent="0">
              <a:buNone/>
            </a:pPr>
            <a:r>
              <a:rPr lang="en-US" u="sng" dirty="0" smtClean="0"/>
              <a:t>Challenge 3</a:t>
            </a:r>
            <a:r>
              <a:rPr lang="en-US" dirty="0" smtClean="0"/>
              <a:t>: How to minimize burden and paperwork by keeping all reporting within existing channels (billing and routine progress reporting)</a:t>
            </a:r>
          </a:p>
        </p:txBody>
      </p:sp>
    </p:spTree>
    <p:extLst>
      <p:ext uri="{BB962C8B-B14F-4D97-AF65-F5344CB8AC3E}">
        <p14:creationId xmlns:p14="http://schemas.microsoft.com/office/powerpoint/2010/main" val="1097650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 1: Establishing “good intent”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7236536"/>
              </p:ext>
            </p:extLst>
          </p:nvPr>
        </p:nvGraphicFramePr>
        <p:xfrm>
          <a:off x="152400" y="1447800"/>
          <a:ext cx="8458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6400800" y="6096000"/>
            <a:ext cx="1828800"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3124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166</TotalTime>
  <Words>1524</Words>
  <Application>Microsoft Office PowerPoint</Application>
  <PresentationFormat>On-screen Show (4:3)</PresentationFormat>
  <Paragraphs>124</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Breaking Down Evidence-Based Practices for State Policy: Using a Common Elements Approach in Progress Note Documentation as an Indicator of Adherence</vt:lpstr>
      <vt:lpstr>PowerPoint Presentation</vt:lpstr>
      <vt:lpstr>PowerPoint Presentation</vt:lpstr>
      <vt:lpstr>PowerPoint Presentation</vt:lpstr>
      <vt:lpstr>Defining Evidence Based Practice</vt:lpstr>
      <vt:lpstr>Monitoring the use of multiple EBPs in a cash-strapped system</vt:lpstr>
      <vt:lpstr>Without reporting guidance, numbers were suspect</vt:lpstr>
      <vt:lpstr>Designing Reporting Guides</vt:lpstr>
      <vt:lpstr>Challenge 1: Establishing “good intent”</vt:lpstr>
      <vt:lpstr>Challenge 2: Allaying provider concerns about fidelity</vt:lpstr>
      <vt:lpstr>Identifying Components</vt:lpstr>
      <vt:lpstr>Challenge 3: Minimize reporting burden and paperwork</vt:lpstr>
      <vt:lpstr>PowerPoint Presentation</vt:lpstr>
      <vt:lpstr>Feasibility Evaluation</vt:lpstr>
      <vt:lpstr>Thank you!</vt:lpstr>
    </vt:vector>
  </TitlesOfParts>
  <Company>UW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 Sarah C</dc:creator>
  <cp:lastModifiedBy>Walker, Sarah C</cp:lastModifiedBy>
  <cp:revision>21</cp:revision>
  <dcterms:created xsi:type="dcterms:W3CDTF">2017-08-31T00:10:23Z</dcterms:created>
  <dcterms:modified xsi:type="dcterms:W3CDTF">2017-09-05T22:18:55Z</dcterms:modified>
</cp:coreProperties>
</file>