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258" r:id="rId3"/>
    <p:sldId id="299" r:id="rId4"/>
    <p:sldId id="300" r:id="rId5"/>
    <p:sldId id="295" r:id="rId6"/>
    <p:sldId id="296" r:id="rId7"/>
    <p:sldId id="297" r:id="rId8"/>
    <p:sldId id="322" r:id="rId9"/>
    <p:sldId id="323" r:id="rId10"/>
    <p:sldId id="324" r:id="rId11"/>
    <p:sldId id="298" r:id="rId12"/>
    <p:sldId id="326" r:id="rId13"/>
    <p:sldId id="325" r:id="rId14"/>
    <p:sldId id="260" r:id="rId15"/>
    <p:sldId id="261" r:id="rId16"/>
    <p:sldId id="302" r:id="rId17"/>
    <p:sldId id="263" r:id="rId18"/>
    <p:sldId id="303" r:id="rId19"/>
    <p:sldId id="304" r:id="rId20"/>
    <p:sldId id="321" r:id="rId21"/>
    <p:sldId id="264" r:id="rId22"/>
    <p:sldId id="282" r:id="rId23"/>
    <p:sldId id="284" r:id="rId24"/>
    <p:sldId id="265" r:id="rId25"/>
    <p:sldId id="266" r:id="rId26"/>
    <p:sldId id="285" r:id="rId27"/>
    <p:sldId id="288" r:id="rId28"/>
    <p:sldId id="318" r:id="rId29"/>
    <p:sldId id="307" r:id="rId30"/>
    <p:sldId id="319" r:id="rId31"/>
    <p:sldId id="305" r:id="rId32"/>
    <p:sldId id="269" r:id="rId33"/>
    <p:sldId id="289" r:id="rId34"/>
    <p:sldId id="270" r:id="rId35"/>
    <p:sldId id="327" r:id="rId36"/>
    <p:sldId id="290" r:id="rId37"/>
    <p:sldId id="291" r:id="rId38"/>
    <p:sldId id="309" r:id="rId39"/>
    <p:sldId id="310" r:id="rId40"/>
    <p:sldId id="311" r:id="rId41"/>
    <p:sldId id="312" r:id="rId42"/>
    <p:sldId id="313" r:id="rId43"/>
    <p:sldId id="314" r:id="rId44"/>
    <p:sldId id="315" r:id="rId45"/>
    <p:sldId id="316" r:id="rId46"/>
    <p:sldId id="317" r:id="rId47"/>
    <p:sldId id="280" r:id="rId48"/>
    <p:sldId id="328"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deline Larson" initials="" lastIdx="5" clrIdx="0"/>
  <p:cmAuthor id="1" name="Aria Fia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0014"/>
    <a:srgbClr val="7A0019"/>
    <a:srgbClr val="FD7990"/>
    <a:srgbClr val="FF7E1B"/>
    <a:srgbClr val="FF931B"/>
    <a:srgbClr val="4F330A"/>
    <a:srgbClr val="724A10"/>
    <a:srgbClr val="FFFFFF"/>
    <a:srgbClr val="694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BF255FF-4CCB-4C4A-AAB9-7F745DE3CDD6}">
  <a:tblStyle styleId="{BBF255FF-4CCB-4C4A-AAB9-7F745DE3CDD6}"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21" autoAdjust="0"/>
    <p:restoredTop sz="86874" autoAdjust="0"/>
  </p:normalViewPr>
  <p:slideViewPr>
    <p:cSldViewPr snapToGrid="0" snapToObjects="1">
      <p:cViewPr>
        <p:scale>
          <a:sx n="90" d="100"/>
          <a:sy n="90" d="100"/>
        </p:scale>
        <p:origin x="-17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delinelarson:Downloads:Stress%20and%20implementation%20-%20dotted%20line%20graph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Teacher 1</a:t>
            </a:r>
          </a:p>
        </c:rich>
      </c:tx>
      <c:layout/>
      <c:overlay val="0"/>
    </c:title>
    <c:autoTitleDeleted val="0"/>
    <c:plotArea>
      <c:layout>
        <c:manualLayout>
          <c:layoutTarget val="inner"/>
          <c:xMode val="edge"/>
          <c:yMode val="edge"/>
          <c:x val="0.114956602291721"/>
          <c:y val="0.133981032932006"/>
          <c:w val="0.716693920293211"/>
          <c:h val="0.733951367301532"/>
        </c:manualLayout>
      </c:layout>
      <c:lineChart>
        <c:grouping val="standard"/>
        <c:varyColors val="0"/>
        <c:ser>
          <c:idx val="0"/>
          <c:order val="0"/>
          <c:spPr>
            <a:ln>
              <a:solidFill>
                <a:srgbClr val="000000"/>
              </a:solidFill>
            </a:ln>
          </c:spPr>
          <c:marker>
            <c:symbol val="circle"/>
            <c:size val="7"/>
            <c:spPr>
              <a:solidFill>
                <a:srgbClr val="000000"/>
              </a:solidFill>
              <a:ln>
                <a:solidFill>
                  <a:srgbClr val="000000"/>
                </a:solidFill>
              </a:ln>
            </c:spPr>
          </c:marker>
          <c:val>
            <c:numRef>
              <c:f>'Teacher 1 - Combined'!$A$4:$A$12</c:f>
              <c:numCache>
                <c:formatCode>General</c:formatCode>
                <c:ptCount val="9"/>
                <c:pt idx="0">
                  <c:v>6.0</c:v>
                </c:pt>
                <c:pt idx="1">
                  <c:v>7.0</c:v>
                </c:pt>
                <c:pt idx="2">
                  <c:v>7.0</c:v>
                </c:pt>
              </c:numCache>
            </c:numRef>
          </c:val>
          <c:smooth val="0"/>
        </c:ser>
        <c:ser>
          <c:idx val="1"/>
          <c:order val="1"/>
          <c:spPr>
            <a:ln>
              <a:solidFill>
                <a:schemeClr val="tx1"/>
              </a:solidFill>
            </a:ln>
          </c:spPr>
          <c:marker>
            <c:symbol val="circle"/>
            <c:size val="7"/>
            <c:spPr>
              <a:solidFill>
                <a:schemeClr val="tx1"/>
              </a:solidFill>
              <a:ln>
                <a:solidFill>
                  <a:schemeClr val="tx1"/>
                </a:solidFill>
              </a:ln>
            </c:spPr>
          </c:marker>
          <c:val>
            <c:numRef>
              <c:f>'Teacher 1 - Combined'!$B$4:$B$12</c:f>
              <c:numCache>
                <c:formatCode>General</c:formatCode>
                <c:ptCount val="9"/>
                <c:pt idx="3">
                  <c:v>5.0</c:v>
                </c:pt>
                <c:pt idx="4">
                  <c:v>4.0</c:v>
                </c:pt>
                <c:pt idx="5">
                  <c:v>4.0</c:v>
                </c:pt>
                <c:pt idx="6">
                  <c:v>4.0</c:v>
                </c:pt>
                <c:pt idx="7">
                  <c:v>4.0</c:v>
                </c:pt>
                <c:pt idx="8">
                  <c:v>4.0</c:v>
                </c:pt>
              </c:numCache>
            </c:numRef>
          </c:val>
          <c:smooth val="0"/>
        </c:ser>
        <c:dLbls>
          <c:showLegendKey val="0"/>
          <c:showVal val="0"/>
          <c:showCatName val="0"/>
          <c:showSerName val="0"/>
          <c:showPercent val="0"/>
          <c:showBubbleSize val="0"/>
        </c:dLbls>
        <c:marker val="1"/>
        <c:smooth val="0"/>
        <c:axId val="538882008"/>
        <c:axId val="538886552"/>
      </c:lineChart>
      <c:lineChart>
        <c:grouping val="standard"/>
        <c:varyColors val="0"/>
        <c:ser>
          <c:idx val="2"/>
          <c:order val="2"/>
          <c:spPr>
            <a:ln>
              <a:solidFill>
                <a:srgbClr val="000000"/>
              </a:solidFill>
              <a:prstDash val="sysDash"/>
            </a:ln>
          </c:spPr>
          <c:marker>
            <c:symbol val="square"/>
            <c:size val="7"/>
            <c:spPr>
              <a:solidFill>
                <a:srgbClr val="000000"/>
              </a:solidFill>
              <a:ln>
                <a:solidFill>
                  <a:srgbClr val="000000"/>
                </a:solidFill>
              </a:ln>
            </c:spPr>
          </c:marker>
          <c:val>
            <c:numRef>
              <c:f>'Teacher 1 - Combined'!$C$4:$C$12</c:f>
              <c:numCache>
                <c:formatCode>General</c:formatCode>
                <c:ptCount val="9"/>
                <c:pt idx="0">
                  <c:v>33.0</c:v>
                </c:pt>
                <c:pt idx="1">
                  <c:v>44.0</c:v>
                </c:pt>
                <c:pt idx="2">
                  <c:v>33.0</c:v>
                </c:pt>
              </c:numCache>
            </c:numRef>
          </c:val>
          <c:smooth val="0"/>
        </c:ser>
        <c:ser>
          <c:idx val="3"/>
          <c:order val="3"/>
          <c:spPr>
            <a:ln>
              <a:solidFill>
                <a:srgbClr val="000000"/>
              </a:solidFill>
              <a:prstDash val="sysDash"/>
            </a:ln>
          </c:spPr>
          <c:marker>
            <c:symbol val="square"/>
            <c:size val="7"/>
            <c:spPr>
              <a:solidFill>
                <a:srgbClr val="000000"/>
              </a:solidFill>
              <a:ln>
                <a:solidFill>
                  <a:srgbClr val="000000"/>
                </a:solidFill>
              </a:ln>
            </c:spPr>
          </c:marker>
          <c:val>
            <c:numRef>
              <c:f>'Teacher 1 - Combined'!$D$4:$D$12</c:f>
              <c:numCache>
                <c:formatCode>General</c:formatCode>
                <c:ptCount val="9"/>
                <c:pt idx="3">
                  <c:v>44.0</c:v>
                </c:pt>
                <c:pt idx="4">
                  <c:v>55.0</c:v>
                </c:pt>
                <c:pt idx="5">
                  <c:v>66.0</c:v>
                </c:pt>
                <c:pt idx="6">
                  <c:v>66.0</c:v>
                </c:pt>
                <c:pt idx="7">
                  <c:v>66.0</c:v>
                </c:pt>
                <c:pt idx="8">
                  <c:v>66.0</c:v>
                </c:pt>
              </c:numCache>
            </c:numRef>
          </c:val>
          <c:smooth val="0"/>
        </c:ser>
        <c:dLbls>
          <c:showLegendKey val="0"/>
          <c:showVal val="0"/>
          <c:showCatName val="0"/>
          <c:showSerName val="0"/>
          <c:showPercent val="0"/>
          <c:showBubbleSize val="0"/>
        </c:dLbls>
        <c:marker val="1"/>
        <c:smooth val="0"/>
        <c:axId val="539407848"/>
        <c:axId val="539402136"/>
      </c:lineChart>
      <c:catAx>
        <c:axId val="538882008"/>
        <c:scaling>
          <c:orientation val="minMax"/>
        </c:scaling>
        <c:delete val="0"/>
        <c:axPos val="b"/>
        <c:majorTickMark val="out"/>
        <c:minorTickMark val="none"/>
        <c:tickLblPos val="nextTo"/>
        <c:crossAx val="538886552"/>
        <c:crosses val="autoZero"/>
        <c:auto val="1"/>
        <c:lblAlgn val="ctr"/>
        <c:lblOffset val="100"/>
        <c:noMultiLvlLbl val="0"/>
      </c:catAx>
      <c:valAx>
        <c:axId val="538886552"/>
        <c:scaling>
          <c:orientation val="minMax"/>
          <c:max val="10.0"/>
        </c:scaling>
        <c:delete val="0"/>
        <c:axPos val="l"/>
        <c:majorGridlines/>
        <c:title>
          <c:tx>
            <c:rich>
              <a:bodyPr rot="-5400000" vert="horz"/>
              <a:lstStyle/>
              <a:p>
                <a:pPr>
                  <a:defRPr/>
                </a:pPr>
                <a:r>
                  <a:rPr lang="en-US"/>
                  <a:t>Subjective Units of Distress Ratings</a:t>
                </a:r>
              </a:p>
            </c:rich>
          </c:tx>
          <c:layout/>
          <c:overlay val="0"/>
        </c:title>
        <c:numFmt formatCode="General" sourceLinked="1"/>
        <c:majorTickMark val="out"/>
        <c:minorTickMark val="none"/>
        <c:tickLblPos val="nextTo"/>
        <c:spPr>
          <a:ln>
            <a:solidFill>
              <a:schemeClr val="bg1"/>
            </a:solidFill>
          </a:ln>
        </c:spPr>
        <c:crossAx val="538882008"/>
        <c:crosses val="autoZero"/>
        <c:crossBetween val="between"/>
      </c:valAx>
      <c:valAx>
        <c:axId val="539402136"/>
        <c:scaling>
          <c:orientation val="minMax"/>
          <c:max val="100.0"/>
        </c:scaling>
        <c:delete val="0"/>
        <c:axPos val="r"/>
        <c:title>
          <c:tx>
            <c:rich>
              <a:bodyPr rot="-5400000" vert="horz"/>
              <a:lstStyle/>
              <a:p>
                <a:pPr>
                  <a:defRPr/>
                </a:pPr>
                <a:r>
                  <a:rPr lang="en-US"/>
                  <a:t>Fidelity of Implementation</a:t>
                </a:r>
              </a:p>
            </c:rich>
          </c:tx>
          <c:layout/>
          <c:overlay val="0"/>
        </c:title>
        <c:numFmt formatCode="General" sourceLinked="1"/>
        <c:majorTickMark val="out"/>
        <c:minorTickMark val="none"/>
        <c:tickLblPos val="nextTo"/>
        <c:spPr>
          <a:ln>
            <a:solidFill>
              <a:schemeClr val="bg1"/>
            </a:solidFill>
          </a:ln>
        </c:spPr>
        <c:crossAx val="539407848"/>
        <c:crosses val="max"/>
        <c:crossBetween val="between"/>
      </c:valAx>
      <c:catAx>
        <c:axId val="539407848"/>
        <c:scaling>
          <c:orientation val="minMax"/>
        </c:scaling>
        <c:delete val="1"/>
        <c:axPos val="b"/>
        <c:majorTickMark val="out"/>
        <c:minorTickMark val="none"/>
        <c:tickLblPos val="nextTo"/>
        <c:crossAx val="539402136"/>
        <c:crosses val="autoZero"/>
        <c:auto val="1"/>
        <c:lblAlgn val="ctr"/>
        <c:lblOffset val="100"/>
        <c:noMultiLvlLbl val="0"/>
      </c:catAx>
    </c:plotArea>
    <c:plotVisOnly val="1"/>
    <c:dispBlanksAs val="gap"/>
    <c:showDLblsOverMax val="0"/>
  </c:chart>
  <c:spPr>
    <a:ln>
      <a:noFill/>
    </a:ln>
    <a:effectLst/>
  </c:spPr>
  <c:txPr>
    <a:bodyPr/>
    <a:lstStyle/>
    <a:p>
      <a:pPr>
        <a:defRPr sz="1200">
          <a:latin typeface="Times New Roman"/>
          <a:cs typeface="Times New Roman"/>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1-16T13:49:22.780" idx="2">
    <p:pos x="6000" y="0"/>
    <p:text>Do we need to specify what we are talking about - these could range from SELF to proactive classroom management startegies</p:tex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5D31D-A097-F847-9C78-7422875821FB}" type="doc">
      <dgm:prSet loTypeId="urn:microsoft.com/office/officeart/2005/8/layout/balance1" loCatId="" qsTypeId="urn:microsoft.com/office/officeart/2005/8/quickstyle/simple4" qsCatId="simple" csTypeId="urn:microsoft.com/office/officeart/2005/8/colors/accent0_1" csCatId="mainScheme" phldr="1"/>
      <dgm:spPr/>
      <dgm:t>
        <a:bodyPr/>
        <a:lstStyle/>
        <a:p>
          <a:endParaRPr lang="en-US"/>
        </a:p>
      </dgm:t>
    </dgm:pt>
    <dgm:pt modelId="{CAB79489-0225-5F4E-86BB-256251523020}">
      <dgm:prSet phldrT="[Text]"/>
      <dgm:spPr/>
      <dgm:t>
        <a:bodyPr/>
        <a:lstStyle/>
        <a:p>
          <a:r>
            <a:rPr lang="en-US" dirty="0" smtClean="0"/>
            <a:t>Service Delivery Framework</a:t>
          </a:r>
          <a:endParaRPr lang="en-US" dirty="0"/>
        </a:p>
      </dgm:t>
    </dgm:pt>
    <dgm:pt modelId="{7F141E82-3715-0A41-BA5E-F163F88E8082}" type="parTrans" cxnId="{8F6DB25D-1378-9941-A82C-D62E33CB8375}">
      <dgm:prSet/>
      <dgm:spPr/>
      <dgm:t>
        <a:bodyPr/>
        <a:lstStyle/>
        <a:p>
          <a:endParaRPr lang="en-US"/>
        </a:p>
      </dgm:t>
    </dgm:pt>
    <dgm:pt modelId="{4ADAE38F-601A-514D-A363-CA744B9F268F}" type="sibTrans" cxnId="{8F6DB25D-1378-9941-A82C-D62E33CB8375}">
      <dgm:prSet/>
      <dgm:spPr/>
      <dgm:t>
        <a:bodyPr/>
        <a:lstStyle/>
        <a:p>
          <a:endParaRPr lang="en-US"/>
        </a:p>
      </dgm:t>
    </dgm:pt>
    <dgm:pt modelId="{040EDFE2-DA1F-F54B-BA4E-002895C009F3}">
      <dgm:prSet phldrT="[Text]"/>
      <dgm:spPr/>
      <dgm:t>
        <a:bodyPr/>
        <a:lstStyle/>
        <a:p>
          <a:r>
            <a:rPr lang="en-US" dirty="0" smtClean="0"/>
            <a:t>Implementation Barriers</a:t>
          </a:r>
          <a:endParaRPr lang="en-US" dirty="0"/>
        </a:p>
      </dgm:t>
    </dgm:pt>
    <dgm:pt modelId="{024405AE-EB8B-0D4E-A60C-1E7FC1B530FA}" type="parTrans" cxnId="{2DA5D92B-0EC7-BE48-9EEA-2A5CA3929948}">
      <dgm:prSet/>
      <dgm:spPr/>
      <dgm:t>
        <a:bodyPr/>
        <a:lstStyle/>
        <a:p>
          <a:endParaRPr lang="en-US"/>
        </a:p>
      </dgm:t>
    </dgm:pt>
    <dgm:pt modelId="{E1CFD088-B774-8B46-83B7-1EA9ACA8CABB}" type="sibTrans" cxnId="{2DA5D92B-0EC7-BE48-9EEA-2A5CA3929948}">
      <dgm:prSet/>
      <dgm:spPr/>
      <dgm:t>
        <a:bodyPr/>
        <a:lstStyle/>
        <a:p>
          <a:endParaRPr lang="en-US"/>
        </a:p>
      </dgm:t>
    </dgm:pt>
    <dgm:pt modelId="{E896D4A4-3484-B449-9AE0-38EFB7FFBB16}">
      <dgm:prSet phldrT="[Text]"/>
      <dgm:spPr>
        <a:ln>
          <a:solidFill>
            <a:srgbClr val="000000"/>
          </a:solidFill>
        </a:ln>
      </dgm:spPr>
      <dgm:t>
        <a:bodyPr/>
        <a:lstStyle/>
        <a:p>
          <a:r>
            <a:rPr lang="en-US" dirty="0" smtClean="0"/>
            <a:t>Buy-In</a:t>
          </a:r>
          <a:endParaRPr lang="en-US" dirty="0"/>
        </a:p>
      </dgm:t>
    </dgm:pt>
    <dgm:pt modelId="{CD65E6BA-C5B8-D24E-BD60-AD5769C9972C}" type="parTrans" cxnId="{AC807C5F-3B3A-1549-842C-6FE0C0E8BA19}">
      <dgm:prSet/>
      <dgm:spPr/>
      <dgm:t>
        <a:bodyPr/>
        <a:lstStyle/>
        <a:p>
          <a:endParaRPr lang="en-US"/>
        </a:p>
      </dgm:t>
    </dgm:pt>
    <dgm:pt modelId="{D2301666-6155-7D40-A4A9-235C6A1444A2}" type="sibTrans" cxnId="{AC807C5F-3B3A-1549-842C-6FE0C0E8BA19}">
      <dgm:prSet/>
      <dgm:spPr/>
      <dgm:t>
        <a:bodyPr/>
        <a:lstStyle/>
        <a:p>
          <a:endParaRPr lang="en-US"/>
        </a:p>
      </dgm:t>
    </dgm:pt>
    <dgm:pt modelId="{931AC375-CAB2-104D-8788-00C6CABD5ABA}">
      <dgm:prSet phldrT="[Text]"/>
      <dgm:spPr>
        <a:ln>
          <a:solidFill>
            <a:srgbClr val="000000"/>
          </a:solidFill>
        </a:ln>
      </dgm:spPr>
      <dgm:t>
        <a:bodyPr/>
        <a:lstStyle/>
        <a:p>
          <a:r>
            <a:rPr lang="en-US" dirty="0" smtClean="0"/>
            <a:t>Training</a:t>
          </a:r>
          <a:endParaRPr lang="en-US" dirty="0"/>
        </a:p>
      </dgm:t>
    </dgm:pt>
    <dgm:pt modelId="{1D5A820E-E04C-2845-9B17-D470E78FAD85}" type="parTrans" cxnId="{478D4E5B-942C-3546-A5AA-C4C1DCECB5F3}">
      <dgm:prSet/>
      <dgm:spPr/>
      <dgm:t>
        <a:bodyPr/>
        <a:lstStyle/>
        <a:p>
          <a:endParaRPr lang="en-US"/>
        </a:p>
      </dgm:t>
    </dgm:pt>
    <dgm:pt modelId="{F75D50BD-F9C7-BA41-82BC-F9F6F685C562}" type="sibTrans" cxnId="{478D4E5B-942C-3546-A5AA-C4C1DCECB5F3}">
      <dgm:prSet/>
      <dgm:spPr/>
      <dgm:t>
        <a:bodyPr/>
        <a:lstStyle/>
        <a:p>
          <a:endParaRPr lang="en-US"/>
        </a:p>
      </dgm:t>
    </dgm:pt>
    <dgm:pt modelId="{981CEAD3-3AA5-0A4E-AC32-4336D6B041EB}">
      <dgm:prSet phldrT="[Text]"/>
      <dgm:spPr>
        <a:ln>
          <a:solidFill>
            <a:schemeClr val="tx1"/>
          </a:solidFill>
        </a:ln>
      </dgm:spPr>
      <dgm:t>
        <a:bodyPr/>
        <a:lstStyle/>
        <a:p>
          <a:r>
            <a:rPr lang="en-US" dirty="0" smtClean="0"/>
            <a:t>Support</a:t>
          </a:r>
          <a:endParaRPr lang="en-US" dirty="0"/>
        </a:p>
      </dgm:t>
    </dgm:pt>
    <dgm:pt modelId="{8626A45B-5D36-324F-AFAD-C48784B323FD}" type="parTrans" cxnId="{ED6F1933-C652-9145-B044-BB0E7E36385A}">
      <dgm:prSet/>
      <dgm:spPr/>
      <dgm:t>
        <a:bodyPr/>
        <a:lstStyle/>
        <a:p>
          <a:endParaRPr lang="en-US"/>
        </a:p>
      </dgm:t>
    </dgm:pt>
    <dgm:pt modelId="{594FE934-FA23-604E-AC76-E0274132BB56}" type="sibTrans" cxnId="{ED6F1933-C652-9145-B044-BB0E7E36385A}">
      <dgm:prSet/>
      <dgm:spPr/>
      <dgm:t>
        <a:bodyPr/>
        <a:lstStyle/>
        <a:p>
          <a:endParaRPr lang="en-US"/>
        </a:p>
      </dgm:t>
    </dgm:pt>
    <dgm:pt modelId="{79EC3C29-42EA-3D48-8BA5-CD67BE3D6F3C}">
      <dgm:prSet phldrT="[Text]"/>
      <dgm:spPr>
        <a:ln>
          <a:solidFill>
            <a:schemeClr val="tx1"/>
          </a:solidFill>
        </a:ln>
      </dgm:spPr>
      <dgm:t>
        <a:bodyPr/>
        <a:lstStyle/>
        <a:p>
          <a:endParaRPr lang="en-US" dirty="0"/>
        </a:p>
      </dgm:t>
    </dgm:pt>
    <dgm:pt modelId="{CADCC073-9DA9-9641-BD29-DCA3D248AD47}" type="parTrans" cxnId="{9DF0E48F-1F30-B14B-9862-DB1B6AEC0C35}">
      <dgm:prSet/>
      <dgm:spPr/>
      <dgm:t>
        <a:bodyPr/>
        <a:lstStyle/>
        <a:p>
          <a:endParaRPr lang="en-US"/>
        </a:p>
      </dgm:t>
    </dgm:pt>
    <dgm:pt modelId="{04089E97-F8E7-784D-8DB7-C056AC2EE007}" type="sibTrans" cxnId="{9DF0E48F-1F30-B14B-9862-DB1B6AEC0C35}">
      <dgm:prSet/>
      <dgm:spPr/>
      <dgm:t>
        <a:bodyPr/>
        <a:lstStyle/>
        <a:p>
          <a:endParaRPr lang="en-US"/>
        </a:p>
      </dgm:t>
    </dgm:pt>
    <dgm:pt modelId="{A2FF3838-376D-0940-96E7-A70AAC9CDAD5}">
      <dgm:prSet phldrT="[Text]"/>
      <dgm:spPr>
        <a:ln>
          <a:solidFill>
            <a:srgbClr val="000000"/>
          </a:solidFill>
        </a:ln>
      </dgm:spPr>
      <dgm:t>
        <a:bodyPr/>
        <a:lstStyle/>
        <a:p>
          <a:r>
            <a:rPr lang="en-US" dirty="0" smtClean="0"/>
            <a:t>Etc., Etc., Etc…</a:t>
          </a:r>
          <a:endParaRPr lang="en-US" dirty="0"/>
        </a:p>
      </dgm:t>
    </dgm:pt>
    <dgm:pt modelId="{15E90EEA-A775-7246-82C0-7FE5C8ABA085}" type="parTrans" cxnId="{44FC1417-FC3C-B94C-8EF9-77BDB9318205}">
      <dgm:prSet/>
      <dgm:spPr/>
      <dgm:t>
        <a:bodyPr/>
        <a:lstStyle/>
        <a:p>
          <a:endParaRPr lang="en-US"/>
        </a:p>
      </dgm:t>
    </dgm:pt>
    <dgm:pt modelId="{3E3C874D-5716-7347-8276-B6AB01BFF31D}" type="sibTrans" cxnId="{44FC1417-FC3C-B94C-8EF9-77BDB9318205}">
      <dgm:prSet/>
      <dgm:spPr/>
      <dgm:t>
        <a:bodyPr/>
        <a:lstStyle/>
        <a:p>
          <a:endParaRPr lang="en-US"/>
        </a:p>
      </dgm:t>
    </dgm:pt>
    <dgm:pt modelId="{14859A1C-5670-9847-BFC4-865C7115627C}" type="pres">
      <dgm:prSet presAssocID="{39E5D31D-A097-F847-9C78-7422875821FB}" presName="outerComposite" presStyleCnt="0">
        <dgm:presLayoutVars>
          <dgm:chMax val="2"/>
          <dgm:animLvl val="lvl"/>
          <dgm:resizeHandles val="exact"/>
        </dgm:presLayoutVars>
      </dgm:prSet>
      <dgm:spPr/>
      <dgm:t>
        <a:bodyPr/>
        <a:lstStyle/>
        <a:p>
          <a:endParaRPr lang="en-US"/>
        </a:p>
      </dgm:t>
    </dgm:pt>
    <dgm:pt modelId="{06DAB426-8DC5-6040-A0B1-925C9A449472}" type="pres">
      <dgm:prSet presAssocID="{39E5D31D-A097-F847-9C78-7422875821FB}" presName="dummyMaxCanvas" presStyleCnt="0"/>
      <dgm:spPr/>
    </dgm:pt>
    <dgm:pt modelId="{3382A3C2-91D1-1846-9CD9-A135DD6C87EB}" type="pres">
      <dgm:prSet presAssocID="{39E5D31D-A097-F847-9C78-7422875821FB}" presName="parentComposite" presStyleCnt="0"/>
      <dgm:spPr/>
    </dgm:pt>
    <dgm:pt modelId="{303DC1C4-549E-FD48-98C0-B7F00624C8DC}" type="pres">
      <dgm:prSet presAssocID="{39E5D31D-A097-F847-9C78-7422875821FB}" presName="parent1" presStyleLbl="alignAccFollowNode1" presStyleIdx="0" presStyleCnt="4">
        <dgm:presLayoutVars>
          <dgm:chMax val="4"/>
        </dgm:presLayoutVars>
      </dgm:prSet>
      <dgm:spPr/>
      <dgm:t>
        <a:bodyPr/>
        <a:lstStyle/>
        <a:p>
          <a:endParaRPr lang="en-US"/>
        </a:p>
      </dgm:t>
    </dgm:pt>
    <dgm:pt modelId="{5D1AE5CD-1BEE-5943-95FC-F2D33ACF0686}" type="pres">
      <dgm:prSet presAssocID="{39E5D31D-A097-F847-9C78-7422875821FB}" presName="parent2" presStyleLbl="alignAccFollowNode1" presStyleIdx="1" presStyleCnt="4">
        <dgm:presLayoutVars>
          <dgm:chMax val="4"/>
        </dgm:presLayoutVars>
      </dgm:prSet>
      <dgm:spPr/>
      <dgm:t>
        <a:bodyPr/>
        <a:lstStyle/>
        <a:p>
          <a:endParaRPr lang="en-US"/>
        </a:p>
      </dgm:t>
    </dgm:pt>
    <dgm:pt modelId="{AA6985EB-BE66-2C44-B0A8-827228F58FB3}" type="pres">
      <dgm:prSet presAssocID="{39E5D31D-A097-F847-9C78-7422875821FB}" presName="childrenComposite" presStyleCnt="0"/>
      <dgm:spPr/>
    </dgm:pt>
    <dgm:pt modelId="{1EF36D40-E30B-5C48-BA27-DE3ED9843D45}" type="pres">
      <dgm:prSet presAssocID="{39E5D31D-A097-F847-9C78-7422875821FB}" presName="dummyMaxCanvas_ChildArea" presStyleCnt="0"/>
      <dgm:spPr/>
    </dgm:pt>
    <dgm:pt modelId="{374D1BA0-A1B8-8942-BA6D-8F7EF2D68DEF}" type="pres">
      <dgm:prSet presAssocID="{39E5D31D-A097-F847-9C78-7422875821FB}" presName="fulcrum" presStyleLbl="alignAccFollowNode1" presStyleIdx="2" presStyleCnt="4"/>
      <dgm:spPr>
        <a:solidFill>
          <a:srgbClr val="4F330A">
            <a:alpha val="90000"/>
          </a:srgbClr>
        </a:solidFill>
      </dgm:spPr>
    </dgm:pt>
    <dgm:pt modelId="{25FA3EF3-EAD5-DC4E-A5F7-20AE1A9EDEC6}" type="pres">
      <dgm:prSet presAssocID="{39E5D31D-A097-F847-9C78-7422875821FB}" presName="balance_04" presStyleLbl="alignAccFollowNode1" presStyleIdx="3" presStyleCnt="4" custAng="786929">
        <dgm:presLayoutVars>
          <dgm:bulletEnabled val="1"/>
        </dgm:presLayoutVars>
      </dgm:prSet>
      <dgm:spPr>
        <a:solidFill>
          <a:srgbClr val="724A10">
            <a:alpha val="90000"/>
          </a:srgbClr>
        </a:solidFill>
      </dgm:spPr>
    </dgm:pt>
    <dgm:pt modelId="{81C50792-523F-2545-879F-27E2AA053C06}" type="pres">
      <dgm:prSet presAssocID="{39E5D31D-A097-F847-9C78-7422875821FB}" presName="right_04_1" presStyleLbl="node1" presStyleIdx="0" presStyleCnt="4" custAng="778293" custLinFactNeighborY="38007">
        <dgm:presLayoutVars>
          <dgm:bulletEnabled val="1"/>
        </dgm:presLayoutVars>
      </dgm:prSet>
      <dgm:spPr/>
      <dgm:t>
        <a:bodyPr/>
        <a:lstStyle/>
        <a:p>
          <a:endParaRPr lang="en-US"/>
        </a:p>
      </dgm:t>
    </dgm:pt>
    <dgm:pt modelId="{7267B628-56C9-6D48-9371-9C519B932816}" type="pres">
      <dgm:prSet presAssocID="{39E5D31D-A097-F847-9C78-7422875821FB}" presName="right_04_2" presStyleLbl="node1" presStyleIdx="1" presStyleCnt="4" custAng="180328" custLinFactNeighborY="21115">
        <dgm:presLayoutVars>
          <dgm:bulletEnabled val="1"/>
        </dgm:presLayoutVars>
      </dgm:prSet>
      <dgm:spPr/>
      <dgm:t>
        <a:bodyPr/>
        <a:lstStyle/>
        <a:p>
          <a:endParaRPr lang="en-US"/>
        </a:p>
      </dgm:t>
    </dgm:pt>
    <dgm:pt modelId="{B4622160-57E3-BD40-8663-A4C00E2BA541}" type="pres">
      <dgm:prSet presAssocID="{39E5D31D-A097-F847-9C78-7422875821FB}" presName="right_04_3" presStyleLbl="node1" presStyleIdx="2" presStyleCnt="4" custAng="21079197" custLinFactNeighborY="4223">
        <dgm:presLayoutVars>
          <dgm:bulletEnabled val="1"/>
        </dgm:presLayoutVars>
      </dgm:prSet>
      <dgm:spPr/>
      <dgm:t>
        <a:bodyPr/>
        <a:lstStyle/>
        <a:p>
          <a:endParaRPr lang="en-US"/>
        </a:p>
      </dgm:t>
    </dgm:pt>
    <dgm:pt modelId="{67476FEF-18ED-B74E-A437-0BA9C9DAAEBB}" type="pres">
      <dgm:prSet presAssocID="{39E5D31D-A097-F847-9C78-7422875821FB}" presName="right_04_4" presStyleLbl="node1" presStyleIdx="3" presStyleCnt="4" custLinFactNeighborY="-8446">
        <dgm:presLayoutVars>
          <dgm:bulletEnabled val="1"/>
        </dgm:presLayoutVars>
      </dgm:prSet>
      <dgm:spPr/>
      <dgm:t>
        <a:bodyPr/>
        <a:lstStyle/>
        <a:p>
          <a:endParaRPr lang="en-US"/>
        </a:p>
      </dgm:t>
    </dgm:pt>
  </dgm:ptLst>
  <dgm:cxnLst>
    <dgm:cxn modelId="{ED6F1933-C652-9145-B044-BB0E7E36385A}" srcId="{040EDFE2-DA1F-F54B-BA4E-002895C009F3}" destId="{981CEAD3-3AA5-0A4E-AC32-4336D6B041EB}" srcOrd="3" destOrd="0" parTransId="{8626A45B-5D36-324F-AFAD-C48784B323FD}" sibTransId="{594FE934-FA23-604E-AC76-E0274132BB56}"/>
    <dgm:cxn modelId="{E41A1BC6-57D7-1248-84F5-84F612FB98BD}" type="presOf" srcId="{981CEAD3-3AA5-0A4E-AC32-4336D6B041EB}" destId="{67476FEF-18ED-B74E-A437-0BA9C9DAAEBB}" srcOrd="0" destOrd="0" presId="urn:microsoft.com/office/officeart/2005/8/layout/balance1"/>
    <dgm:cxn modelId="{AC807C5F-3B3A-1549-842C-6FE0C0E8BA19}" srcId="{040EDFE2-DA1F-F54B-BA4E-002895C009F3}" destId="{E896D4A4-3484-B449-9AE0-38EFB7FFBB16}" srcOrd="1" destOrd="0" parTransId="{CD65E6BA-C5B8-D24E-BD60-AD5769C9972C}" sibTransId="{D2301666-6155-7D40-A4A9-235C6A1444A2}"/>
    <dgm:cxn modelId="{478D4E5B-942C-3546-A5AA-C4C1DCECB5F3}" srcId="{040EDFE2-DA1F-F54B-BA4E-002895C009F3}" destId="{931AC375-CAB2-104D-8788-00C6CABD5ABA}" srcOrd="2" destOrd="0" parTransId="{1D5A820E-E04C-2845-9B17-D470E78FAD85}" sibTransId="{F75D50BD-F9C7-BA41-82BC-F9F6F685C562}"/>
    <dgm:cxn modelId="{44FC1417-FC3C-B94C-8EF9-77BDB9318205}" srcId="{040EDFE2-DA1F-F54B-BA4E-002895C009F3}" destId="{A2FF3838-376D-0940-96E7-A70AAC9CDAD5}" srcOrd="0" destOrd="0" parTransId="{15E90EEA-A775-7246-82C0-7FE5C8ABA085}" sibTransId="{3E3C874D-5716-7347-8276-B6AB01BFF31D}"/>
    <dgm:cxn modelId="{8F6DB25D-1378-9941-A82C-D62E33CB8375}" srcId="{39E5D31D-A097-F847-9C78-7422875821FB}" destId="{CAB79489-0225-5F4E-86BB-256251523020}" srcOrd="0" destOrd="0" parTransId="{7F141E82-3715-0A41-BA5E-F163F88E8082}" sibTransId="{4ADAE38F-601A-514D-A363-CA744B9F268F}"/>
    <dgm:cxn modelId="{DA0F18CE-FF22-D849-B436-B1CBA8A6312A}" type="presOf" srcId="{CAB79489-0225-5F4E-86BB-256251523020}" destId="{303DC1C4-549E-FD48-98C0-B7F00624C8DC}" srcOrd="0" destOrd="0" presId="urn:microsoft.com/office/officeart/2005/8/layout/balance1"/>
    <dgm:cxn modelId="{4572EC1F-A7D1-0743-A02D-EED6A742D11A}" type="presOf" srcId="{A2FF3838-376D-0940-96E7-A70AAC9CDAD5}" destId="{81C50792-523F-2545-879F-27E2AA053C06}" srcOrd="0" destOrd="0" presId="urn:microsoft.com/office/officeart/2005/8/layout/balance1"/>
    <dgm:cxn modelId="{71BD33BC-B4D5-BD4C-9704-0D832FFA1387}" type="presOf" srcId="{E896D4A4-3484-B449-9AE0-38EFB7FFBB16}" destId="{7267B628-56C9-6D48-9371-9C519B932816}" srcOrd="0" destOrd="0" presId="urn:microsoft.com/office/officeart/2005/8/layout/balance1"/>
    <dgm:cxn modelId="{A93250E3-87FB-BF4F-A3B1-CCE82FF703DF}" type="presOf" srcId="{931AC375-CAB2-104D-8788-00C6CABD5ABA}" destId="{B4622160-57E3-BD40-8663-A4C00E2BA541}" srcOrd="0" destOrd="0" presId="urn:microsoft.com/office/officeart/2005/8/layout/balance1"/>
    <dgm:cxn modelId="{598AB702-92FE-2346-88C9-0E7C357F2099}" type="presOf" srcId="{39E5D31D-A097-F847-9C78-7422875821FB}" destId="{14859A1C-5670-9847-BFC4-865C7115627C}" srcOrd="0" destOrd="0" presId="urn:microsoft.com/office/officeart/2005/8/layout/balance1"/>
    <dgm:cxn modelId="{9DF0E48F-1F30-B14B-9862-DB1B6AEC0C35}" srcId="{040EDFE2-DA1F-F54B-BA4E-002895C009F3}" destId="{79EC3C29-42EA-3D48-8BA5-CD67BE3D6F3C}" srcOrd="4" destOrd="0" parTransId="{CADCC073-9DA9-9641-BD29-DCA3D248AD47}" sibTransId="{04089E97-F8E7-784D-8DB7-C056AC2EE007}"/>
    <dgm:cxn modelId="{1FAEA484-4CE8-3742-99D4-D0AA245E81B1}" type="presOf" srcId="{040EDFE2-DA1F-F54B-BA4E-002895C009F3}" destId="{5D1AE5CD-1BEE-5943-95FC-F2D33ACF0686}" srcOrd="0" destOrd="0" presId="urn:microsoft.com/office/officeart/2005/8/layout/balance1"/>
    <dgm:cxn modelId="{2DA5D92B-0EC7-BE48-9EEA-2A5CA3929948}" srcId="{39E5D31D-A097-F847-9C78-7422875821FB}" destId="{040EDFE2-DA1F-F54B-BA4E-002895C009F3}" srcOrd="1" destOrd="0" parTransId="{024405AE-EB8B-0D4E-A60C-1E7FC1B530FA}" sibTransId="{E1CFD088-B774-8B46-83B7-1EA9ACA8CABB}"/>
    <dgm:cxn modelId="{7DECCAE0-C9B4-5447-904E-A17194BE740C}" type="presParOf" srcId="{14859A1C-5670-9847-BFC4-865C7115627C}" destId="{06DAB426-8DC5-6040-A0B1-925C9A449472}" srcOrd="0" destOrd="0" presId="urn:microsoft.com/office/officeart/2005/8/layout/balance1"/>
    <dgm:cxn modelId="{BAD095AE-84A1-A54E-9F77-B5C9BC2C7559}" type="presParOf" srcId="{14859A1C-5670-9847-BFC4-865C7115627C}" destId="{3382A3C2-91D1-1846-9CD9-A135DD6C87EB}" srcOrd="1" destOrd="0" presId="urn:microsoft.com/office/officeart/2005/8/layout/balance1"/>
    <dgm:cxn modelId="{C9E72421-F849-4849-AB11-852123160CA1}" type="presParOf" srcId="{3382A3C2-91D1-1846-9CD9-A135DD6C87EB}" destId="{303DC1C4-549E-FD48-98C0-B7F00624C8DC}" srcOrd="0" destOrd="0" presId="urn:microsoft.com/office/officeart/2005/8/layout/balance1"/>
    <dgm:cxn modelId="{4A28AAE7-C6E2-7A42-BDF7-815CAAD7EBE8}" type="presParOf" srcId="{3382A3C2-91D1-1846-9CD9-A135DD6C87EB}" destId="{5D1AE5CD-1BEE-5943-95FC-F2D33ACF0686}" srcOrd="1" destOrd="0" presId="urn:microsoft.com/office/officeart/2005/8/layout/balance1"/>
    <dgm:cxn modelId="{26F67FF2-B5C0-F54B-8220-DABC38AB9428}" type="presParOf" srcId="{14859A1C-5670-9847-BFC4-865C7115627C}" destId="{AA6985EB-BE66-2C44-B0A8-827228F58FB3}" srcOrd="2" destOrd="0" presId="urn:microsoft.com/office/officeart/2005/8/layout/balance1"/>
    <dgm:cxn modelId="{222A52B5-6D67-0F48-8B62-F280B88AEA33}" type="presParOf" srcId="{AA6985EB-BE66-2C44-B0A8-827228F58FB3}" destId="{1EF36D40-E30B-5C48-BA27-DE3ED9843D45}" srcOrd="0" destOrd="0" presId="urn:microsoft.com/office/officeart/2005/8/layout/balance1"/>
    <dgm:cxn modelId="{468A3B37-4833-8947-BAC7-1BEE096B1590}" type="presParOf" srcId="{AA6985EB-BE66-2C44-B0A8-827228F58FB3}" destId="{374D1BA0-A1B8-8942-BA6D-8F7EF2D68DEF}" srcOrd="1" destOrd="0" presId="urn:microsoft.com/office/officeart/2005/8/layout/balance1"/>
    <dgm:cxn modelId="{0973EDB3-8CFB-324E-8454-31953A3BC829}" type="presParOf" srcId="{AA6985EB-BE66-2C44-B0A8-827228F58FB3}" destId="{25FA3EF3-EAD5-DC4E-A5F7-20AE1A9EDEC6}" srcOrd="2" destOrd="0" presId="urn:microsoft.com/office/officeart/2005/8/layout/balance1"/>
    <dgm:cxn modelId="{E4BF0546-3439-E64C-A84F-5F112C258776}" type="presParOf" srcId="{AA6985EB-BE66-2C44-B0A8-827228F58FB3}" destId="{81C50792-523F-2545-879F-27E2AA053C06}" srcOrd="3" destOrd="0" presId="urn:microsoft.com/office/officeart/2005/8/layout/balance1"/>
    <dgm:cxn modelId="{8FA0FA17-D12F-6D40-90E1-0F77BAAD6F24}" type="presParOf" srcId="{AA6985EB-BE66-2C44-B0A8-827228F58FB3}" destId="{7267B628-56C9-6D48-9371-9C519B932816}" srcOrd="4" destOrd="0" presId="urn:microsoft.com/office/officeart/2005/8/layout/balance1"/>
    <dgm:cxn modelId="{63CF3945-70D0-9F4C-9F44-0AAA309C2A5D}" type="presParOf" srcId="{AA6985EB-BE66-2C44-B0A8-827228F58FB3}" destId="{B4622160-57E3-BD40-8663-A4C00E2BA541}" srcOrd="5" destOrd="0" presId="urn:microsoft.com/office/officeart/2005/8/layout/balance1"/>
    <dgm:cxn modelId="{B7E62DC7-58AE-344B-AA04-6772CE764891}" type="presParOf" srcId="{AA6985EB-BE66-2C44-B0A8-827228F58FB3}" destId="{67476FEF-18ED-B74E-A437-0BA9C9DAAEBB}" srcOrd="6"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F6AB8-F3A5-E343-8B84-5C2456DD4276}" type="doc">
      <dgm:prSet loTypeId="urn:microsoft.com/office/officeart/2005/8/layout/chevron1" loCatId="" qsTypeId="urn:microsoft.com/office/officeart/2005/8/quickstyle/simple1" qsCatId="simple" csTypeId="urn:microsoft.com/office/officeart/2005/8/colors/accent0_1" csCatId="mainScheme" phldr="1"/>
      <dgm:spPr/>
      <dgm:t>
        <a:bodyPr/>
        <a:lstStyle/>
        <a:p>
          <a:endParaRPr lang="en-US"/>
        </a:p>
      </dgm:t>
    </dgm:pt>
    <dgm:pt modelId="{3615C810-FC28-1641-936F-39E3486C1B4E}">
      <dgm:prSet/>
      <dgm:spPr/>
      <dgm:t>
        <a:bodyPr/>
        <a:lstStyle/>
        <a:p>
          <a:pPr rtl="0"/>
          <a:r>
            <a:rPr lang="en-US" b="1" i="0" dirty="0" smtClean="0">
              <a:latin typeface="Garamond" charset="0"/>
              <a:ea typeface="Garamond" charset="0"/>
              <a:cs typeface="Garamond" charset="0"/>
            </a:rPr>
            <a:t>Stress impedes implementation</a:t>
          </a:r>
          <a:endParaRPr lang="en-US" b="1" dirty="0">
            <a:latin typeface="Garamond" charset="0"/>
            <a:ea typeface="Garamond" charset="0"/>
            <a:cs typeface="Garamond" charset="0"/>
          </a:endParaRPr>
        </a:p>
      </dgm:t>
    </dgm:pt>
    <dgm:pt modelId="{189DEA86-65E7-304E-A91F-F42DFF4B406A}" type="parTrans" cxnId="{3D23409E-C021-694D-AA3F-52BE69B99610}">
      <dgm:prSet/>
      <dgm:spPr/>
      <dgm:t>
        <a:bodyPr/>
        <a:lstStyle/>
        <a:p>
          <a:endParaRPr lang="en-US" b="1">
            <a:solidFill>
              <a:schemeClr val="bg1"/>
            </a:solidFill>
          </a:endParaRPr>
        </a:p>
      </dgm:t>
    </dgm:pt>
    <dgm:pt modelId="{248AF500-255A-E749-BCA9-4C69D4D4DDFF}" type="sibTrans" cxnId="{3D23409E-C021-694D-AA3F-52BE69B99610}">
      <dgm:prSet/>
      <dgm:spPr/>
      <dgm:t>
        <a:bodyPr/>
        <a:lstStyle/>
        <a:p>
          <a:endParaRPr lang="en-US" b="1">
            <a:solidFill>
              <a:schemeClr val="bg1"/>
            </a:solidFill>
          </a:endParaRPr>
        </a:p>
      </dgm:t>
    </dgm:pt>
    <dgm:pt modelId="{DD9359D6-B14E-1C49-8F0D-C28C6F13E1A9}">
      <dgm:prSet/>
      <dgm:spPr>
        <a:solidFill>
          <a:schemeClr val="accent5"/>
        </a:solidFill>
        <a:effectLst>
          <a:glow rad="139700">
            <a:schemeClr val="accent5">
              <a:satMod val="175000"/>
              <a:alpha val="40000"/>
            </a:schemeClr>
          </a:glow>
        </a:effectLst>
      </dgm:spPr>
      <dgm:t>
        <a:bodyPr/>
        <a:lstStyle/>
        <a:p>
          <a:pPr rtl="0"/>
          <a:r>
            <a:rPr lang="en-US" b="1" i="0" dirty="0" smtClean="0">
              <a:latin typeface="Garamond" charset="0"/>
              <a:ea typeface="Garamond" charset="0"/>
              <a:cs typeface="Garamond" charset="0"/>
            </a:rPr>
            <a:t>Reduce stress via positive </a:t>
          </a:r>
          <a:r>
            <a:rPr lang="en-US" b="1" i="0" dirty="0" smtClean="0">
              <a:latin typeface="Garamond" charset="0"/>
              <a:ea typeface="Garamond" charset="0"/>
              <a:cs typeface="Garamond" charset="0"/>
            </a:rPr>
            <a:t>psychological practices</a:t>
          </a:r>
          <a:endParaRPr lang="en-US" b="1" dirty="0">
            <a:latin typeface="Garamond" charset="0"/>
            <a:ea typeface="Garamond" charset="0"/>
            <a:cs typeface="Garamond" charset="0"/>
          </a:endParaRPr>
        </a:p>
      </dgm:t>
    </dgm:pt>
    <dgm:pt modelId="{85AD5EEC-857A-3840-84FD-4BC7B0686741}" type="parTrans" cxnId="{F4291E34-8164-AC41-AA11-8DE56DB3FABA}">
      <dgm:prSet/>
      <dgm:spPr/>
      <dgm:t>
        <a:bodyPr/>
        <a:lstStyle/>
        <a:p>
          <a:endParaRPr lang="en-US" b="1">
            <a:solidFill>
              <a:schemeClr val="bg1"/>
            </a:solidFill>
          </a:endParaRPr>
        </a:p>
      </dgm:t>
    </dgm:pt>
    <dgm:pt modelId="{696E0D1D-5512-3944-817D-98A7C3562641}" type="sibTrans" cxnId="{F4291E34-8164-AC41-AA11-8DE56DB3FABA}">
      <dgm:prSet/>
      <dgm:spPr/>
      <dgm:t>
        <a:bodyPr/>
        <a:lstStyle/>
        <a:p>
          <a:endParaRPr lang="en-US" b="1">
            <a:solidFill>
              <a:schemeClr val="bg1"/>
            </a:solidFill>
          </a:endParaRPr>
        </a:p>
      </dgm:t>
    </dgm:pt>
    <dgm:pt modelId="{39A3ADFD-30BB-4A4E-BAD9-34A200DA0701}">
      <dgm:prSet/>
      <dgm:spPr/>
      <dgm:t>
        <a:bodyPr/>
        <a:lstStyle/>
        <a:p>
          <a:pPr rtl="0"/>
          <a:r>
            <a:rPr lang="en-US" b="1" i="0" dirty="0" smtClean="0">
              <a:latin typeface="Garamond" charset="0"/>
              <a:ea typeface="Garamond" charset="0"/>
              <a:cs typeface="Garamond" charset="0"/>
            </a:rPr>
            <a:t>Enhance implementation</a:t>
          </a:r>
          <a:endParaRPr lang="en-US" b="1" dirty="0">
            <a:latin typeface="Garamond" charset="0"/>
            <a:ea typeface="Garamond" charset="0"/>
            <a:cs typeface="Garamond" charset="0"/>
          </a:endParaRPr>
        </a:p>
      </dgm:t>
    </dgm:pt>
    <dgm:pt modelId="{9BD317F8-2729-BD4B-919F-BD2C2AF7E7DE}" type="parTrans" cxnId="{BFF11969-16C8-1E45-8EB8-9F070D25C059}">
      <dgm:prSet/>
      <dgm:spPr/>
      <dgm:t>
        <a:bodyPr/>
        <a:lstStyle/>
        <a:p>
          <a:endParaRPr lang="en-US" b="1">
            <a:solidFill>
              <a:schemeClr val="bg1"/>
            </a:solidFill>
          </a:endParaRPr>
        </a:p>
      </dgm:t>
    </dgm:pt>
    <dgm:pt modelId="{7868B73B-F21D-C843-984A-6E2CF34187FA}" type="sibTrans" cxnId="{BFF11969-16C8-1E45-8EB8-9F070D25C059}">
      <dgm:prSet/>
      <dgm:spPr/>
      <dgm:t>
        <a:bodyPr/>
        <a:lstStyle/>
        <a:p>
          <a:endParaRPr lang="en-US" b="1">
            <a:solidFill>
              <a:schemeClr val="bg1"/>
            </a:solidFill>
          </a:endParaRPr>
        </a:p>
      </dgm:t>
    </dgm:pt>
    <dgm:pt modelId="{12E7AB22-44E1-0F45-B346-B4FE207DF447}">
      <dgm:prSet/>
      <dgm:spPr/>
      <dgm:t>
        <a:bodyPr/>
        <a:lstStyle/>
        <a:p>
          <a:pPr rtl="0"/>
          <a:r>
            <a:rPr lang="en-US" b="1" dirty="0" smtClean="0">
              <a:latin typeface="Garamond" charset="0"/>
              <a:ea typeface="Garamond" charset="0"/>
              <a:cs typeface="Garamond" charset="0"/>
            </a:rPr>
            <a:t>Better clinical outcomes</a:t>
          </a:r>
          <a:endParaRPr lang="en-US" b="1" dirty="0">
            <a:latin typeface="Garamond" charset="0"/>
            <a:ea typeface="Garamond" charset="0"/>
            <a:cs typeface="Garamond" charset="0"/>
          </a:endParaRPr>
        </a:p>
      </dgm:t>
    </dgm:pt>
    <dgm:pt modelId="{BC00C527-DB58-9940-B0DC-CC484065FFE4}" type="parTrans" cxnId="{B1E9291F-E2DA-4642-A8A9-47C003651C66}">
      <dgm:prSet/>
      <dgm:spPr/>
      <dgm:t>
        <a:bodyPr/>
        <a:lstStyle/>
        <a:p>
          <a:endParaRPr lang="en-US"/>
        </a:p>
      </dgm:t>
    </dgm:pt>
    <dgm:pt modelId="{A41E5BD2-2C1F-6A48-9618-CA7BC0BDB54A}" type="sibTrans" cxnId="{B1E9291F-E2DA-4642-A8A9-47C003651C66}">
      <dgm:prSet/>
      <dgm:spPr/>
      <dgm:t>
        <a:bodyPr/>
        <a:lstStyle/>
        <a:p>
          <a:endParaRPr lang="en-US"/>
        </a:p>
      </dgm:t>
    </dgm:pt>
    <dgm:pt modelId="{5F105E73-7B34-D84E-AC23-E29D7616CECB}" type="pres">
      <dgm:prSet presAssocID="{0E8F6AB8-F3A5-E343-8B84-5C2456DD4276}" presName="Name0" presStyleCnt="0">
        <dgm:presLayoutVars>
          <dgm:dir/>
          <dgm:animLvl val="lvl"/>
          <dgm:resizeHandles val="exact"/>
        </dgm:presLayoutVars>
      </dgm:prSet>
      <dgm:spPr/>
      <dgm:t>
        <a:bodyPr/>
        <a:lstStyle/>
        <a:p>
          <a:endParaRPr lang="en-US"/>
        </a:p>
      </dgm:t>
    </dgm:pt>
    <dgm:pt modelId="{8B46C002-1205-F149-AEA3-BDC08721D672}" type="pres">
      <dgm:prSet presAssocID="{3615C810-FC28-1641-936F-39E3486C1B4E}" presName="parTxOnly" presStyleLbl="node1" presStyleIdx="0" presStyleCnt="4" custLinFactNeighborX="50168">
        <dgm:presLayoutVars>
          <dgm:chMax val="0"/>
          <dgm:chPref val="0"/>
          <dgm:bulletEnabled val="1"/>
        </dgm:presLayoutVars>
      </dgm:prSet>
      <dgm:spPr/>
      <dgm:t>
        <a:bodyPr/>
        <a:lstStyle/>
        <a:p>
          <a:endParaRPr lang="en-US"/>
        </a:p>
      </dgm:t>
    </dgm:pt>
    <dgm:pt modelId="{8D4AAB14-3484-894F-AE57-9CC157A409FD}" type="pres">
      <dgm:prSet presAssocID="{248AF500-255A-E749-BCA9-4C69D4D4DDFF}" presName="parTxOnlySpace" presStyleCnt="0"/>
      <dgm:spPr/>
      <dgm:t>
        <a:bodyPr/>
        <a:lstStyle/>
        <a:p>
          <a:endParaRPr lang="en-US"/>
        </a:p>
      </dgm:t>
    </dgm:pt>
    <dgm:pt modelId="{8547BF25-2942-1E4C-9DF8-C36CA08F7F62}" type="pres">
      <dgm:prSet presAssocID="{DD9359D6-B14E-1C49-8F0D-C28C6F13E1A9}" presName="parTxOnly" presStyleLbl="node1" presStyleIdx="1" presStyleCnt="4" custLinFactNeighborX="50168">
        <dgm:presLayoutVars>
          <dgm:chMax val="0"/>
          <dgm:chPref val="0"/>
          <dgm:bulletEnabled val="1"/>
        </dgm:presLayoutVars>
      </dgm:prSet>
      <dgm:spPr/>
      <dgm:t>
        <a:bodyPr/>
        <a:lstStyle/>
        <a:p>
          <a:endParaRPr lang="en-US"/>
        </a:p>
      </dgm:t>
    </dgm:pt>
    <dgm:pt modelId="{FDC6F6DF-67CC-A642-BD4E-48E2ACBD700C}" type="pres">
      <dgm:prSet presAssocID="{696E0D1D-5512-3944-817D-98A7C3562641}" presName="parTxOnlySpace" presStyleCnt="0"/>
      <dgm:spPr/>
      <dgm:t>
        <a:bodyPr/>
        <a:lstStyle/>
        <a:p>
          <a:endParaRPr lang="en-US"/>
        </a:p>
      </dgm:t>
    </dgm:pt>
    <dgm:pt modelId="{C828F615-DBE1-9448-A3D0-6C1AF0561A4B}" type="pres">
      <dgm:prSet presAssocID="{39A3ADFD-30BB-4A4E-BAD9-34A200DA0701}" presName="parTxOnly" presStyleLbl="node1" presStyleIdx="2" presStyleCnt="4" custLinFactNeighborX="50168">
        <dgm:presLayoutVars>
          <dgm:chMax val="0"/>
          <dgm:chPref val="0"/>
          <dgm:bulletEnabled val="1"/>
        </dgm:presLayoutVars>
      </dgm:prSet>
      <dgm:spPr/>
      <dgm:t>
        <a:bodyPr/>
        <a:lstStyle/>
        <a:p>
          <a:endParaRPr lang="en-US"/>
        </a:p>
      </dgm:t>
    </dgm:pt>
    <dgm:pt modelId="{DBD5CC8A-51EB-C142-BFEC-C3365C2E04C1}" type="pres">
      <dgm:prSet presAssocID="{7868B73B-F21D-C843-984A-6E2CF34187FA}" presName="parTxOnlySpace" presStyleCnt="0"/>
      <dgm:spPr/>
    </dgm:pt>
    <dgm:pt modelId="{5C34EE17-80CC-A549-A229-0FB349148EFD}" type="pres">
      <dgm:prSet presAssocID="{12E7AB22-44E1-0F45-B346-B4FE207DF447}" presName="parTxOnly" presStyleLbl="node1" presStyleIdx="3" presStyleCnt="4">
        <dgm:presLayoutVars>
          <dgm:chMax val="0"/>
          <dgm:chPref val="0"/>
          <dgm:bulletEnabled val="1"/>
        </dgm:presLayoutVars>
      </dgm:prSet>
      <dgm:spPr/>
      <dgm:t>
        <a:bodyPr/>
        <a:lstStyle/>
        <a:p>
          <a:endParaRPr lang="en-US"/>
        </a:p>
      </dgm:t>
    </dgm:pt>
  </dgm:ptLst>
  <dgm:cxnLst>
    <dgm:cxn modelId="{BFF11969-16C8-1E45-8EB8-9F070D25C059}" srcId="{0E8F6AB8-F3A5-E343-8B84-5C2456DD4276}" destId="{39A3ADFD-30BB-4A4E-BAD9-34A200DA0701}" srcOrd="2" destOrd="0" parTransId="{9BD317F8-2729-BD4B-919F-BD2C2AF7E7DE}" sibTransId="{7868B73B-F21D-C843-984A-6E2CF34187FA}"/>
    <dgm:cxn modelId="{F4291E34-8164-AC41-AA11-8DE56DB3FABA}" srcId="{0E8F6AB8-F3A5-E343-8B84-5C2456DD4276}" destId="{DD9359D6-B14E-1C49-8F0D-C28C6F13E1A9}" srcOrd="1" destOrd="0" parTransId="{85AD5EEC-857A-3840-84FD-4BC7B0686741}" sibTransId="{696E0D1D-5512-3944-817D-98A7C3562641}"/>
    <dgm:cxn modelId="{2767B3E9-83BB-5844-B5AC-0F521CF2640B}" type="presOf" srcId="{3615C810-FC28-1641-936F-39E3486C1B4E}" destId="{8B46C002-1205-F149-AEA3-BDC08721D672}" srcOrd="0" destOrd="0" presId="urn:microsoft.com/office/officeart/2005/8/layout/chevron1"/>
    <dgm:cxn modelId="{B1E9291F-E2DA-4642-A8A9-47C003651C66}" srcId="{0E8F6AB8-F3A5-E343-8B84-5C2456DD4276}" destId="{12E7AB22-44E1-0F45-B346-B4FE207DF447}" srcOrd="3" destOrd="0" parTransId="{BC00C527-DB58-9940-B0DC-CC484065FFE4}" sibTransId="{A41E5BD2-2C1F-6A48-9618-CA7BC0BDB54A}"/>
    <dgm:cxn modelId="{7DDE6EE3-1D10-F84F-917B-53C0E3B56CD2}" type="presOf" srcId="{12E7AB22-44E1-0F45-B346-B4FE207DF447}" destId="{5C34EE17-80CC-A549-A229-0FB349148EFD}" srcOrd="0" destOrd="0" presId="urn:microsoft.com/office/officeart/2005/8/layout/chevron1"/>
    <dgm:cxn modelId="{3D23409E-C021-694D-AA3F-52BE69B99610}" srcId="{0E8F6AB8-F3A5-E343-8B84-5C2456DD4276}" destId="{3615C810-FC28-1641-936F-39E3486C1B4E}" srcOrd="0" destOrd="0" parTransId="{189DEA86-65E7-304E-A91F-F42DFF4B406A}" sibTransId="{248AF500-255A-E749-BCA9-4C69D4D4DDFF}"/>
    <dgm:cxn modelId="{020EE1B2-7665-F143-8F63-678AE05C078A}" type="presOf" srcId="{DD9359D6-B14E-1C49-8F0D-C28C6F13E1A9}" destId="{8547BF25-2942-1E4C-9DF8-C36CA08F7F62}" srcOrd="0" destOrd="0" presId="urn:microsoft.com/office/officeart/2005/8/layout/chevron1"/>
    <dgm:cxn modelId="{E18F2E39-3227-6643-8AD7-3CD91431ED3A}" type="presOf" srcId="{0E8F6AB8-F3A5-E343-8B84-5C2456DD4276}" destId="{5F105E73-7B34-D84E-AC23-E29D7616CECB}" srcOrd="0" destOrd="0" presId="urn:microsoft.com/office/officeart/2005/8/layout/chevron1"/>
    <dgm:cxn modelId="{83CA1E4A-72BA-C14C-BEB5-6DE4B6D2C10E}" type="presOf" srcId="{39A3ADFD-30BB-4A4E-BAD9-34A200DA0701}" destId="{C828F615-DBE1-9448-A3D0-6C1AF0561A4B}" srcOrd="0" destOrd="0" presId="urn:microsoft.com/office/officeart/2005/8/layout/chevron1"/>
    <dgm:cxn modelId="{679EA037-CC34-EA46-A558-DE3B05A94156}" type="presParOf" srcId="{5F105E73-7B34-D84E-AC23-E29D7616CECB}" destId="{8B46C002-1205-F149-AEA3-BDC08721D672}" srcOrd="0" destOrd="0" presId="urn:microsoft.com/office/officeart/2005/8/layout/chevron1"/>
    <dgm:cxn modelId="{6A3D7275-05ED-9745-A3AA-46971DBC8954}" type="presParOf" srcId="{5F105E73-7B34-D84E-AC23-E29D7616CECB}" destId="{8D4AAB14-3484-894F-AE57-9CC157A409FD}" srcOrd="1" destOrd="0" presId="urn:microsoft.com/office/officeart/2005/8/layout/chevron1"/>
    <dgm:cxn modelId="{4D787097-ADAF-2547-8ED7-294C3AEF8E25}" type="presParOf" srcId="{5F105E73-7B34-D84E-AC23-E29D7616CECB}" destId="{8547BF25-2942-1E4C-9DF8-C36CA08F7F62}" srcOrd="2" destOrd="0" presId="urn:microsoft.com/office/officeart/2005/8/layout/chevron1"/>
    <dgm:cxn modelId="{19C036EC-5FA7-5843-940D-9D142486F683}" type="presParOf" srcId="{5F105E73-7B34-D84E-AC23-E29D7616CECB}" destId="{FDC6F6DF-67CC-A642-BD4E-48E2ACBD700C}" srcOrd="3" destOrd="0" presId="urn:microsoft.com/office/officeart/2005/8/layout/chevron1"/>
    <dgm:cxn modelId="{48C89EAD-4B8B-A944-86C1-E6290C175569}" type="presParOf" srcId="{5F105E73-7B34-D84E-AC23-E29D7616CECB}" destId="{C828F615-DBE1-9448-A3D0-6C1AF0561A4B}" srcOrd="4" destOrd="0" presId="urn:microsoft.com/office/officeart/2005/8/layout/chevron1"/>
    <dgm:cxn modelId="{BEB82BBD-1CC6-C14F-8170-3B567E05386A}" type="presParOf" srcId="{5F105E73-7B34-D84E-AC23-E29D7616CECB}" destId="{DBD5CC8A-51EB-C142-BFEC-C3365C2E04C1}" srcOrd="5" destOrd="0" presId="urn:microsoft.com/office/officeart/2005/8/layout/chevron1"/>
    <dgm:cxn modelId="{DF2C40FF-7093-6F4D-A234-F7DC83EEBDCC}" type="presParOf" srcId="{5F105E73-7B34-D84E-AC23-E29D7616CECB}" destId="{5C34EE17-80CC-A549-A229-0FB349148EFD}" srcOrd="6" destOrd="0" presId="urn:microsoft.com/office/officeart/2005/8/layout/chevron1"/>
  </dgm:cxnLst>
  <dgm:bg>
    <a:effectLst>
      <a:glow rad="139700">
        <a:schemeClr val="accent5">
          <a:satMod val="175000"/>
          <a:alpha val="40000"/>
        </a:schemeClr>
      </a:glo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8C4AE-241C-2D4D-B313-DF43948B5C1A}" type="doc">
      <dgm:prSet loTypeId="urn:microsoft.com/office/officeart/2005/8/layout/cycle2" loCatId="" qsTypeId="urn:microsoft.com/office/officeart/2005/8/quickstyle/simple4" qsCatId="simple" csTypeId="urn:microsoft.com/office/officeart/2005/8/colors/accent0_1" csCatId="mainScheme" phldr="1"/>
      <dgm:spPr/>
      <dgm:t>
        <a:bodyPr/>
        <a:lstStyle/>
        <a:p>
          <a:endParaRPr lang="en-US"/>
        </a:p>
      </dgm:t>
    </dgm:pt>
    <dgm:pt modelId="{95D56EFA-7951-4248-BFD6-EB224D0EAFAC}">
      <dgm:prSet phldrT="[Text]" custT="1"/>
      <dgm:spPr>
        <a:ln>
          <a:solidFill>
            <a:srgbClr val="000000"/>
          </a:solidFill>
        </a:ln>
      </dgm:spPr>
      <dgm:t>
        <a:bodyPr/>
        <a:lstStyle/>
        <a:p>
          <a:r>
            <a:rPr lang="en-US" sz="1400" b="1" dirty="0" smtClean="0">
              <a:latin typeface="Garamond"/>
              <a:cs typeface="Garamond"/>
            </a:rPr>
            <a:t>Lack of training</a:t>
          </a:r>
          <a:endParaRPr lang="en-US" sz="1400" b="1" dirty="0">
            <a:latin typeface="Garamond"/>
            <a:cs typeface="Garamond"/>
          </a:endParaRPr>
        </a:p>
      </dgm:t>
    </dgm:pt>
    <dgm:pt modelId="{6FBA34F3-278F-6F40-862C-9849851359A5}" type="parTrans" cxnId="{EF2060E3-BB4A-DA47-8F17-BD26F19D860E}">
      <dgm:prSet/>
      <dgm:spPr/>
      <dgm:t>
        <a:bodyPr/>
        <a:lstStyle/>
        <a:p>
          <a:endParaRPr lang="en-US" sz="2000" b="1">
            <a:latin typeface="Garamond"/>
            <a:cs typeface="Garamond"/>
          </a:endParaRPr>
        </a:p>
      </dgm:t>
    </dgm:pt>
    <dgm:pt modelId="{38C6A14C-A291-0548-965F-F4BD3EF79710}" type="sibTrans" cxnId="{EF2060E3-BB4A-DA47-8F17-BD26F19D860E}">
      <dgm:prSet custT="1"/>
      <dgm:spPr>
        <a:solidFill>
          <a:schemeClr val="tx1"/>
        </a:solidFill>
      </dgm:spPr>
      <dgm:t>
        <a:bodyPr/>
        <a:lstStyle/>
        <a:p>
          <a:endParaRPr lang="en-US" sz="1050" b="1">
            <a:latin typeface="Garamond"/>
            <a:cs typeface="Garamond"/>
          </a:endParaRPr>
        </a:p>
      </dgm:t>
    </dgm:pt>
    <dgm:pt modelId="{BE306C3D-F9B0-034A-B745-B5E6F8066252}">
      <dgm:prSet phldrT="[Text]" custT="1"/>
      <dgm:spPr>
        <a:ln>
          <a:solidFill>
            <a:srgbClr val="000000"/>
          </a:solidFill>
        </a:ln>
      </dgm:spPr>
      <dgm:t>
        <a:bodyPr/>
        <a:lstStyle/>
        <a:p>
          <a:r>
            <a:rPr lang="en-US" sz="1400" b="1" dirty="0" smtClean="0">
              <a:latin typeface="Garamond"/>
              <a:cs typeface="Garamond"/>
            </a:rPr>
            <a:t>Increasing demands</a:t>
          </a:r>
          <a:endParaRPr lang="en-US" sz="1400" b="1" dirty="0">
            <a:latin typeface="Garamond"/>
            <a:cs typeface="Garamond"/>
          </a:endParaRPr>
        </a:p>
      </dgm:t>
    </dgm:pt>
    <dgm:pt modelId="{8EB7D43A-91EA-A045-8573-ED59D4458BFA}" type="parTrans" cxnId="{60DF5497-435D-A640-8C7B-AF71FAA7A87A}">
      <dgm:prSet/>
      <dgm:spPr/>
      <dgm:t>
        <a:bodyPr/>
        <a:lstStyle/>
        <a:p>
          <a:endParaRPr lang="en-US" sz="2000" b="1">
            <a:latin typeface="Garamond"/>
            <a:cs typeface="Garamond"/>
          </a:endParaRPr>
        </a:p>
      </dgm:t>
    </dgm:pt>
    <dgm:pt modelId="{73B88803-9B2C-A347-8061-1FAC98A7608B}" type="sibTrans" cxnId="{60DF5497-435D-A640-8C7B-AF71FAA7A87A}">
      <dgm:prSet custT="1"/>
      <dgm:spPr>
        <a:solidFill>
          <a:srgbClr val="000000"/>
        </a:solidFill>
      </dgm:spPr>
      <dgm:t>
        <a:bodyPr/>
        <a:lstStyle/>
        <a:p>
          <a:endParaRPr lang="en-US" sz="1050" b="1">
            <a:latin typeface="Garamond"/>
            <a:cs typeface="Garamond"/>
          </a:endParaRPr>
        </a:p>
      </dgm:t>
    </dgm:pt>
    <dgm:pt modelId="{8E84440B-C6C0-2648-96E6-A481F68B8577}">
      <dgm:prSet phldrT="[Text]" custT="1"/>
      <dgm:spPr>
        <a:ln>
          <a:solidFill>
            <a:srgbClr val="000000"/>
          </a:solidFill>
        </a:ln>
      </dgm:spPr>
      <dgm:t>
        <a:bodyPr/>
        <a:lstStyle/>
        <a:p>
          <a:r>
            <a:rPr lang="en-US" sz="1400" b="1" dirty="0" smtClean="0">
              <a:latin typeface="Garamond"/>
              <a:cs typeface="Garamond"/>
            </a:rPr>
            <a:t>Lack of coping strategies</a:t>
          </a:r>
          <a:endParaRPr lang="en-US" sz="1400" b="1" dirty="0">
            <a:latin typeface="Garamond"/>
            <a:cs typeface="Garamond"/>
          </a:endParaRPr>
        </a:p>
      </dgm:t>
    </dgm:pt>
    <dgm:pt modelId="{5141AFAB-0493-9E4A-AC3D-B5F062B55918}" type="parTrans" cxnId="{1B7251F3-A79F-3242-AE42-9F481EC38E7A}">
      <dgm:prSet/>
      <dgm:spPr/>
      <dgm:t>
        <a:bodyPr/>
        <a:lstStyle/>
        <a:p>
          <a:endParaRPr lang="en-US" sz="2000" b="1">
            <a:latin typeface="Garamond"/>
            <a:cs typeface="Garamond"/>
          </a:endParaRPr>
        </a:p>
      </dgm:t>
    </dgm:pt>
    <dgm:pt modelId="{6607CE22-68C4-ED46-B3E9-0AE00F179FBE}" type="sibTrans" cxnId="{1B7251F3-A79F-3242-AE42-9F481EC38E7A}">
      <dgm:prSet custT="1"/>
      <dgm:spPr>
        <a:solidFill>
          <a:srgbClr val="000000"/>
        </a:solidFill>
      </dgm:spPr>
      <dgm:t>
        <a:bodyPr/>
        <a:lstStyle/>
        <a:p>
          <a:endParaRPr lang="en-US" sz="1050" b="1">
            <a:latin typeface="Garamond"/>
            <a:cs typeface="Garamond"/>
          </a:endParaRPr>
        </a:p>
      </dgm:t>
    </dgm:pt>
    <dgm:pt modelId="{73B79EC1-EBAD-3C45-B69B-4CA078686000}">
      <dgm:prSet phldrT="[Text]" custT="1"/>
      <dgm:spPr>
        <a:ln>
          <a:solidFill>
            <a:srgbClr val="000000"/>
          </a:solidFill>
        </a:ln>
      </dgm:spPr>
      <dgm:t>
        <a:bodyPr/>
        <a:lstStyle/>
        <a:p>
          <a:r>
            <a:rPr lang="en-US" sz="1400" b="1" dirty="0" smtClean="0">
              <a:latin typeface="Garamond"/>
              <a:cs typeface="Garamond"/>
            </a:rPr>
            <a:t>Stress and burnout</a:t>
          </a:r>
          <a:endParaRPr lang="en-US" sz="1400" b="1" dirty="0">
            <a:latin typeface="Garamond"/>
            <a:cs typeface="Garamond"/>
          </a:endParaRPr>
        </a:p>
      </dgm:t>
    </dgm:pt>
    <dgm:pt modelId="{E88AA7D4-97E5-F041-85D1-4E7A6352F5FF}" type="parTrans" cxnId="{EF87139B-1544-4948-BA35-F27F6DACF98C}">
      <dgm:prSet/>
      <dgm:spPr/>
      <dgm:t>
        <a:bodyPr/>
        <a:lstStyle/>
        <a:p>
          <a:endParaRPr lang="en-US" sz="2000" b="1">
            <a:latin typeface="Garamond"/>
            <a:cs typeface="Garamond"/>
          </a:endParaRPr>
        </a:p>
      </dgm:t>
    </dgm:pt>
    <dgm:pt modelId="{918B937F-298E-6442-9B9F-9460F9099B9C}" type="sibTrans" cxnId="{EF87139B-1544-4948-BA35-F27F6DACF98C}">
      <dgm:prSet custT="1"/>
      <dgm:spPr>
        <a:solidFill>
          <a:srgbClr val="000000"/>
        </a:solidFill>
      </dgm:spPr>
      <dgm:t>
        <a:bodyPr/>
        <a:lstStyle/>
        <a:p>
          <a:endParaRPr lang="en-US" sz="1050" b="1">
            <a:latin typeface="Garamond"/>
            <a:cs typeface="Garamond"/>
          </a:endParaRPr>
        </a:p>
      </dgm:t>
    </dgm:pt>
    <dgm:pt modelId="{01BF003C-229A-3F49-BB6D-50B354958587}">
      <dgm:prSet phldrT="[Text]" custT="1"/>
      <dgm:spPr>
        <a:ln>
          <a:solidFill>
            <a:srgbClr val="000000"/>
          </a:solidFill>
        </a:ln>
      </dgm:spPr>
      <dgm:t>
        <a:bodyPr/>
        <a:lstStyle/>
        <a:p>
          <a:r>
            <a:rPr lang="en-US" sz="1400" b="1" dirty="0" smtClean="0">
              <a:latin typeface="Garamond"/>
              <a:cs typeface="Garamond"/>
            </a:rPr>
            <a:t>Deteriorating climates</a:t>
          </a:r>
          <a:endParaRPr lang="en-US" sz="1400" b="1" dirty="0">
            <a:latin typeface="Garamond"/>
            <a:cs typeface="Garamond"/>
          </a:endParaRPr>
        </a:p>
      </dgm:t>
    </dgm:pt>
    <dgm:pt modelId="{5433ACC2-222C-BC4E-80D8-27CDF2203CDC}" type="parTrans" cxnId="{C3F8968E-9BAF-394B-9EDA-51A82655D6D0}">
      <dgm:prSet/>
      <dgm:spPr/>
      <dgm:t>
        <a:bodyPr/>
        <a:lstStyle/>
        <a:p>
          <a:endParaRPr lang="en-US" sz="2000" b="1">
            <a:latin typeface="Garamond"/>
            <a:cs typeface="Garamond"/>
          </a:endParaRPr>
        </a:p>
      </dgm:t>
    </dgm:pt>
    <dgm:pt modelId="{B756617C-95D4-724E-AD32-68BFDF4B35C8}" type="sibTrans" cxnId="{C3F8968E-9BAF-394B-9EDA-51A82655D6D0}">
      <dgm:prSet custT="1"/>
      <dgm:spPr>
        <a:solidFill>
          <a:srgbClr val="000000"/>
        </a:solidFill>
      </dgm:spPr>
      <dgm:t>
        <a:bodyPr/>
        <a:lstStyle/>
        <a:p>
          <a:endParaRPr lang="en-US" sz="1050" b="1">
            <a:latin typeface="Garamond"/>
            <a:cs typeface="Garamond"/>
          </a:endParaRPr>
        </a:p>
      </dgm:t>
    </dgm:pt>
    <dgm:pt modelId="{3395B702-F2F9-F34A-8357-794FAD5C230F}" type="pres">
      <dgm:prSet presAssocID="{9AE8C4AE-241C-2D4D-B313-DF43948B5C1A}" presName="cycle" presStyleCnt="0">
        <dgm:presLayoutVars>
          <dgm:dir/>
          <dgm:resizeHandles val="exact"/>
        </dgm:presLayoutVars>
      </dgm:prSet>
      <dgm:spPr/>
      <dgm:t>
        <a:bodyPr/>
        <a:lstStyle/>
        <a:p>
          <a:endParaRPr lang="en-US"/>
        </a:p>
      </dgm:t>
    </dgm:pt>
    <dgm:pt modelId="{8DCA8129-CE3C-7F48-AD95-A27B4CBB87E3}" type="pres">
      <dgm:prSet presAssocID="{95D56EFA-7951-4248-BFD6-EB224D0EAFAC}" presName="node" presStyleLbl="node1" presStyleIdx="0" presStyleCnt="5">
        <dgm:presLayoutVars>
          <dgm:bulletEnabled val="1"/>
        </dgm:presLayoutVars>
      </dgm:prSet>
      <dgm:spPr/>
      <dgm:t>
        <a:bodyPr/>
        <a:lstStyle/>
        <a:p>
          <a:endParaRPr lang="en-US"/>
        </a:p>
      </dgm:t>
    </dgm:pt>
    <dgm:pt modelId="{1A864096-5197-DF47-A4C3-947E731A476B}" type="pres">
      <dgm:prSet presAssocID="{38C6A14C-A291-0548-965F-F4BD3EF79710}" presName="sibTrans" presStyleLbl="sibTrans2D1" presStyleIdx="0" presStyleCnt="5"/>
      <dgm:spPr/>
      <dgm:t>
        <a:bodyPr/>
        <a:lstStyle/>
        <a:p>
          <a:endParaRPr lang="en-US"/>
        </a:p>
      </dgm:t>
    </dgm:pt>
    <dgm:pt modelId="{20FD60FB-D669-F44E-9ADF-D45830FA2944}" type="pres">
      <dgm:prSet presAssocID="{38C6A14C-A291-0548-965F-F4BD3EF79710}" presName="connectorText" presStyleLbl="sibTrans2D1" presStyleIdx="0" presStyleCnt="5"/>
      <dgm:spPr/>
      <dgm:t>
        <a:bodyPr/>
        <a:lstStyle/>
        <a:p>
          <a:endParaRPr lang="en-US"/>
        </a:p>
      </dgm:t>
    </dgm:pt>
    <dgm:pt modelId="{24DDAD2B-8009-BF4B-9A4C-683E58A6CBE7}" type="pres">
      <dgm:prSet presAssocID="{BE306C3D-F9B0-034A-B745-B5E6F8066252}" presName="node" presStyleLbl="node1" presStyleIdx="1" presStyleCnt="5">
        <dgm:presLayoutVars>
          <dgm:bulletEnabled val="1"/>
        </dgm:presLayoutVars>
      </dgm:prSet>
      <dgm:spPr/>
      <dgm:t>
        <a:bodyPr/>
        <a:lstStyle/>
        <a:p>
          <a:endParaRPr lang="en-US"/>
        </a:p>
      </dgm:t>
    </dgm:pt>
    <dgm:pt modelId="{C76849A0-41F9-F84F-BF8E-56A4438F62E1}" type="pres">
      <dgm:prSet presAssocID="{73B88803-9B2C-A347-8061-1FAC98A7608B}" presName="sibTrans" presStyleLbl="sibTrans2D1" presStyleIdx="1" presStyleCnt="5"/>
      <dgm:spPr/>
      <dgm:t>
        <a:bodyPr/>
        <a:lstStyle/>
        <a:p>
          <a:endParaRPr lang="en-US"/>
        </a:p>
      </dgm:t>
    </dgm:pt>
    <dgm:pt modelId="{0616542E-B80B-CC4A-B7D7-E9ED2D6B6786}" type="pres">
      <dgm:prSet presAssocID="{73B88803-9B2C-A347-8061-1FAC98A7608B}" presName="connectorText" presStyleLbl="sibTrans2D1" presStyleIdx="1" presStyleCnt="5"/>
      <dgm:spPr/>
      <dgm:t>
        <a:bodyPr/>
        <a:lstStyle/>
        <a:p>
          <a:endParaRPr lang="en-US"/>
        </a:p>
      </dgm:t>
    </dgm:pt>
    <dgm:pt modelId="{4B06EB4C-F6DD-3A49-BC93-943109C9FDBC}" type="pres">
      <dgm:prSet presAssocID="{8E84440B-C6C0-2648-96E6-A481F68B8577}" presName="node" presStyleLbl="node1" presStyleIdx="2" presStyleCnt="5">
        <dgm:presLayoutVars>
          <dgm:bulletEnabled val="1"/>
        </dgm:presLayoutVars>
      </dgm:prSet>
      <dgm:spPr/>
      <dgm:t>
        <a:bodyPr/>
        <a:lstStyle/>
        <a:p>
          <a:endParaRPr lang="en-US"/>
        </a:p>
      </dgm:t>
    </dgm:pt>
    <dgm:pt modelId="{9C8ABCD4-9E25-5A4D-BF27-38909592542A}" type="pres">
      <dgm:prSet presAssocID="{6607CE22-68C4-ED46-B3E9-0AE00F179FBE}" presName="sibTrans" presStyleLbl="sibTrans2D1" presStyleIdx="2" presStyleCnt="5"/>
      <dgm:spPr/>
      <dgm:t>
        <a:bodyPr/>
        <a:lstStyle/>
        <a:p>
          <a:endParaRPr lang="en-US"/>
        </a:p>
      </dgm:t>
    </dgm:pt>
    <dgm:pt modelId="{02082C17-2AB3-5F4A-8F4B-BC294D2075CC}" type="pres">
      <dgm:prSet presAssocID="{6607CE22-68C4-ED46-B3E9-0AE00F179FBE}" presName="connectorText" presStyleLbl="sibTrans2D1" presStyleIdx="2" presStyleCnt="5"/>
      <dgm:spPr/>
      <dgm:t>
        <a:bodyPr/>
        <a:lstStyle/>
        <a:p>
          <a:endParaRPr lang="en-US"/>
        </a:p>
      </dgm:t>
    </dgm:pt>
    <dgm:pt modelId="{ECC6CC4D-2FAB-A44F-AEA5-6BE7CB553127}" type="pres">
      <dgm:prSet presAssocID="{73B79EC1-EBAD-3C45-B69B-4CA078686000}" presName="node" presStyleLbl="node1" presStyleIdx="3" presStyleCnt="5">
        <dgm:presLayoutVars>
          <dgm:bulletEnabled val="1"/>
        </dgm:presLayoutVars>
      </dgm:prSet>
      <dgm:spPr/>
      <dgm:t>
        <a:bodyPr/>
        <a:lstStyle/>
        <a:p>
          <a:endParaRPr lang="en-US"/>
        </a:p>
      </dgm:t>
    </dgm:pt>
    <dgm:pt modelId="{717C0E28-82C6-A54B-A7A7-9DEAD6F1ED4E}" type="pres">
      <dgm:prSet presAssocID="{918B937F-298E-6442-9B9F-9460F9099B9C}" presName="sibTrans" presStyleLbl="sibTrans2D1" presStyleIdx="3" presStyleCnt="5"/>
      <dgm:spPr/>
      <dgm:t>
        <a:bodyPr/>
        <a:lstStyle/>
        <a:p>
          <a:endParaRPr lang="en-US"/>
        </a:p>
      </dgm:t>
    </dgm:pt>
    <dgm:pt modelId="{8EB75757-15C1-A04A-936C-9A8A5DEDFA1E}" type="pres">
      <dgm:prSet presAssocID="{918B937F-298E-6442-9B9F-9460F9099B9C}" presName="connectorText" presStyleLbl="sibTrans2D1" presStyleIdx="3" presStyleCnt="5"/>
      <dgm:spPr/>
      <dgm:t>
        <a:bodyPr/>
        <a:lstStyle/>
        <a:p>
          <a:endParaRPr lang="en-US"/>
        </a:p>
      </dgm:t>
    </dgm:pt>
    <dgm:pt modelId="{E9EC8009-EC87-FF4B-A90E-694352597651}" type="pres">
      <dgm:prSet presAssocID="{01BF003C-229A-3F49-BB6D-50B354958587}" presName="node" presStyleLbl="node1" presStyleIdx="4" presStyleCnt="5">
        <dgm:presLayoutVars>
          <dgm:bulletEnabled val="1"/>
        </dgm:presLayoutVars>
      </dgm:prSet>
      <dgm:spPr/>
      <dgm:t>
        <a:bodyPr/>
        <a:lstStyle/>
        <a:p>
          <a:endParaRPr lang="en-US"/>
        </a:p>
      </dgm:t>
    </dgm:pt>
    <dgm:pt modelId="{D5726E35-4DB1-EC41-981C-AD7B51650D7A}" type="pres">
      <dgm:prSet presAssocID="{B756617C-95D4-724E-AD32-68BFDF4B35C8}" presName="sibTrans" presStyleLbl="sibTrans2D1" presStyleIdx="4" presStyleCnt="5"/>
      <dgm:spPr/>
      <dgm:t>
        <a:bodyPr/>
        <a:lstStyle/>
        <a:p>
          <a:endParaRPr lang="en-US"/>
        </a:p>
      </dgm:t>
    </dgm:pt>
    <dgm:pt modelId="{5A2258C3-7CCF-2843-9E46-9AB098C63D75}" type="pres">
      <dgm:prSet presAssocID="{B756617C-95D4-724E-AD32-68BFDF4B35C8}" presName="connectorText" presStyleLbl="sibTrans2D1" presStyleIdx="4" presStyleCnt="5"/>
      <dgm:spPr/>
      <dgm:t>
        <a:bodyPr/>
        <a:lstStyle/>
        <a:p>
          <a:endParaRPr lang="en-US"/>
        </a:p>
      </dgm:t>
    </dgm:pt>
  </dgm:ptLst>
  <dgm:cxnLst>
    <dgm:cxn modelId="{857724BB-D270-C946-BB19-C1A2CD94C09B}" type="presOf" srcId="{01BF003C-229A-3F49-BB6D-50B354958587}" destId="{E9EC8009-EC87-FF4B-A90E-694352597651}" srcOrd="0" destOrd="0" presId="urn:microsoft.com/office/officeart/2005/8/layout/cycle2"/>
    <dgm:cxn modelId="{0DF42391-980B-CF4E-829B-D4092B71AD3A}" type="presOf" srcId="{73B88803-9B2C-A347-8061-1FAC98A7608B}" destId="{C76849A0-41F9-F84F-BF8E-56A4438F62E1}" srcOrd="0" destOrd="0" presId="urn:microsoft.com/office/officeart/2005/8/layout/cycle2"/>
    <dgm:cxn modelId="{C0511890-B8C5-4442-9398-F0F74A66C525}" type="presOf" srcId="{B756617C-95D4-724E-AD32-68BFDF4B35C8}" destId="{D5726E35-4DB1-EC41-981C-AD7B51650D7A}" srcOrd="0" destOrd="0" presId="urn:microsoft.com/office/officeart/2005/8/layout/cycle2"/>
    <dgm:cxn modelId="{12145164-70C9-B040-BA78-11A8B0890EBC}" type="presOf" srcId="{BE306C3D-F9B0-034A-B745-B5E6F8066252}" destId="{24DDAD2B-8009-BF4B-9A4C-683E58A6CBE7}" srcOrd="0" destOrd="0" presId="urn:microsoft.com/office/officeart/2005/8/layout/cycle2"/>
    <dgm:cxn modelId="{7DE3DD96-A269-C84B-849E-C4DC3134163B}" type="presOf" srcId="{6607CE22-68C4-ED46-B3E9-0AE00F179FBE}" destId="{9C8ABCD4-9E25-5A4D-BF27-38909592542A}" srcOrd="0" destOrd="0" presId="urn:microsoft.com/office/officeart/2005/8/layout/cycle2"/>
    <dgm:cxn modelId="{42B19F8E-ADA9-F549-BA09-44B923BF5877}" type="presOf" srcId="{38C6A14C-A291-0548-965F-F4BD3EF79710}" destId="{1A864096-5197-DF47-A4C3-947E731A476B}" srcOrd="0" destOrd="0" presId="urn:microsoft.com/office/officeart/2005/8/layout/cycle2"/>
    <dgm:cxn modelId="{C3F8968E-9BAF-394B-9EDA-51A82655D6D0}" srcId="{9AE8C4AE-241C-2D4D-B313-DF43948B5C1A}" destId="{01BF003C-229A-3F49-BB6D-50B354958587}" srcOrd="4" destOrd="0" parTransId="{5433ACC2-222C-BC4E-80D8-27CDF2203CDC}" sibTransId="{B756617C-95D4-724E-AD32-68BFDF4B35C8}"/>
    <dgm:cxn modelId="{127ED29C-2A90-0D4A-9D41-5FAC425BAD2C}" type="presOf" srcId="{9AE8C4AE-241C-2D4D-B313-DF43948B5C1A}" destId="{3395B702-F2F9-F34A-8357-794FAD5C230F}" srcOrd="0" destOrd="0" presId="urn:microsoft.com/office/officeart/2005/8/layout/cycle2"/>
    <dgm:cxn modelId="{71FE0DB9-2EF8-C74B-92E9-237F456F76D3}" type="presOf" srcId="{73B88803-9B2C-A347-8061-1FAC98A7608B}" destId="{0616542E-B80B-CC4A-B7D7-E9ED2D6B6786}" srcOrd="1" destOrd="0" presId="urn:microsoft.com/office/officeart/2005/8/layout/cycle2"/>
    <dgm:cxn modelId="{EF2060E3-BB4A-DA47-8F17-BD26F19D860E}" srcId="{9AE8C4AE-241C-2D4D-B313-DF43948B5C1A}" destId="{95D56EFA-7951-4248-BFD6-EB224D0EAFAC}" srcOrd="0" destOrd="0" parTransId="{6FBA34F3-278F-6F40-862C-9849851359A5}" sibTransId="{38C6A14C-A291-0548-965F-F4BD3EF79710}"/>
    <dgm:cxn modelId="{755E7753-84FB-4149-98CD-934FA2E3D46B}" type="presOf" srcId="{73B79EC1-EBAD-3C45-B69B-4CA078686000}" destId="{ECC6CC4D-2FAB-A44F-AEA5-6BE7CB553127}" srcOrd="0" destOrd="0" presId="urn:microsoft.com/office/officeart/2005/8/layout/cycle2"/>
    <dgm:cxn modelId="{C8499E5C-C0D7-8648-A727-CB1393064203}" type="presOf" srcId="{38C6A14C-A291-0548-965F-F4BD3EF79710}" destId="{20FD60FB-D669-F44E-9ADF-D45830FA2944}" srcOrd="1" destOrd="0" presId="urn:microsoft.com/office/officeart/2005/8/layout/cycle2"/>
    <dgm:cxn modelId="{1B7251F3-A79F-3242-AE42-9F481EC38E7A}" srcId="{9AE8C4AE-241C-2D4D-B313-DF43948B5C1A}" destId="{8E84440B-C6C0-2648-96E6-A481F68B8577}" srcOrd="2" destOrd="0" parTransId="{5141AFAB-0493-9E4A-AC3D-B5F062B55918}" sibTransId="{6607CE22-68C4-ED46-B3E9-0AE00F179FBE}"/>
    <dgm:cxn modelId="{60DF5497-435D-A640-8C7B-AF71FAA7A87A}" srcId="{9AE8C4AE-241C-2D4D-B313-DF43948B5C1A}" destId="{BE306C3D-F9B0-034A-B745-B5E6F8066252}" srcOrd="1" destOrd="0" parTransId="{8EB7D43A-91EA-A045-8573-ED59D4458BFA}" sibTransId="{73B88803-9B2C-A347-8061-1FAC98A7608B}"/>
    <dgm:cxn modelId="{0F7EB4FF-52AE-D749-AEC5-190E46EC00D0}" type="presOf" srcId="{95D56EFA-7951-4248-BFD6-EB224D0EAFAC}" destId="{8DCA8129-CE3C-7F48-AD95-A27B4CBB87E3}" srcOrd="0" destOrd="0" presId="urn:microsoft.com/office/officeart/2005/8/layout/cycle2"/>
    <dgm:cxn modelId="{156A24BB-9BF5-104C-8BBD-1C3C9A5C4245}" type="presOf" srcId="{8E84440B-C6C0-2648-96E6-A481F68B8577}" destId="{4B06EB4C-F6DD-3A49-BC93-943109C9FDBC}" srcOrd="0" destOrd="0" presId="urn:microsoft.com/office/officeart/2005/8/layout/cycle2"/>
    <dgm:cxn modelId="{CEB9C3FA-BA29-7B49-AFC3-62B7F895913E}" type="presOf" srcId="{B756617C-95D4-724E-AD32-68BFDF4B35C8}" destId="{5A2258C3-7CCF-2843-9E46-9AB098C63D75}" srcOrd="1" destOrd="0" presId="urn:microsoft.com/office/officeart/2005/8/layout/cycle2"/>
    <dgm:cxn modelId="{4E48FE62-8468-B440-9BD4-30B0DCB15261}" type="presOf" srcId="{918B937F-298E-6442-9B9F-9460F9099B9C}" destId="{717C0E28-82C6-A54B-A7A7-9DEAD6F1ED4E}" srcOrd="0" destOrd="0" presId="urn:microsoft.com/office/officeart/2005/8/layout/cycle2"/>
    <dgm:cxn modelId="{EF87139B-1544-4948-BA35-F27F6DACF98C}" srcId="{9AE8C4AE-241C-2D4D-B313-DF43948B5C1A}" destId="{73B79EC1-EBAD-3C45-B69B-4CA078686000}" srcOrd="3" destOrd="0" parTransId="{E88AA7D4-97E5-F041-85D1-4E7A6352F5FF}" sibTransId="{918B937F-298E-6442-9B9F-9460F9099B9C}"/>
    <dgm:cxn modelId="{945FF72C-F082-E945-B8EF-BD0F40CB1A8F}" type="presOf" srcId="{6607CE22-68C4-ED46-B3E9-0AE00F179FBE}" destId="{02082C17-2AB3-5F4A-8F4B-BC294D2075CC}" srcOrd="1" destOrd="0" presId="urn:microsoft.com/office/officeart/2005/8/layout/cycle2"/>
    <dgm:cxn modelId="{FA8135D1-00EB-AE4F-B25B-467F77AB1038}" type="presOf" srcId="{918B937F-298E-6442-9B9F-9460F9099B9C}" destId="{8EB75757-15C1-A04A-936C-9A8A5DEDFA1E}" srcOrd="1" destOrd="0" presId="urn:microsoft.com/office/officeart/2005/8/layout/cycle2"/>
    <dgm:cxn modelId="{22CEEB39-1358-604B-ACDC-078282444339}" type="presParOf" srcId="{3395B702-F2F9-F34A-8357-794FAD5C230F}" destId="{8DCA8129-CE3C-7F48-AD95-A27B4CBB87E3}" srcOrd="0" destOrd="0" presId="urn:microsoft.com/office/officeart/2005/8/layout/cycle2"/>
    <dgm:cxn modelId="{D91E5F01-53F5-1447-A551-8667C8907026}" type="presParOf" srcId="{3395B702-F2F9-F34A-8357-794FAD5C230F}" destId="{1A864096-5197-DF47-A4C3-947E731A476B}" srcOrd="1" destOrd="0" presId="urn:microsoft.com/office/officeart/2005/8/layout/cycle2"/>
    <dgm:cxn modelId="{6A228273-336C-DF4D-AADF-7FC1EB497CAB}" type="presParOf" srcId="{1A864096-5197-DF47-A4C3-947E731A476B}" destId="{20FD60FB-D669-F44E-9ADF-D45830FA2944}" srcOrd="0" destOrd="0" presId="urn:microsoft.com/office/officeart/2005/8/layout/cycle2"/>
    <dgm:cxn modelId="{D7547B1E-F1D7-164A-B406-7490192B8015}" type="presParOf" srcId="{3395B702-F2F9-F34A-8357-794FAD5C230F}" destId="{24DDAD2B-8009-BF4B-9A4C-683E58A6CBE7}" srcOrd="2" destOrd="0" presId="urn:microsoft.com/office/officeart/2005/8/layout/cycle2"/>
    <dgm:cxn modelId="{5B29490C-15CE-3B44-B99D-AC4777BBB3A4}" type="presParOf" srcId="{3395B702-F2F9-F34A-8357-794FAD5C230F}" destId="{C76849A0-41F9-F84F-BF8E-56A4438F62E1}" srcOrd="3" destOrd="0" presId="urn:microsoft.com/office/officeart/2005/8/layout/cycle2"/>
    <dgm:cxn modelId="{0485395B-3840-C440-B740-B6A0F7C4EE55}" type="presParOf" srcId="{C76849A0-41F9-F84F-BF8E-56A4438F62E1}" destId="{0616542E-B80B-CC4A-B7D7-E9ED2D6B6786}" srcOrd="0" destOrd="0" presId="urn:microsoft.com/office/officeart/2005/8/layout/cycle2"/>
    <dgm:cxn modelId="{5F56A8E3-F3AB-2E48-AEE7-A6ACFDE2D7E3}" type="presParOf" srcId="{3395B702-F2F9-F34A-8357-794FAD5C230F}" destId="{4B06EB4C-F6DD-3A49-BC93-943109C9FDBC}" srcOrd="4" destOrd="0" presId="urn:microsoft.com/office/officeart/2005/8/layout/cycle2"/>
    <dgm:cxn modelId="{D190C1BD-6D2E-034A-9CFA-F1A786E779DA}" type="presParOf" srcId="{3395B702-F2F9-F34A-8357-794FAD5C230F}" destId="{9C8ABCD4-9E25-5A4D-BF27-38909592542A}" srcOrd="5" destOrd="0" presId="urn:microsoft.com/office/officeart/2005/8/layout/cycle2"/>
    <dgm:cxn modelId="{061375C6-40ED-1242-95D6-97CD7663FA3A}" type="presParOf" srcId="{9C8ABCD4-9E25-5A4D-BF27-38909592542A}" destId="{02082C17-2AB3-5F4A-8F4B-BC294D2075CC}" srcOrd="0" destOrd="0" presId="urn:microsoft.com/office/officeart/2005/8/layout/cycle2"/>
    <dgm:cxn modelId="{9186B15C-21CD-5B41-B25C-6E674F700F9A}" type="presParOf" srcId="{3395B702-F2F9-F34A-8357-794FAD5C230F}" destId="{ECC6CC4D-2FAB-A44F-AEA5-6BE7CB553127}" srcOrd="6" destOrd="0" presId="urn:microsoft.com/office/officeart/2005/8/layout/cycle2"/>
    <dgm:cxn modelId="{EC3339E2-4045-C249-9830-41CBCF963BCD}" type="presParOf" srcId="{3395B702-F2F9-F34A-8357-794FAD5C230F}" destId="{717C0E28-82C6-A54B-A7A7-9DEAD6F1ED4E}" srcOrd="7" destOrd="0" presId="urn:microsoft.com/office/officeart/2005/8/layout/cycle2"/>
    <dgm:cxn modelId="{3E291EB4-7BB9-A743-BAE1-C7FCBABABB95}" type="presParOf" srcId="{717C0E28-82C6-A54B-A7A7-9DEAD6F1ED4E}" destId="{8EB75757-15C1-A04A-936C-9A8A5DEDFA1E}" srcOrd="0" destOrd="0" presId="urn:microsoft.com/office/officeart/2005/8/layout/cycle2"/>
    <dgm:cxn modelId="{F0319FEB-184F-4341-860E-D959702F27EA}" type="presParOf" srcId="{3395B702-F2F9-F34A-8357-794FAD5C230F}" destId="{E9EC8009-EC87-FF4B-A90E-694352597651}" srcOrd="8" destOrd="0" presId="urn:microsoft.com/office/officeart/2005/8/layout/cycle2"/>
    <dgm:cxn modelId="{8ECFDE29-5DED-C54D-AFA7-FCCFA558B2DD}" type="presParOf" srcId="{3395B702-F2F9-F34A-8357-794FAD5C230F}" destId="{D5726E35-4DB1-EC41-981C-AD7B51650D7A}" srcOrd="9" destOrd="0" presId="urn:microsoft.com/office/officeart/2005/8/layout/cycle2"/>
    <dgm:cxn modelId="{CC8D2098-588B-B04D-ABE0-203B868F5E47}" type="presParOf" srcId="{D5726E35-4DB1-EC41-981C-AD7B51650D7A}" destId="{5A2258C3-7CCF-2843-9E46-9AB098C63D75}"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81D42F-C3FC-8F46-9096-733CABA6299F}" type="doc">
      <dgm:prSet loTypeId="urn:microsoft.com/office/officeart/2005/8/layout/vProcess5" loCatId="" qsTypeId="urn:microsoft.com/office/officeart/2005/8/quickstyle/simple2" qsCatId="simple" csTypeId="urn:microsoft.com/office/officeart/2005/8/colors/accent0_1" csCatId="mainScheme" phldr="1"/>
      <dgm:spPr/>
      <dgm:t>
        <a:bodyPr/>
        <a:lstStyle/>
        <a:p>
          <a:endParaRPr lang="en-US"/>
        </a:p>
      </dgm:t>
    </dgm:pt>
    <dgm:pt modelId="{1A0056C3-6A56-4642-8C9E-DFD58AB9F835}">
      <dgm:prSet phldrT="[Text]"/>
      <dgm:spPr/>
      <dgm:t>
        <a:bodyPr/>
        <a:lstStyle/>
        <a:p>
          <a:r>
            <a:rPr lang="en-US" dirty="0" smtClean="0">
              <a:latin typeface="Garamond" charset="0"/>
              <a:ea typeface="Garamond" charset="0"/>
              <a:cs typeface="Garamond" charset="0"/>
            </a:rPr>
            <a:t>Economically disadvantaged urban community</a:t>
          </a:r>
          <a:endParaRPr lang="en-US" dirty="0">
            <a:latin typeface="Garamond" charset="0"/>
            <a:ea typeface="Garamond" charset="0"/>
            <a:cs typeface="Garamond" charset="0"/>
          </a:endParaRPr>
        </a:p>
      </dgm:t>
    </dgm:pt>
    <dgm:pt modelId="{532CEC51-AB69-0E46-9868-8D8E58AEFACD}" type="parTrans" cxnId="{BE8F3AED-B925-DC46-8EF5-946A22ADE10D}">
      <dgm:prSet/>
      <dgm:spPr/>
      <dgm:t>
        <a:bodyPr/>
        <a:lstStyle/>
        <a:p>
          <a:endParaRPr lang="en-US"/>
        </a:p>
      </dgm:t>
    </dgm:pt>
    <dgm:pt modelId="{40DAFE04-C7A1-D949-B677-5D3BECD2CEE8}" type="sibTrans" cxnId="{BE8F3AED-B925-DC46-8EF5-946A22ADE10D}">
      <dgm:prSet/>
      <dgm:spPr/>
      <dgm:t>
        <a:bodyPr/>
        <a:lstStyle/>
        <a:p>
          <a:endParaRPr lang="en-US"/>
        </a:p>
      </dgm:t>
    </dgm:pt>
    <dgm:pt modelId="{E35476EF-6366-924A-9501-2599EA43B12E}">
      <dgm:prSet phldrT="[Text]"/>
      <dgm:spPr/>
      <dgm:t>
        <a:bodyPr/>
        <a:lstStyle/>
        <a:p>
          <a:r>
            <a:rPr lang="en-US" dirty="0" smtClean="0">
              <a:latin typeface="Garamond" charset="0"/>
              <a:ea typeface="Garamond" charset="0"/>
              <a:cs typeface="Garamond" charset="0"/>
            </a:rPr>
            <a:t>K-5 elementary school teachers (</a:t>
          </a:r>
          <a:r>
            <a:rPr lang="en-US" i="1" dirty="0" smtClean="0">
              <a:latin typeface="Garamond" charset="0"/>
              <a:ea typeface="Garamond" charset="0"/>
              <a:cs typeface="Garamond" charset="0"/>
            </a:rPr>
            <a:t>n</a:t>
          </a:r>
          <a:r>
            <a:rPr lang="en-US" dirty="0" smtClean="0">
              <a:latin typeface="Garamond" charset="0"/>
              <a:ea typeface="Garamond" charset="0"/>
              <a:cs typeface="Garamond" charset="0"/>
            </a:rPr>
            <a:t>=37) </a:t>
          </a:r>
          <a:endParaRPr lang="en-US" dirty="0">
            <a:latin typeface="Garamond" charset="0"/>
            <a:ea typeface="Garamond" charset="0"/>
            <a:cs typeface="Garamond" charset="0"/>
          </a:endParaRPr>
        </a:p>
      </dgm:t>
    </dgm:pt>
    <dgm:pt modelId="{5838DE76-B73C-044A-9C33-43E02683F298}" type="parTrans" cxnId="{C0023463-70F1-1842-A05B-525D7A9F7207}">
      <dgm:prSet/>
      <dgm:spPr/>
      <dgm:t>
        <a:bodyPr/>
        <a:lstStyle/>
        <a:p>
          <a:endParaRPr lang="en-US"/>
        </a:p>
      </dgm:t>
    </dgm:pt>
    <dgm:pt modelId="{61C177E6-AEB5-2C48-8201-D6778A536CBF}" type="sibTrans" cxnId="{C0023463-70F1-1842-A05B-525D7A9F7207}">
      <dgm:prSet/>
      <dgm:spPr/>
      <dgm:t>
        <a:bodyPr/>
        <a:lstStyle/>
        <a:p>
          <a:endParaRPr lang="en-US"/>
        </a:p>
      </dgm:t>
    </dgm:pt>
    <dgm:pt modelId="{0D8452F7-4F76-7D4A-8A2C-2EC6292314CE}">
      <dgm:prSet phldrT="[Text]"/>
      <dgm:spPr/>
      <dgm:t>
        <a:bodyPr/>
        <a:lstStyle/>
        <a:p>
          <a:r>
            <a:rPr lang="en-US" dirty="0" smtClean="0">
              <a:latin typeface="Garamond" charset="0"/>
              <a:ea typeface="Garamond" charset="0"/>
              <a:cs typeface="Garamond" charset="0"/>
            </a:rPr>
            <a:t>Teachers with poor implementation fidelity (</a:t>
          </a:r>
          <a:r>
            <a:rPr lang="en-US" i="1" dirty="0" smtClean="0">
              <a:latin typeface="Garamond" charset="0"/>
              <a:ea typeface="Garamond" charset="0"/>
              <a:cs typeface="Garamond" charset="0"/>
            </a:rPr>
            <a:t>n</a:t>
          </a:r>
          <a:r>
            <a:rPr lang="en-US" dirty="0" smtClean="0">
              <a:latin typeface="Garamond" charset="0"/>
              <a:ea typeface="Garamond" charset="0"/>
              <a:cs typeface="Garamond" charset="0"/>
            </a:rPr>
            <a:t>=11)</a:t>
          </a:r>
          <a:endParaRPr lang="en-US" dirty="0">
            <a:latin typeface="Garamond" charset="0"/>
            <a:ea typeface="Garamond" charset="0"/>
            <a:cs typeface="Garamond" charset="0"/>
          </a:endParaRPr>
        </a:p>
      </dgm:t>
    </dgm:pt>
    <dgm:pt modelId="{F2800B13-1EF1-8444-83E1-27B6C8130D31}" type="parTrans" cxnId="{27BC2057-E9F4-AB45-98D9-4838C4151900}">
      <dgm:prSet/>
      <dgm:spPr/>
      <dgm:t>
        <a:bodyPr/>
        <a:lstStyle/>
        <a:p>
          <a:endParaRPr lang="en-US"/>
        </a:p>
      </dgm:t>
    </dgm:pt>
    <dgm:pt modelId="{36D59C13-562C-7540-8CC1-BF61332C9B25}" type="sibTrans" cxnId="{27BC2057-E9F4-AB45-98D9-4838C4151900}">
      <dgm:prSet/>
      <dgm:spPr/>
      <dgm:t>
        <a:bodyPr/>
        <a:lstStyle/>
        <a:p>
          <a:endParaRPr lang="en-US"/>
        </a:p>
      </dgm:t>
    </dgm:pt>
    <dgm:pt modelId="{CBCFFCF5-86AB-1343-92BA-6100EC9D7125}">
      <dgm:prSet/>
      <dgm:spPr/>
      <dgm:t>
        <a:bodyPr/>
        <a:lstStyle/>
        <a:p>
          <a:r>
            <a:rPr lang="en-US" dirty="0" smtClean="0">
              <a:latin typeface="Garamond" charset="0"/>
              <a:ea typeface="Garamond" charset="0"/>
              <a:cs typeface="Garamond" charset="0"/>
            </a:rPr>
            <a:t>Teachers endorsing high stress (</a:t>
          </a:r>
          <a:r>
            <a:rPr lang="en-US" i="1" dirty="0" smtClean="0">
              <a:latin typeface="Garamond" charset="0"/>
              <a:ea typeface="Garamond" charset="0"/>
              <a:cs typeface="Garamond" charset="0"/>
            </a:rPr>
            <a:t>n</a:t>
          </a:r>
          <a:r>
            <a:rPr lang="en-US" dirty="0" smtClean="0">
              <a:latin typeface="Garamond" charset="0"/>
              <a:ea typeface="Garamond" charset="0"/>
              <a:cs typeface="Garamond" charset="0"/>
            </a:rPr>
            <a:t>=6)</a:t>
          </a:r>
          <a:endParaRPr lang="en-US" dirty="0">
            <a:latin typeface="Garamond" charset="0"/>
            <a:ea typeface="Garamond" charset="0"/>
            <a:cs typeface="Garamond" charset="0"/>
          </a:endParaRPr>
        </a:p>
      </dgm:t>
    </dgm:pt>
    <dgm:pt modelId="{FA0A1649-3731-104D-8A42-4CE652BD0DBE}" type="parTrans" cxnId="{9FD4ED2D-1761-F044-8CBE-989FA9B621D7}">
      <dgm:prSet/>
      <dgm:spPr/>
      <dgm:t>
        <a:bodyPr/>
        <a:lstStyle/>
        <a:p>
          <a:endParaRPr lang="en-US"/>
        </a:p>
      </dgm:t>
    </dgm:pt>
    <dgm:pt modelId="{4AA83438-B7CC-DC46-8554-6BC633251B5A}" type="sibTrans" cxnId="{9FD4ED2D-1761-F044-8CBE-989FA9B621D7}">
      <dgm:prSet/>
      <dgm:spPr/>
      <dgm:t>
        <a:bodyPr/>
        <a:lstStyle/>
        <a:p>
          <a:endParaRPr lang="en-US"/>
        </a:p>
      </dgm:t>
    </dgm:pt>
    <dgm:pt modelId="{8ED5B3B8-3E10-BA48-92A1-3417571CEAE3}" type="pres">
      <dgm:prSet presAssocID="{3B81D42F-C3FC-8F46-9096-733CABA6299F}" presName="outerComposite" presStyleCnt="0">
        <dgm:presLayoutVars>
          <dgm:chMax val="5"/>
          <dgm:dir/>
          <dgm:resizeHandles val="exact"/>
        </dgm:presLayoutVars>
      </dgm:prSet>
      <dgm:spPr/>
      <dgm:t>
        <a:bodyPr/>
        <a:lstStyle/>
        <a:p>
          <a:endParaRPr lang="en-US"/>
        </a:p>
      </dgm:t>
    </dgm:pt>
    <dgm:pt modelId="{F3F66C6A-27E3-1E4A-AE7D-0183D46E26BE}" type="pres">
      <dgm:prSet presAssocID="{3B81D42F-C3FC-8F46-9096-733CABA6299F}" presName="dummyMaxCanvas" presStyleCnt="0">
        <dgm:presLayoutVars/>
      </dgm:prSet>
      <dgm:spPr/>
      <dgm:t>
        <a:bodyPr/>
        <a:lstStyle/>
        <a:p>
          <a:endParaRPr lang="en-US"/>
        </a:p>
      </dgm:t>
    </dgm:pt>
    <dgm:pt modelId="{A905BC11-85BE-7645-80D9-0E584CD9649D}" type="pres">
      <dgm:prSet presAssocID="{3B81D42F-C3FC-8F46-9096-733CABA6299F}" presName="FourNodes_1" presStyleLbl="node1" presStyleIdx="0" presStyleCnt="4">
        <dgm:presLayoutVars>
          <dgm:bulletEnabled val="1"/>
        </dgm:presLayoutVars>
      </dgm:prSet>
      <dgm:spPr/>
      <dgm:t>
        <a:bodyPr/>
        <a:lstStyle/>
        <a:p>
          <a:endParaRPr lang="en-US"/>
        </a:p>
      </dgm:t>
    </dgm:pt>
    <dgm:pt modelId="{14D0155E-B535-A642-9067-341035C34916}" type="pres">
      <dgm:prSet presAssocID="{3B81D42F-C3FC-8F46-9096-733CABA6299F}" presName="FourNodes_2" presStyleLbl="node1" presStyleIdx="1" presStyleCnt="4">
        <dgm:presLayoutVars>
          <dgm:bulletEnabled val="1"/>
        </dgm:presLayoutVars>
      </dgm:prSet>
      <dgm:spPr/>
      <dgm:t>
        <a:bodyPr/>
        <a:lstStyle/>
        <a:p>
          <a:endParaRPr lang="en-US"/>
        </a:p>
      </dgm:t>
    </dgm:pt>
    <dgm:pt modelId="{9E19CC0E-09A3-554A-A01D-A212220F4FAB}" type="pres">
      <dgm:prSet presAssocID="{3B81D42F-C3FC-8F46-9096-733CABA6299F}" presName="FourNodes_3" presStyleLbl="node1" presStyleIdx="2" presStyleCnt="4">
        <dgm:presLayoutVars>
          <dgm:bulletEnabled val="1"/>
        </dgm:presLayoutVars>
      </dgm:prSet>
      <dgm:spPr/>
      <dgm:t>
        <a:bodyPr/>
        <a:lstStyle/>
        <a:p>
          <a:endParaRPr lang="en-US"/>
        </a:p>
      </dgm:t>
    </dgm:pt>
    <dgm:pt modelId="{24045AE6-01F0-3A4D-B767-5BDE6300CAEE}" type="pres">
      <dgm:prSet presAssocID="{3B81D42F-C3FC-8F46-9096-733CABA6299F}" presName="FourNodes_4" presStyleLbl="node1" presStyleIdx="3" presStyleCnt="4">
        <dgm:presLayoutVars>
          <dgm:bulletEnabled val="1"/>
        </dgm:presLayoutVars>
      </dgm:prSet>
      <dgm:spPr/>
      <dgm:t>
        <a:bodyPr/>
        <a:lstStyle/>
        <a:p>
          <a:endParaRPr lang="en-US"/>
        </a:p>
      </dgm:t>
    </dgm:pt>
    <dgm:pt modelId="{22546B38-BFBB-1844-AD63-D8FA81C18647}" type="pres">
      <dgm:prSet presAssocID="{3B81D42F-C3FC-8F46-9096-733CABA6299F}" presName="FourConn_1-2" presStyleLbl="fgAccFollowNode1" presStyleIdx="0" presStyleCnt="3">
        <dgm:presLayoutVars>
          <dgm:bulletEnabled val="1"/>
        </dgm:presLayoutVars>
      </dgm:prSet>
      <dgm:spPr/>
      <dgm:t>
        <a:bodyPr/>
        <a:lstStyle/>
        <a:p>
          <a:endParaRPr lang="en-US"/>
        </a:p>
      </dgm:t>
    </dgm:pt>
    <dgm:pt modelId="{FAC2FE8F-275A-E944-8E62-CE19733C6F39}" type="pres">
      <dgm:prSet presAssocID="{3B81D42F-C3FC-8F46-9096-733CABA6299F}" presName="FourConn_2-3" presStyleLbl="fgAccFollowNode1" presStyleIdx="1" presStyleCnt="3">
        <dgm:presLayoutVars>
          <dgm:bulletEnabled val="1"/>
        </dgm:presLayoutVars>
      </dgm:prSet>
      <dgm:spPr/>
      <dgm:t>
        <a:bodyPr/>
        <a:lstStyle/>
        <a:p>
          <a:endParaRPr lang="en-US"/>
        </a:p>
      </dgm:t>
    </dgm:pt>
    <dgm:pt modelId="{91198026-CD9B-CB4F-90A1-01F502988C3E}" type="pres">
      <dgm:prSet presAssocID="{3B81D42F-C3FC-8F46-9096-733CABA6299F}" presName="FourConn_3-4" presStyleLbl="fgAccFollowNode1" presStyleIdx="2" presStyleCnt="3">
        <dgm:presLayoutVars>
          <dgm:bulletEnabled val="1"/>
        </dgm:presLayoutVars>
      </dgm:prSet>
      <dgm:spPr/>
      <dgm:t>
        <a:bodyPr/>
        <a:lstStyle/>
        <a:p>
          <a:endParaRPr lang="en-US"/>
        </a:p>
      </dgm:t>
    </dgm:pt>
    <dgm:pt modelId="{A13C7C9C-C270-B34A-9EA4-B6EDEC98CB37}" type="pres">
      <dgm:prSet presAssocID="{3B81D42F-C3FC-8F46-9096-733CABA6299F}" presName="FourNodes_1_text" presStyleLbl="node1" presStyleIdx="3" presStyleCnt="4">
        <dgm:presLayoutVars>
          <dgm:bulletEnabled val="1"/>
        </dgm:presLayoutVars>
      </dgm:prSet>
      <dgm:spPr/>
      <dgm:t>
        <a:bodyPr/>
        <a:lstStyle/>
        <a:p>
          <a:endParaRPr lang="en-US"/>
        </a:p>
      </dgm:t>
    </dgm:pt>
    <dgm:pt modelId="{04B6188C-0458-0248-82A3-FB04954742AE}" type="pres">
      <dgm:prSet presAssocID="{3B81D42F-C3FC-8F46-9096-733CABA6299F}" presName="FourNodes_2_text" presStyleLbl="node1" presStyleIdx="3" presStyleCnt="4">
        <dgm:presLayoutVars>
          <dgm:bulletEnabled val="1"/>
        </dgm:presLayoutVars>
      </dgm:prSet>
      <dgm:spPr/>
      <dgm:t>
        <a:bodyPr/>
        <a:lstStyle/>
        <a:p>
          <a:endParaRPr lang="en-US"/>
        </a:p>
      </dgm:t>
    </dgm:pt>
    <dgm:pt modelId="{D4A171C3-4DA1-E74F-AB53-1B3993199A8E}" type="pres">
      <dgm:prSet presAssocID="{3B81D42F-C3FC-8F46-9096-733CABA6299F}" presName="FourNodes_3_text" presStyleLbl="node1" presStyleIdx="3" presStyleCnt="4">
        <dgm:presLayoutVars>
          <dgm:bulletEnabled val="1"/>
        </dgm:presLayoutVars>
      </dgm:prSet>
      <dgm:spPr/>
      <dgm:t>
        <a:bodyPr/>
        <a:lstStyle/>
        <a:p>
          <a:endParaRPr lang="en-US"/>
        </a:p>
      </dgm:t>
    </dgm:pt>
    <dgm:pt modelId="{F686A0E3-A2D8-1442-A9D1-84DEBD7501EF}" type="pres">
      <dgm:prSet presAssocID="{3B81D42F-C3FC-8F46-9096-733CABA6299F}" presName="FourNodes_4_text" presStyleLbl="node1" presStyleIdx="3" presStyleCnt="4">
        <dgm:presLayoutVars>
          <dgm:bulletEnabled val="1"/>
        </dgm:presLayoutVars>
      </dgm:prSet>
      <dgm:spPr/>
      <dgm:t>
        <a:bodyPr/>
        <a:lstStyle/>
        <a:p>
          <a:endParaRPr lang="en-US"/>
        </a:p>
      </dgm:t>
    </dgm:pt>
  </dgm:ptLst>
  <dgm:cxnLst>
    <dgm:cxn modelId="{A605F57C-D5CA-0545-8FA9-A268C92021AF}" type="presOf" srcId="{E35476EF-6366-924A-9501-2599EA43B12E}" destId="{04B6188C-0458-0248-82A3-FB04954742AE}" srcOrd="1" destOrd="0" presId="urn:microsoft.com/office/officeart/2005/8/layout/vProcess5"/>
    <dgm:cxn modelId="{DF97FF68-1DEF-C04E-8D80-FEAAB0F932F0}" type="presOf" srcId="{40DAFE04-C7A1-D949-B677-5D3BECD2CEE8}" destId="{22546B38-BFBB-1844-AD63-D8FA81C18647}" srcOrd="0" destOrd="0" presId="urn:microsoft.com/office/officeart/2005/8/layout/vProcess5"/>
    <dgm:cxn modelId="{9FD4ED2D-1761-F044-8CBE-989FA9B621D7}" srcId="{3B81D42F-C3FC-8F46-9096-733CABA6299F}" destId="{CBCFFCF5-86AB-1343-92BA-6100EC9D7125}" srcOrd="3" destOrd="0" parTransId="{FA0A1649-3731-104D-8A42-4CE652BD0DBE}" sibTransId="{4AA83438-B7CC-DC46-8554-6BC633251B5A}"/>
    <dgm:cxn modelId="{7907EF89-9845-7E41-9FA1-04A1CEF5678C}" type="presOf" srcId="{36D59C13-562C-7540-8CC1-BF61332C9B25}" destId="{91198026-CD9B-CB4F-90A1-01F502988C3E}" srcOrd="0" destOrd="0" presId="urn:microsoft.com/office/officeart/2005/8/layout/vProcess5"/>
    <dgm:cxn modelId="{43B45B5D-F169-074C-908B-4E88EAF6D019}" type="presOf" srcId="{0D8452F7-4F76-7D4A-8A2C-2EC6292314CE}" destId="{D4A171C3-4DA1-E74F-AB53-1B3993199A8E}" srcOrd="1" destOrd="0" presId="urn:microsoft.com/office/officeart/2005/8/layout/vProcess5"/>
    <dgm:cxn modelId="{C1082937-BCAF-2048-897C-1E0BAD787462}" type="presOf" srcId="{1A0056C3-6A56-4642-8C9E-DFD58AB9F835}" destId="{A905BC11-85BE-7645-80D9-0E584CD9649D}" srcOrd="0" destOrd="0" presId="urn:microsoft.com/office/officeart/2005/8/layout/vProcess5"/>
    <dgm:cxn modelId="{600D16FF-7E07-BF49-85E8-8D14C8B4B49F}" type="presOf" srcId="{CBCFFCF5-86AB-1343-92BA-6100EC9D7125}" destId="{F686A0E3-A2D8-1442-A9D1-84DEBD7501EF}" srcOrd="1" destOrd="0" presId="urn:microsoft.com/office/officeart/2005/8/layout/vProcess5"/>
    <dgm:cxn modelId="{C0023463-70F1-1842-A05B-525D7A9F7207}" srcId="{3B81D42F-C3FC-8F46-9096-733CABA6299F}" destId="{E35476EF-6366-924A-9501-2599EA43B12E}" srcOrd="1" destOrd="0" parTransId="{5838DE76-B73C-044A-9C33-43E02683F298}" sibTransId="{61C177E6-AEB5-2C48-8201-D6778A536CBF}"/>
    <dgm:cxn modelId="{266436C7-B55D-8040-BE4C-FDE491C4B325}" type="presOf" srcId="{61C177E6-AEB5-2C48-8201-D6778A536CBF}" destId="{FAC2FE8F-275A-E944-8E62-CE19733C6F39}" srcOrd="0" destOrd="0" presId="urn:microsoft.com/office/officeart/2005/8/layout/vProcess5"/>
    <dgm:cxn modelId="{66CB780C-E15D-D64F-8971-CCB5486FF721}" type="presOf" srcId="{1A0056C3-6A56-4642-8C9E-DFD58AB9F835}" destId="{A13C7C9C-C270-B34A-9EA4-B6EDEC98CB37}" srcOrd="1" destOrd="0" presId="urn:microsoft.com/office/officeart/2005/8/layout/vProcess5"/>
    <dgm:cxn modelId="{8B72957B-1588-834C-AAE2-099A8FF96156}" type="presOf" srcId="{3B81D42F-C3FC-8F46-9096-733CABA6299F}" destId="{8ED5B3B8-3E10-BA48-92A1-3417571CEAE3}" srcOrd="0" destOrd="0" presId="urn:microsoft.com/office/officeart/2005/8/layout/vProcess5"/>
    <dgm:cxn modelId="{27BC2057-E9F4-AB45-98D9-4838C4151900}" srcId="{3B81D42F-C3FC-8F46-9096-733CABA6299F}" destId="{0D8452F7-4F76-7D4A-8A2C-2EC6292314CE}" srcOrd="2" destOrd="0" parTransId="{F2800B13-1EF1-8444-83E1-27B6C8130D31}" sibTransId="{36D59C13-562C-7540-8CC1-BF61332C9B25}"/>
    <dgm:cxn modelId="{8940C493-2CD7-AE4C-9566-C9D747C3B210}" type="presOf" srcId="{0D8452F7-4F76-7D4A-8A2C-2EC6292314CE}" destId="{9E19CC0E-09A3-554A-A01D-A212220F4FAB}" srcOrd="0" destOrd="0" presId="urn:microsoft.com/office/officeart/2005/8/layout/vProcess5"/>
    <dgm:cxn modelId="{BE8F3AED-B925-DC46-8EF5-946A22ADE10D}" srcId="{3B81D42F-C3FC-8F46-9096-733CABA6299F}" destId="{1A0056C3-6A56-4642-8C9E-DFD58AB9F835}" srcOrd="0" destOrd="0" parTransId="{532CEC51-AB69-0E46-9868-8D8E58AEFACD}" sibTransId="{40DAFE04-C7A1-D949-B677-5D3BECD2CEE8}"/>
    <dgm:cxn modelId="{1D520375-FB67-C149-9CD9-120C43D6B069}" type="presOf" srcId="{E35476EF-6366-924A-9501-2599EA43B12E}" destId="{14D0155E-B535-A642-9067-341035C34916}" srcOrd="0" destOrd="0" presId="urn:microsoft.com/office/officeart/2005/8/layout/vProcess5"/>
    <dgm:cxn modelId="{0DA5F91A-F323-2946-B329-7DF7E00C4912}" type="presOf" srcId="{CBCFFCF5-86AB-1343-92BA-6100EC9D7125}" destId="{24045AE6-01F0-3A4D-B767-5BDE6300CAEE}" srcOrd="0" destOrd="0" presId="urn:microsoft.com/office/officeart/2005/8/layout/vProcess5"/>
    <dgm:cxn modelId="{868DF42A-0ED1-9E4D-A53B-3C2380F1FA59}" type="presParOf" srcId="{8ED5B3B8-3E10-BA48-92A1-3417571CEAE3}" destId="{F3F66C6A-27E3-1E4A-AE7D-0183D46E26BE}" srcOrd="0" destOrd="0" presId="urn:microsoft.com/office/officeart/2005/8/layout/vProcess5"/>
    <dgm:cxn modelId="{D534A213-EBEB-8D4B-88D5-D0A2F5957A9C}" type="presParOf" srcId="{8ED5B3B8-3E10-BA48-92A1-3417571CEAE3}" destId="{A905BC11-85BE-7645-80D9-0E584CD9649D}" srcOrd="1" destOrd="0" presId="urn:microsoft.com/office/officeart/2005/8/layout/vProcess5"/>
    <dgm:cxn modelId="{B904DDF2-A3C9-3A44-ADAD-18D9DBAB1A3B}" type="presParOf" srcId="{8ED5B3B8-3E10-BA48-92A1-3417571CEAE3}" destId="{14D0155E-B535-A642-9067-341035C34916}" srcOrd="2" destOrd="0" presId="urn:microsoft.com/office/officeart/2005/8/layout/vProcess5"/>
    <dgm:cxn modelId="{42E22FC1-826F-714C-8BDB-85A05947C949}" type="presParOf" srcId="{8ED5B3B8-3E10-BA48-92A1-3417571CEAE3}" destId="{9E19CC0E-09A3-554A-A01D-A212220F4FAB}" srcOrd="3" destOrd="0" presId="urn:microsoft.com/office/officeart/2005/8/layout/vProcess5"/>
    <dgm:cxn modelId="{3E5D4B86-EAE7-EC4B-B574-0BF169651547}" type="presParOf" srcId="{8ED5B3B8-3E10-BA48-92A1-3417571CEAE3}" destId="{24045AE6-01F0-3A4D-B767-5BDE6300CAEE}" srcOrd="4" destOrd="0" presId="urn:microsoft.com/office/officeart/2005/8/layout/vProcess5"/>
    <dgm:cxn modelId="{FA1B9BA7-7DE0-3B42-843A-052A6572FC8D}" type="presParOf" srcId="{8ED5B3B8-3E10-BA48-92A1-3417571CEAE3}" destId="{22546B38-BFBB-1844-AD63-D8FA81C18647}" srcOrd="5" destOrd="0" presId="urn:microsoft.com/office/officeart/2005/8/layout/vProcess5"/>
    <dgm:cxn modelId="{C8E6BE30-67CE-434D-8659-2ABF0A95EE0E}" type="presParOf" srcId="{8ED5B3B8-3E10-BA48-92A1-3417571CEAE3}" destId="{FAC2FE8F-275A-E944-8E62-CE19733C6F39}" srcOrd="6" destOrd="0" presId="urn:microsoft.com/office/officeart/2005/8/layout/vProcess5"/>
    <dgm:cxn modelId="{B7D2CAB9-0056-364D-9C42-477A5157B78A}" type="presParOf" srcId="{8ED5B3B8-3E10-BA48-92A1-3417571CEAE3}" destId="{91198026-CD9B-CB4F-90A1-01F502988C3E}" srcOrd="7" destOrd="0" presId="urn:microsoft.com/office/officeart/2005/8/layout/vProcess5"/>
    <dgm:cxn modelId="{60AC66A4-CF7F-2345-B509-F5E3F9A07560}" type="presParOf" srcId="{8ED5B3B8-3E10-BA48-92A1-3417571CEAE3}" destId="{A13C7C9C-C270-B34A-9EA4-B6EDEC98CB37}" srcOrd="8" destOrd="0" presId="urn:microsoft.com/office/officeart/2005/8/layout/vProcess5"/>
    <dgm:cxn modelId="{AF64BD1B-171E-AE49-94A1-B67DD1A1421D}" type="presParOf" srcId="{8ED5B3B8-3E10-BA48-92A1-3417571CEAE3}" destId="{04B6188C-0458-0248-82A3-FB04954742AE}" srcOrd="9" destOrd="0" presId="urn:microsoft.com/office/officeart/2005/8/layout/vProcess5"/>
    <dgm:cxn modelId="{92341E83-B2BD-2140-8387-77A83EC70331}" type="presParOf" srcId="{8ED5B3B8-3E10-BA48-92A1-3417571CEAE3}" destId="{D4A171C3-4DA1-E74F-AB53-1B3993199A8E}" srcOrd="10" destOrd="0" presId="urn:microsoft.com/office/officeart/2005/8/layout/vProcess5"/>
    <dgm:cxn modelId="{327BF482-44E3-1D4C-80CB-43FB40F88AE5}" type="presParOf" srcId="{8ED5B3B8-3E10-BA48-92A1-3417571CEAE3}" destId="{F686A0E3-A2D8-1442-A9D1-84DEBD7501E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F028C4-43AA-A049-A2CF-C48F457BF3F8}" type="doc">
      <dgm:prSet loTypeId="urn:microsoft.com/office/officeart/2005/8/layout/process1" loCatId="" qsTypeId="urn:microsoft.com/office/officeart/2005/8/quickstyle/simple2" qsCatId="simple" csTypeId="urn:microsoft.com/office/officeart/2005/8/colors/accent5_2" csCatId="accent5" phldr="1"/>
      <dgm:spPr/>
    </dgm:pt>
    <dgm:pt modelId="{E1FEAD5D-E425-1342-960B-F41BC967A01C}">
      <dgm:prSet phldrT="[Text]"/>
      <dgm:spPr>
        <a:solidFill>
          <a:srgbClr val="FFFFFF"/>
        </a:solidFill>
        <a:ln>
          <a:solidFill>
            <a:srgbClr val="000000"/>
          </a:solidFill>
        </a:ln>
        <a:effectLst>
          <a:glow rad="139700">
            <a:schemeClr val="accent3">
              <a:satMod val="175000"/>
              <a:alpha val="40000"/>
            </a:schemeClr>
          </a:glow>
        </a:effectLst>
      </dgm:spPr>
      <dgm:t>
        <a:bodyPr/>
        <a:lstStyle/>
        <a:p>
          <a:r>
            <a:rPr lang="en-US" dirty="0" smtClean="0">
              <a:solidFill>
                <a:srgbClr val="000000"/>
              </a:solidFill>
              <a:latin typeface="Garamond" charset="0"/>
              <a:ea typeface="Garamond" charset="0"/>
              <a:cs typeface="Garamond" charset="0"/>
            </a:rPr>
            <a:t>Subjective Work Stress</a:t>
          </a:r>
          <a:endParaRPr lang="en-US" dirty="0">
            <a:solidFill>
              <a:srgbClr val="000000"/>
            </a:solidFill>
          </a:endParaRPr>
        </a:p>
      </dgm:t>
    </dgm:pt>
    <dgm:pt modelId="{D16D8D9C-695F-8A43-A99C-6E97481357EB}" type="parTrans" cxnId="{5ED9AFF4-8B12-C44E-912C-4595ADAF2355}">
      <dgm:prSet/>
      <dgm:spPr/>
      <dgm:t>
        <a:bodyPr/>
        <a:lstStyle/>
        <a:p>
          <a:endParaRPr lang="en-US"/>
        </a:p>
      </dgm:t>
    </dgm:pt>
    <dgm:pt modelId="{E333C1F6-C164-7E4B-A325-5244CB82B584}" type="sibTrans" cxnId="{5ED9AFF4-8B12-C44E-912C-4595ADAF2355}">
      <dgm:prSet/>
      <dgm:spPr>
        <a:solidFill>
          <a:srgbClr val="FFFFFF"/>
        </a:solidFill>
        <a:ln>
          <a:solidFill>
            <a:srgbClr val="000000"/>
          </a:solidFill>
        </a:ln>
      </dgm:spPr>
      <dgm:t>
        <a:bodyPr/>
        <a:lstStyle/>
        <a:p>
          <a:endParaRPr lang="en-US"/>
        </a:p>
      </dgm:t>
    </dgm:pt>
    <dgm:pt modelId="{DB774CB6-837A-4F44-BAAA-36078BB76DF0}">
      <dgm:prSet phldrT="[Text]"/>
      <dgm:spPr>
        <a:solidFill>
          <a:srgbClr val="FFFFFF"/>
        </a:solidFill>
        <a:ln>
          <a:solidFill>
            <a:srgbClr val="000000"/>
          </a:solidFill>
        </a:ln>
        <a:effectLst>
          <a:glow rad="139700">
            <a:schemeClr val="accent3">
              <a:satMod val="175000"/>
              <a:alpha val="40000"/>
            </a:schemeClr>
          </a:glow>
        </a:effectLst>
      </dgm:spPr>
      <dgm:t>
        <a:bodyPr/>
        <a:lstStyle/>
        <a:p>
          <a:r>
            <a:rPr lang="en-US" dirty="0" smtClean="0">
              <a:solidFill>
                <a:srgbClr val="000000"/>
              </a:solidFill>
              <a:latin typeface="Garamond" charset="0"/>
              <a:ea typeface="Garamond" charset="0"/>
              <a:cs typeface="Garamond" charset="0"/>
            </a:rPr>
            <a:t>Subjective Units of Distress Scale (SUDS)</a:t>
          </a:r>
          <a:endParaRPr lang="en-US" dirty="0">
            <a:solidFill>
              <a:srgbClr val="000000"/>
            </a:solidFill>
            <a:latin typeface="Garamond" charset="0"/>
            <a:ea typeface="Garamond" charset="0"/>
            <a:cs typeface="Garamond" charset="0"/>
          </a:endParaRPr>
        </a:p>
      </dgm:t>
    </dgm:pt>
    <dgm:pt modelId="{36C88C8F-E4DA-5143-929A-1E57E1DA304C}" type="parTrans" cxnId="{8AFCB9CB-F577-E641-993B-3D5EE478E867}">
      <dgm:prSet/>
      <dgm:spPr/>
      <dgm:t>
        <a:bodyPr/>
        <a:lstStyle/>
        <a:p>
          <a:endParaRPr lang="en-US"/>
        </a:p>
      </dgm:t>
    </dgm:pt>
    <dgm:pt modelId="{1975EB22-834F-754C-98A4-621696E15B21}" type="sibTrans" cxnId="{8AFCB9CB-F577-E641-993B-3D5EE478E867}">
      <dgm:prSet/>
      <dgm:spPr/>
      <dgm:t>
        <a:bodyPr/>
        <a:lstStyle/>
        <a:p>
          <a:endParaRPr lang="en-US"/>
        </a:p>
      </dgm:t>
    </dgm:pt>
    <dgm:pt modelId="{7E9354A5-FB3D-C248-B163-AD03890AB36D}" type="pres">
      <dgm:prSet presAssocID="{38F028C4-43AA-A049-A2CF-C48F457BF3F8}" presName="Name0" presStyleCnt="0">
        <dgm:presLayoutVars>
          <dgm:dir/>
          <dgm:resizeHandles val="exact"/>
        </dgm:presLayoutVars>
      </dgm:prSet>
      <dgm:spPr/>
    </dgm:pt>
    <dgm:pt modelId="{C2A674AD-D6E9-254F-B902-57F1516A3641}" type="pres">
      <dgm:prSet presAssocID="{E1FEAD5D-E425-1342-960B-F41BC967A01C}" presName="node" presStyleLbl="node1" presStyleIdx="0" presStyleCnt="2" custLinFactNeighborY="0">
        <dgm:presLayoutVars>
          <dgm:bulletEnabled val="1"/>
        </dgm:presLayoutVars>
      </dgm:prSet>
      <dgm:spPr/>
      <dgm:t>
        <a:bodyPr/>
        <a:lstStyle/>
        <a:p>
          <a:endParaRPr lang="en-US"/>
        </a:p>
      </dgm:t>
    </dgm:pt>
    <dgm:pt modelId="{71B35900-7AA7-EC4F-A2CA-C860CBBCD9DC}" type="pres">
      <dgm:prSet presAssocID="{E333C1F6-C164-7E4B-A325-5244CB82B584}" presName="sibTrans" presStyleLbl="sibTrans2D1" presStyleIdx="0" presStyleCnt="1"/>
      <dgm:spPr/>
      <dgm:t>
        <a:bodyPr/>
        <a:lstStyle/>
        <a:p>
          <a:endParaRPr lang="en-US"/>
        </a:p>
      </dgm:t>
    </dgm:pt>
    <dgm:pt modelId="{90C05E96-2CAA-2C47-BF4E-434EA96F3FFF}" type="pres">
      <dgm:prSet presAssocID="{E333C1F6-C164-7E4B-A325-5244CB82B584}" presName="connectorText" presStyleLbl="sibTrans2D1" presStyleIdx="0" presStyleCnt="1"/>
      <dgm:spPr/>
      <dgm:t>
        <a:bodyPr/>
        <a:lstStyle/>
        <a:p>
          <a:endParaRPr lang="en-US"/>
        </a:p>
      </dgm:t>
    </dgm:pt>
    <dgm:pt modelId="{8B50B381-70DF-B646-8057-9B6CC1E7FF23}" type="pres">
      <dgm:prSet presAssocID="{DB774CB6-837A-4F44-BAAA-36078BB76DF0}" presName="node" presStyleLbl="node1" presStyleIdx="1" presStyleCnt="2">
        <dgm:presLayoutVars>
          <dgm:bulletEnabled val="1"/>
        </dgm:presLayoutVars>
      </dgm:prSet>
      <dgm:spPr/>
      <dgm:t>
        <a:bodyPr/>
        <a:lstStyle/>
        <a:p>
          <a:endParaRPr lang="en-US"/>
        </a:p>
      </dgm:t>
    </dgm:pt>
  </dgm:ptLst>
  <dgm:cxnLst>
    <dgm:cxn modelId="{5ED9AFF4-8B12-C44E-912C-4595ADAF2355}" srcId="{38F028C4-43AA-A049-A2CF-C48F457BF3F8}" destId="{E1FEAD5D-E425-1342-960B-F41BC967A01C}" srcOrd="0" destOrd="0" parTransId="{D16D8D9C-695F-8A43-A99C-6E97481357EB}" sibTransId="{E333C1F6-C164-7E4B-A325-5244CB82B584}"/>
    <dgm:cxn modelId="{8AFCB9CB-F577-E641-993B-3D5EE478E867}" srcId="{38F028C4-43AA-A049-A2CF-C48F457BF3F8}" destId="{DB774CB6-837A-4F44-BAAA-36078BB76DF0}" srcOrd="1" destOrd="0" parTransId="{36C88C8F-E4DA-5143-929A-1E57E1DA304C}" sibTransId="{1975EB22-834F-754C-98A4-621696E15B21}"/>
    <dgm:cxn modelId="{F9AB7F9C-F140-FD4B-ADB3-037D6B1410C3}" type="presOf" srcId="{E1FEAD5D-E425-1342-960B-F41BC967A01C}" destId="{C2A674AD-D6E9-254F-B902-57F1516A3641}" srcOrd="0" destOrd="0" presId="urn:microsoft.com/office/officeart/2005/8/layout/process1"/>
    <dgm:cxn modelId="{DF5807EE-C669-594E-9584-687F007B4BCE}" type="presOf" srcId="{38F028C4-43AA-A049-A2CF-C48F457BF3F8}" destId="{7E9354A5-FB3D-C248-B163-AD03890AB36D}" srcOrd="0" destOrd="0" presId="urn:microsoft.com/office/officeart/2005/8/layout/process1"/>
    <dgm:cxn modelId="{82B3DA7F-71C0-604D-9483-4242A64E6A12}" type="presOf" srcId="{E333C1F6-C164-7E4B-A325-5244CB82B584}" destId="{90C05E96-2CAA-2C47-BF4E-434EA96F3FFF}" srcOrd="1" destOrd="0" presId="urn:microsoft.com/office/officeart/2005/8/layout/process1"/>
    <dgm:cxn modelId="{28C73B52-0576-B64D-BD98-270B11BF2CB4}" type="presOf" srcId="{DB774CB6-837A-4F44-BAAA-36078BB76DF0}" destId="{8B50B381-70DF-B646-8057-9B6CC1E7FF23}" srcOrd="0" destOrd="0" presId="urn:microsoft.com/office/officeart/2005/8/layout/process1"/>
    <dgm:cxn modelId="{4F3837A2-D4AB-E04B-A5C6-A44AA8BE78C9}" type="presOf" srcId="{E333C1F6-C164-7E4B-A325-5244CB82B584}" destId="{71B35900-7AA7-EC4F-A2CA-C860CBBCD9DC}" srcOrd="0" destOrd="0" presId="urn:microsoft.com/office/officeart/2005/8/layout/process1"/>
    <dgm:cxn modelId="{1C5DD7A1-C4B1-5542-93AB-8FA5EF979097}" type="presParOf" srcId="{7E9354A5-FB3D-C248-B163-AD03890AB36D}" destId="{C2A674AD-D6E9-254F-B902-57F1516A3641}" srcOrd="0" destOrd="0" presId="urn:microsoft.com/office/officeart/2005/8/layout/process1"/>
    <dgm:cxn modelId="{0821EC26-AB02-5D43-9D47-84189EE99F8B}" type="presParOf" srcId="{7E9354A5-FB3D-C248-B163-AD03890AB36D}" destId="{71B35900-7AA7-EC4F-A2CA-C860CBBCD9DC}" srcOrd="1" destOrd="0" presId="urn:microsoft.com/office/officeart/2005/8/layout/process1"/>
    <dgm:cxn modelId="{E7B99ED3-43C9-FD48-8C5A-CE1748C3E53A}" type="presParOf" srcId="{71B35900-7AA7-EC4F-A2CA-C860CBBCD9DC}" destId="{90C05E96-2CAA-2C47-BF4E-434EA96F3FFF}" srcOrd="0" destOrd="0" presId="urn:microsoft.com/office/officeart/2005/8/layout/process1"/>
    <dgm:cxn modelId="{3049508B-B0B7-7743-A5AE-08117315E7B1}" type="presParOf" srcId="{7E9354A5-FB3D-C248-B163-AD03890AB36D}" destId="{8B50B381-70DF-B646-8057-9B6CC1E7FF2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F028C4-43AA-A049-A2CF-C48F457BF3F8}" type="doc">
      <dgm:prSet loTypeId="urn:microsoft.com/office/officeart/2005/8/layout/process1" loCatId="" qsTypeId="urn:microsoft.com/office/officeart/2005/8/quickstyle/simple2" qsCatId="simple" csTypeId="urn:microsoft.com/office/officeart/2005/8/colors/accent5_2" csCatId="accent5" phldr="1"/>
      <dgm:spPr/>
    </dgm:pt>
    <dgm:pt modelId="{E1FEAD5D-E425-1342-960B-F41BC967A01C}">
      <dgm:prSet phldrT="[Text]"/>
      <dgm:spPr>
        <a:solidFill>
          <a:srgbClr val="FFFFFF"/>
        </a:solidFill>
        <a:ln>
          <a:solidFill>
            <a:srgbClr val="000000"/>
          </a:solidFill>
        </a:ln>
        <a:effectLst>
          <a:glow rad="101600">
            <a:srgbClr val="FF0000">
              <a:alpha val="75000"/>
            </a:srgbClr>
          </a:glow>
        </a:effectLst>
      </dgm:spPr>
      <dgm:t>
        <a:bodyPr/>
        <a:lstStyle/>
        <a:p>
          <a:r>
            <a:rPr lang="en-US" dirty="0" smtClean="0">
              <a:solidFill>
                <a:srgbClr val="000000"/>
              </a:solidFill>
              <a:latin typeface="Garamond" charset="0"/>
              <a:ea typeface="Garamond" charset="0"/>
              <a:cs typeface="Garamond" charset="0"/>
            </a:rPr>
            <a:t>Implementation of proactive classroom management strategies</a:t>
          </a:r>
          <a:endParaRPr lang="en-US" dirty="0">
            <a:solidFill>
              <a:srgbClr val="000000"/>
            </a:solidFill>
          </a:endParaRPr>
        </a:p>
      </dgm:t>
    </dgm:pt>
    <dgm:pt modelId="{D16D8D9C-695F-8A43-A99C-6E97481357EB}" type="parTrans" cxnId="{5ED9AFF4-8B12-C44E-912C-4595ADAF2355}">
      <dgm:prSet/>
      <dgm:spPr/>
      <dgm:t>
        <a:bodyPr/>
        <a:lstStyle/>
        <a:p>
          <a:endParaRPr lang="en-US"/>
        </a:p>
      </dgm:t>
    </dgm:pt>
    <dgm:pt modelId="{E333C1F6-C164-7E4B-A325-5244CB82B584}" type="sibTrans" cxnId="{5ED9AFF4-8B12-C44E-912C-4595ADAF2355}">
      <dgm:prSet/>
      <dgm:spPr>
        <a:solidFill>
          <a:srgbClr val="FFFFFF"/>
        </a:solidFill>
        <a:ln>
          <a:solidFill>
            <a:srgbClr val="000000"/>
          </a:solidFill>
        </a:ln>
      </dgm:spPr>
      <dgm:t>
        <a:bodyPr/>
        <a:lstStyle/>
        <a:p>
          <a:endParaRPr lang="en-US"/>
        </a:p>
      </dgm:t>
    </dgm:pt>
    <dgm:pt modelId="{DB774CB6-837A-4F44-BAAA-36078BB76DF0}">
      <dgm:prSet phldrT="[Text]"/>
      <dgm:spPr>
        <a:solidFill>
          <a:srgbClr val="FFFFFF"/>
        </a:solidFill>
        <a:ln>
          <a:solidFill>
            <a:srgbClr val="000000"/>
          </a:solidFill>
        </a:ln>
        <a:effectLst>
          <a:glow rad="101600">
            <a:srgbClr val="FF0000">
              <a:alpha val="75000"/>
            </a:srgbClr>
          </a:glow>
        </a:effectLst>
      </dgm:spPr>
      <dgm:t>
        <a:bodyPr/>
        <a:lstStyle/>
        <a:p>
          <a:r>
            <a:rPr lang="en-US" dirty="0" smtClean="0">
              <a:solidFill>
                <a:srgbClr val="000000"/>
              </a:solidFill>
              <a:latin typeface="Garamond" charset="0"/>
              <a:ea typeface="Garamond" charset="0"/>
              <a:cs typeface="Garamond" charset="0"/>
            </a:rPr>
            <a:t>Intervention Fidelity Rubric</a:t>
          </a:r>
          <a:endParaRPr lang="en-US" dirty="0">
            <a:solidFill>
              <a:srgbClr val="000000"/>
            </a:solidFill>
            <a:latin typeface="Garamond" charset="0"/>
            <a:ea typeface="Garamond" charset="0"/>
            <a:cs typeface="Garamond" charset="0"/>
          </a:endParaRPr>
        </a:p>
      </dgm:t>
    </dgm:pt>
    <dgm:pt modelId="{36C88C8F-E4DA-5143-929A-1E57E1DA304C}" type="parTrans" cxnId="{8AFCB9CB-F577-E641-993B-3D5EE478E867}">
      <dgm:prSet/>
      <dgm:spPr/>
      <dgm:t>
        <a:bodyPr/>
        <a:lstStyle/>
        <a:p>
          <a:endParaRPr lang="en-US"/>
        </a:p>
      </dgm:t>
    </dgm:pt>
    <dgm:pt modelId="{1975EB22-834F-754C-98A4-621696E15B21}" type="sibTrans" cxnId="{8AFCB9CB-F577-E641-993B-3D5EE478E867}">
      <dgm:prSet/>
      <dgm:spPr/>
      <dgm:t>
        <a:bodyPr/>
        <a:lstStyle/>
        <a:p>
          <a:endParaRPr lang="en-US"/>
        </a:p>
      </dgm:t>
    </dgm:pt>
    <dgm:pt modelId="{7E9354A5-FB3D-C248-B163-AD03890AB36D}" type="pres">
      <dgm:prSet presAssocID="{38F028C4-43AA-A049-A2CF-C48F457BF3F8}" presName="Name0" presStyleCnt="0">
        <dgm:presLayoutVars>
          <dgm:dir/>
          <dgm:resizeHandles val="exact"/>
        </dgm:presLayoutVars>
      </dgm:prSet>
      <dgm:spPr/>
    </dgm:pt>
    <dgm:pt modelId="{C2A674AD-D6E9-254F-B902-57F1516A3641}" type="pres">
      <dgm:prSet presAssocID="{E1FEAD5D-E425-1342-960B-F41BC967A01C}" presName="node" presStyleLbl="node1" presStyleIdx="0" presStyleCnt="2">
        <dgm:presLayoutVars>
          <dgm:bulletEnabled val="1"/>
        </dgm:presLayoutVars>
      </dgm:prSet>
      <dgm:spPr/>
      <dgm:t>
        <a:bodyPr/>
        <a:lstStyle/>
        <a:p>
          <a:endParaRPr lang="en-US"/>
        </a:p>
      </dgm:t>
    </dgm:pt>
    <dgm:pt modelId="{71B35900-7AA7-EC4F-A2CA-C860CBBCD9DC}" type="pres">
      <dgm:prSet presAssocID="{E333C1F6-C164-7E4B-A325-5244CB82B584}" presName="sibTrans" presStyleLbl="sibTrans2D1" presStyleIdx="0" presStyleCnt="1"/>
      <dgm:spPr/>
      <dgm:t>
        <a:bodyPr/>
        <a:lstStyle/>
        <a:p>
          <a:endParaRPr lang="en-US"/>
        </a:p>
      </dgm:t>
    </dgm:pt>
    <dgm:pt modelId="{90C05E96-2CAA-2C47-BF4E-434EA96F3FFF}" type="pres">
      <dgm:prSet presAssocID="{E333C1F6-C164-7E4B-A325-5244CB82B584}" presName="connectorText" presStyleLbl="sibTrans2D1" presStyleIdx="0" presStyleCnt="1"/>
      <dgm:spPr/>
      <dgm:t>
        <a:bodyPr/>
        <a:lstStyle/>
        <a:p>
          <a:endParaRPr lang="en-US"/>
        </a:p>
      </dgm:t>
    </dgm:pt>
    <dgm:pt modelId="{8B50B381-70DF-B646-8057-9B6CC1E7FF23}" type="pres">
      <dgm:prSet presAssocID="{DB774CB6-837A-4F44-BAAA-36078BB76DF0}" presName="node" presStyleLbl="node1" presStyleIdx="1" presStyleCnt="2">
        <dgm:presLayoutVars>
          <dgm:bulletEnabled val="1"/>
        </dgm:presLayoutVars>
      </dgm:prSet>
      <dgm:spPr/>
      <dgm:t>
        <a:bodyPr/>
        <a:lstStyle/>
        <a:p>
          <a:endParaRPr lang="en-US"/>
        </a:p>
      </dgm:t>
    </dgm:pt>
  </dgm:ptLst>
  <dgm:cxnLst>
    <dgm:cxn modelId="{FACDF097-1965-834D-9896-4160BB545483}" type="presOf" srcId="{38F028C4-43AA-A049-A2CF-C48F457BF3F8}" destId="{7E9354A5-FB3D-C248-B163-AD03890AB36D}" srcOrd="0" destOrd="0" presId="urn:microsoft.com/office/officeart/2005/8/layout/process1"/>
    <dgm:cxn modelId="{5ED9AFF4-8B12-C44E-912C-4595ADAF2355}" srcId="{38F028C4-43AA-A049-A2CF-C48F457BF3F8}" destId="{E1FEAD5D-E425-1342-960B-F41BC967A01C}" srcOrd="0" destOrd="0" parTransId="{D16D8D9C-695F-8A43-A99C-6E97481357EB}" sibTransId="{E333C1F6-C164-7E4B-A325-5244CB82B584}"/>
    <dgm:cxn modelId="{8AFCB9CB-F577-E641-993B-3D5EE478E867}" srcId="{38F028C4-43AA-A049-A2CF-C48F457BF3F8}" destId="{DB774CB6-837A-4F44-BAAA-36078BB76DF0}" srcOrd="1" destOrd="0" parTransId="{36C88C8F-E4DA-5143-929A-1E57E1DA304C}" sibTransId="{1975EB22-834F-754C-98A4-621696E15B21}"/>
    <dgm:cxn modelId="{105EF734-7688-5B43-B55F-27A406DE9288}" type="presOf" srcId="{E333C1F6-C164-7E4B-A325-5244CB82B584}" destId="{90C05E96-2CAA-2C47-BF4E-434EA96F3FFF}" srcOrd="1" destOrd="0" presId="urn:microsoft.com/office/officeart/2005/8/layout/process1"/>
    <dgm:cxn modelId="{43A290C2-BDDD-F24B-9F16-B97F086C191B}" type="presOf" srcId="{E1FEAD5D-E425-1342-960B-F41BC967A01C}" destId="{C2A674AD-D6E9-254F-B902-57F1516A3641}" srcOrd="0" destOrd="0" presId="urn:microsoft.com/office/officeart/2005/8/layout/process1"/>
    <dgm:cxn modelId="{508EE0D8-E0FA-3B41-A768-F00387FB8929}" type="presOf" srcId="{DB774CB6-837A-4F44-BAAA-36078BB76DF0}" destId="{8B50B381-70DF-B646-8057-9B6CC1E7FF23}" srcOrd="0" destOrd="0" presId="urn:microsoft.com/office/officeart/2005/8/layout/process1"/>
    <dgm:cxn modelId="{0F17262D-C3F8-3849-AC0E-D525DA59DACC}" type="presOf" srcId="{E333C1F6-C164-7E4B-A325-5244CB82B584}" destId="{71B35900-7AA7-EC4F-A2CA-C860CBBCD9DC}" srcOrd="0" destOrd="0" presId="urn:microsoft.com/office/officeart/2005/8/layout/process1"/>
    <dgm:cxn modelId="{75C94FFB-2C79-F340-99EB-4D7E24C88314}" type="presParOf" srcId="{7E9354A5-FB3D-C248-B163-AD03890AB36D}" destId="{C2A674AD-D6E9-254F-B902-57F1516A3641}" srcOrd="0" destOrd="0" presId="urn:microsoft.com/office/officeart/2005/8/layout/process1"/>
    <dgm:cxn modelId="{9F47F937-5313-4841-9F0D-3EC1D4E6F63D}" type="presParOf" srcId="{7E9354A5-FB3D-C248-B163-AD03890AB36D}" destId="{71B35900-7AA7-EC4F-A2CA-C860CBBCD9DC}" srcOrd="1" destOrd="0" presId="urn:microsoft.com/office/officeart/2005/8/layout/process1"/>
    <dgm:cxn modelId="{188BC3DF-6683-1F40-8A5C-2E39800C89F8}" type="presParOf" srcId="{71B35900-7AA7-EC4F-A2CA-C860CBBCD9DC}" destId="{90C05E96-2CAA-2C47-BF4E-434EA96F3FFF}" srcOrd="0" destOrd="0" presId="urn:microsoft.com/office/officeart/2005/8/layout/process1"/>
    <dgm:cxn modelId="{3F71A3FB-731E-2D42-88FA-3AEED4035756}" type="presParOf" srcId="{7E9354A5-FB3D-C248-B163-AD03890AB36D}" destId="{8B50B381-70DF-B646-8057-9B6CC1E7FF23}"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F028C4-43AA-A049-A2CF-C48F457BF3F8}" type="doc">
      <dgm:prSet loTypeId="urn:microsoft.com/office/officeart/2005/8/layout/process1" loCatId="" qsTypeId="urn:microsoft.com/office/officeart/2005/8/quickstyle/simple2" qsCatId="simple" csTypeId="urn:microsoft.com/office/officeart/2005/8/colors/accent5_2" csCatId="accent5" phldr="1"/>
      <dgm:spPr/>
    </dgm:pt>
    <dgm:pt modelId="{E1FEAD5D-E425-1342-960B-F41BC967A01C}">
      <dgm:prSet phldrT="[Text]"/>
      <dgm:spPr>
        <a:solidFill>
          <a:srgbClr val="FFFFFF"/>
        </a:solidFill>
        <a:ln>
          <a:solidFill>
            <a:srgbClr val="000000"/>
          </a:solidFill>
        </a:ln>
      </dgm:spPr>
      <dgm:t>
        <a:bodyPr/>
        <a:lstStyle/>
        <a:p>
          <a:r>
            <a:rPr lang="en-US" dirty="0" smtClean="0">
              <a:solidFill>
                <a:srgbClr val="000000"/>
              </a:solidFill>
              <a:latin typeface="Garamond" charset="0"/>
              <a:ea typeface="Garamond" charset="0"/>
              <a:cs typeface="Garamond" charset="0"/>
            </a:rPr>
            <a:t>Dependent Variable</a:t>
          </a:r>
          <a:endParaRPr lang="en-US" dirty="0">
            <a:solidFill>
              <a:srgbClr val="000000"/>
            </a:solidFill>
            <a:latin typeface="Garamond" charset="0"/>
            <a:ea typeface="Garamond" charset="0"/>
            <a:cs typeface="Garamond" charset="0"/>
          </a:endParaRPr>
        </a:p>
      </dgm:t>
    </dgm:pt>
    <dgm:pt modelId="{D16D8D9C-695F-8A43-A99C-6E97481357EB}" type="parTrans" cxnId="{5ED9AFF4-8B12-C44E-912C-4595ADAF2355}">
      <dgm:prSet/>
      <dgm:spPr/>
      <dgm:t>
        <a:bodyPr/>
        <a:lstStyle/>
        <a:p>
          <a:endParaRPr lang="en-US"/>
        </a:p>
      </dgm:t>
    </dgm:pt>
    <dgm:pt modelId="{E333C1F6-C164-7E4B-A325-5244CB82B584}" type="sibTrans" cxnId="{5ED9AFF4-8B12-C44E-912C-4595ADAF2355}">
      <dgm:prSet>
        <dgm:style>
          <a:lnRef idx="2">
            <a:schemeClr val="dk1"/>
          </a:lnRef>
          <a:fillRef idx="1">
            <a:schemeClr val="lt1"/>
          </a:fillRef>
          <a:effectRef idx="0">
            <a:schemeClr val="dk1"/>
          </a:effectRef>
          <a:fontRef idx="minor">
            <a:schemeClr val="dk1"/>
          </a:fontRef>
        </dgm:style>
      </dgm:prSet>
      <dgm:spPr>
        <a:ln>
          <a:solidFill>
            <a:schemeClr val="bg1"/>
          </a:solidFill>
        </a:ln>
      </dgm:spPr>
      <dgm:t>
        <a:bodyPr/>
        <a:lstStyle/>
        <a:p>
          <a:endParaRPr lang="en-US"/>
        </a:p>
      </dgm:t>
    </dgm:pt>
    <dgm:pt modelId="{DB774CB6-837A-4F44-BAAA-36078BB76DF0}">
      <dgm:prSet phldrT="[Text]"/>
      <dgm:spPr>
        <a:solidFill>
          <a:srgbClr val="FFFFFF"/>
        </a:solidFill>
        <a:ln>
          <a:solidFill>
            <a:srgbClr val="000000"/>
          </a:solidFill>
        </a:ln>
      </dgm:spPr>
      <dgm:t>
        <a:bodyPr/>
        <a:lstStyle/>
        <a:p>
          <a:r>
            <a:rPr lang="en-US" dirty="0" smtClean="0">
              <a:solidFill>
                <a:srgbClr val="000000"/>
              </a:solidFill>
              <a:latin typeface="Garamond" charset="0"/>
              <a:ea typeface="Garamond" charset="0"/>
              <a:cs typeface="Garamond" charset="0"/>
            </a:rPr>
            <a:t>Measure</a:t>
          </a:r>
          <a:endParaRPr lang="en-US" dirty="0">
            <a:solidFill>
              <a:srgbClr val="000000"/>
            </a:solidFill>
            <a:latin typeface="Garamond" charset="0"/>
            <a:ea typeface="Garamond" charset="0"/>
            <a:cs typeface="Garamond" charset="0"/>
          </a:endParaRPr>
        </a:p>
      </dgm:t>
    </dgm:pt>
    <dgm:pt modelId="{36C88C8F-E4DA-5143-929A-1E57E1DA304C}" type="parTrans" cxnId="{8AFCB9CB-F577-E641-993B-3D5EE478E867}">
      <dgm:prSet/>
      <dgm:spPr/>
      <dgm:t>
        <a:bodyPr/>
        <a:lstStyle/>
        <a:p>
          <a:endParaRPr lang="en-US"/>
        </a:p>
      </dgm:t>
    </dgm:pt>
    <dgm:pt modelId="{1975EB22-834F-754C-98A4-621696E15B21}" type="sibTrans" cxnId="{8AFCB9CB-F577-E641-993B-3D5EE478E867}">
      <dgm:prSet/>
      <dgm:spPr/>
      <dgm:t>
        <a:bodyPr/>
        <a:lstStyle/>
        <a:p>
          <a:endParaRPr lang="en-US"/>
        </a:p>
      </dgm:t>
    </dgm:pt>
    <dgm:pt modelId="{7E9354A5-FB3D-C248-B163-AD03890AB36D}" type="pres">
      <dgm:prSet presAssocID="{38F028C4-43AA-A049-A2CF-C48F457BF3F8}" presName="Name0" presStyleCnt="0">
        <dgm:presLayoutVars>
          <dgm:dir/>
          <dgm:resizeHandles val="exact"/>
        </dgm:presLayoutVars>
      </dgm:prSet>
      <dgm:spPr/>
    </dgm:pt>
    <dgm:pt modelId="{C2A674AD-D6E9-254F-B902-57F1516A3641}" type="pres">
      <dgm:prSet presAssocID="{E1FEAD5D-E425-1342-960B-F41BC967A01C}" presName="node" presStyleLbl="node1" presStyleIdx="0" presStyleCnt="2">
        <dgm:presLayoutVars>
          <dgm:bulletEnabled val="1"/>
        </dgm:presLayoutVars>
      </dgm:prSet>
      <dgm:spPr/>
      <dgm:t>
        <a:bodyPr/>
        <a:lstStyle/>
        <a:p>
          <a:endParaRPr lang="en-US"/>
        </a:p>
      </dgm:t>
    </dgm:pt>
    <dgm:pt modelId="{71B35900-7AA7-EC4F-A2CA-C860CBBCD9DC}" type="pres">
      <dgm:prSet presAssocID="{E333C1F6-C164-7E4B-A325-5244CB82B584}" presName="sibTrans" presStyleLbl="sibTrans2D1" presStyleIdx="0" presStyleCnt="1"/>
      <dgm:spPr/>
      <dgm:t>
        <a:bodyPr/>
        <a:lstStyle/>
        <a:p>
          <a:endParaRPr lang="en-US"/>
        </a:p>
      </dgm:t>
    </dgm:pt>
    <dgm:pt modelId="{90C05E96-2CAA-2C47-BF4E-434EA96F3FFF}" type="pres">
      <dgm:prSet presAssocID="{E333C1F6-C164-7E4B-A325-5244CB82B584}" presName="connectorText" presStyleLbl="sibTrans2D1" presStyleIdx="0" presStyleCnt="1"/>
      <dgm:spPr/>
      <dgm:t>
        <a:bodyPr/>
        <a:lstStyle/>
        <a:p>
          <a:endParaRPr lang="en-US"/>
        </a:p>
      </dgm:t>
    </dgm:pt>
    <dgm:pt modelId="{8B50B381-70DF-B646-8057-9B6CC1E7FF23}" type="pres">
      <dgm:prSet presAssocID="{DB774CB6-837A-4F44-BAAA-36078BB76DF0}" presName="node" presStyleLbl="node1" presStyleIdx="1" presStyleCnt="2">
        <dgm:presLayoutVars>
          <dgm:bulletEnabled val="1"/>
        </dgm:presLayoutVars>
      </dgm:prSet>
      <dgm:spPr/>
      <dgm:t>
        <a:bodyPr/>
        <a:lstStyle/>
        <a:p>
          <a:endParaRPr lang="en-US"/>
        </a:p>
      </dgm:t>
    </dgm:pt>
  </dgm:ptLst>
  <dgm:cxnLst>
    <dgm:cxn modelId="{FC842C02-17AB-0A4E-B280-9978A145B8C9}" type="presOf" srcId="{DB774CB6-837A-4F44-BAAA-36078BB76DF0}" destId="{8B50B381-70DF-B646-8057-9B6CC1E7FF23}" srcOrd="0" destOrd="0" presId="urn:microsoft.com/office/officeart/2005/8/layout/process1"/>
    <dgm:cxn modelId="{5ED9AFF4-8B12-C44E-912C-4595ADAF2355}" srcId="{38F028C4-43AA-A049-A2CF-C48F457BF3F8}" destId="{E1FEAD5D-E425-1342-960B-F41BC967A01C}" srcOrd="0" destOrd="0" parTransId="{D16D8D9C-695F-8A43-A99C-6E97481357EB}" sibTransId="{E333C1F6-C164-7E4B-A325-5244CB82B584}"/>
    <dgm:cxn modelId="{8AFCB9CB-F577-E641-993B-3D5EE478E867}" srcId="{38F028C4-43AA-A049-A2CF-C48F457BF3F8}" destId="{DB774CB6-837A-4F44-BAAA-36078BB76DF0}" srcOrd="1" destOrd="0" parTransId="{36C88C8F-E4DA-5143-929A-1E57E1DA304C}" sibTransId="{1975EB22-834F-754C-98A4-621696E15B21}"/>
    <dgm:cxn modelId="{6693F7AD-7420-0F4F-B137-7A6707CA8E46}" type="presOf" srcId="{E333C1F6-C164-7E4B-A325-5244CB82B584}" destId="{90C05E96-2CAA-2C47-BF4E-434EA96F3FFF}" srcOrd="1" destOrd="0" presId="urn:microsoft.com/office/officeart/2005/8/layout/process1"/>
    <dgm:cxn modelId="{282C93C7-CB73-8648-B5DF-B11528FC9FD0}" type="presOf" srcId="{38F028C4-43AA-A049-A2CF-C48F457BF3F8}" destId="{7E9354A5-FB3D-C248-B163-AD03890AB36D}" srcOrd="0" destOrd="0" presId="urn:microsoft.com/office/officeart/2005/8/layout/process1"/>
    <dgm:cxn modelId="{C10AFDA0-3648-6E49-9310-E09CC8E312E1}" type="presOf" srcId="{E1FEAD5D-E425-1342-960B-F41BC967A01C}" destId="{C2A674AD-D6E9-254F-B902-57F1516A3641}" srcOrd="0" destOrd="0" presId="urn:microsoft.com/office/officeart/2005/8/layout/process1"/>
    <dgm:cxn modelId="{40842013-51F6-B648-B1BF-F9B1B2B54078}" type="presOf" srcId="{E333C1F6-C164-7E4B-A325-5244CB82B584}" destId="{71B35900-7AA7-EC4F-A2CA-C860CBBCD9DC}" srcOrd="0" destOrd="0" presId="urn:microsoft.com/office/officeart/2005/8/layout/process1"/>
    <dgm:cxn modelId="{B77968EB-2F5E-7246-B850-F5567A96FEB7}" type="presParOf" srcId="{7E9354A5-FB3D-C248-B163-AD03890AB36D}" destId="{C2A674AD-D6E9-254F-B902-57F1516A3641}" srcOrd="0" destOrd="0" presId="urn:microsoft.com/office/officeart/2005/8/layout/process1"/>
    <dgm:cxn modelId="{8F9D427E-7F7F-3A4C-AE53-315128586436}" type="presParOf" srcId="{7E9354A5-FB3D-C248-B163-AD03890AB36D}" destId="{71B35900-7AA7-EC4F-A2CA-C860CBBCD9DC}" srcOrd="1" destOrd="0" presId="urn:microsoft.com/office/officeart/2005/8/layout/process1"/>
    <dgm:cxn modelId="{7A3FF1C6-D996-8747-9D90-57C5FAA25E22}" type="presParOf" srcId="{71B35900-7AA7-EC4F-A2CA-C860CBBCD9DC}" destId="{90C05E96-2CAA-2C47-BF4E-434EA96F3FFF}" srcOrd="0" destOrd="0" presId="urn:microsoft.com/office/officeart/2005/8/layout/process1"/>
    <dgm:cxn modelId="{E1A2E140-E032-2E4B-8E51-357BBE47E9BD}" type="presParOf" srcId="{7E9354A5-FB3D-C248-B163-AD03890AB36D}" destId="{8B50B381-70DF-B646-8057-9B6CC1E7FF23}" srcOrd="2" destOrd="0" presId="urn:microsoft.com/office/officeart/2005/8/layout/process1"/>
  </dgm:cxnLst>
  <dgm:bg>
    <a:solidFill>
      <a:srgbClr val="FFFFFF"/>
    </a:solid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D083CE-15D1-B648-A218-337E1D2D0DBC}" type="doc">
      <dgm:prSet loTypeId="urn:microsoft.com/office/officeart/2005/8/layout/default" loCatId="" qsTypeId="urn:microsoft.com/office/officeart/2005/8/quickstyle/simple1" qsCatId="simple" csTypeId="urn:microsoft.com/office/officeart/2005/8/colors/accent0_1" csCatId="mainScheme" phldr="1"/>
      <dgm:spPr/>
      <dgm:t>
        <a:bodyPr/>
        <a:lstStyle/>
        <a:p>
          <a:endParaRPr lang="en-US"/>
        </a:p>
      </dgm:t>
    </dgm:pt>
    <dgm:pt modelId="{8CBC1A85-3E23-3B46-B344-E6F52093A661}">
      <dgm:prSet phldrT="[Text]"/>
      <dgm:spPr>
        <a:ln>
          <a:solidFill>
            <a:schemeClr val="tx1"/>
          </a:solidFill>
        </a:ln>
        <a:effectLst>
          <a:glow rad="228600">
            <a:schemeClr val="accent5">
              <a:satMod val="175000"/>
              <a:alpha val="40000"/>
            </a:schemeClr>
          </a:glow>
        </a:effectLst>
      </dgm:spPr>
      <dgm:t>
        <a:bodyPr/>
        <a:lstStyle/>
        <a:p>
          <a:r>
            <a:rPr lang="en-US" dirty="0" smtClean="0">
              <a:latin typeface="Garamond" charset="0"/>
              <a:ea typeface="Garamond" charset="0"/>
              <a:cs typeface="Garamond" charset="0"/>
            </a:rPr>
            <a:t>Three after school PD sessions</a:t>
          </a:r>
          <a:endParaRPr lang="en-US" dirty="0">
            <a:latin typeface="Garamond" charset="0"/>
            <a:ea typeface="Garamond" charset="0"/>
            <a:cs typeface="Garamond" charset="0"/>
          </a:endParaRPr>
        </a:p>
      </dgm:t>
    </dgm:pt>
    <dgm:pt modelId="{18830F32-E878-3A46-BCAA-0226E953510A}" type="parTrans" cxnId="{FFD238E4-F2A7-4B4B-A7F7-3EF4EBA1FE42}">
      <dgm:prSet/>
      <dgm:spPr/>
      <dgm:t>
        <a:bodyPr/>
        <a:lstStyle/>
        <a:p>
          <a:endParaRPr lang="en-US"/>
        </a:p>
      </dgm:t>
    </dgm:pt>
    <dgm:pt modelId="{E4D92C9B-9572-D342-89BF-8BDBD8C63C5B}" type="sibTrans" cxnId="{FFD238E4-F2A7-4B4B-A7F7-3EF4EBA1FE42}">
      <dgm:prSet/>
      <dgm:spPr/>
      <dgm:t>
        <a:bodyPr/>
        <a:lstStyle/>
        <a:p>
          <a:endParaRPr lang="en-US"/>
        </a:p>
      </dgm:t>
    </dgm:pt>
    <dgm:pt modelId="{80B1B62E-1C4D-894E-AEE1-4D292CF48F55}">
      <dgm:prSet phldrT="[Text]"/>
      <dgm:spPr>
        <a:ln>
          <a:solidFill>
            <a:schemeClr val="tx1"/>
          </a:solidFill>
        </a:ln>
        <a:effectLst>
          <a:glow rad="228600">
            <a:schemeClr val="accent5">
              <a:satMod val="175000"/>
              <a:alpha val="40000"/>
            </a:schemeClr>
          </a:glow>
        </a:effectLst>
      </dgm:spPr>
      <dgm:t>
        <a:bodyPr/>
        <a:lstStyle/>
        <a:p>
          <a:r>
            <a:rPr lang="en-US" dirty="0" smtClean="0">
              <a:latin typeface="Garamond" charset="0"/>
              <a:ea typeface="Garamond" charset="0"/>
              <a:cs typeface="Garamond" charset="0"/>
            </a:rPr>
            <a:t>Implementation scripts</a:t>
          </a:r>
          <a:endParaRPr lang="en-US" dirty="0">
            <a:latin typeface="Garamond" charset="0"/>
            <a:ea typeface="Garamond" charset="0"/>
            <a:cs typeface="Garamond" charset="0"/>
          </a:endParaRPr>
        </a:p>
      </dgm:t>
    </dgm:pt>
    <dgm:pt modelId="{5A8629AE-6C69-4046-95B4-67BAFDA06EF1}" type="parTrans" cxnId="{34A9AB5F-9FDE-EB4F-B04A-66C23151A720}">
      <dgm:prSet/>
      <dgm:spPr/>
      <dgm:t>
        <a:bodyPr/>
        <a:lstStyle/>
        <a:p>
          <a:endParaRPr lang="en-US"/>
        </a:p>
      </dgm:t>
    </dgm:pt>
    <dgm:pt modelId="{B615C922-8B3B-4346-9A1F-243F687E4A61}" type="sibTrans" cxnId="{34A9AB5F-9FDE-EB4F-B04A-66C23151A720}">
      <dgm:prSet/>
      <dgm:spPr/>
      <dgm:t>
        <a:bodyPr/>
        <a:lstStyle/>
        <a:p>
          <a:endParaRPr lang="en-US"/>
        </a:p>
      </dgm:t>
    </dgm:pt>
    <dgm:pt modelId="{D5AB73B1-587D-A14A-8218-FA6453A425E3}">
      <dgm:prSet phldrT="[Text]"/>
      <dgm:spPr>
        <a:ln>
          <a:solidFill>
            <a:schemeClr val="tx1"/>
          </a:solidFill>
        </a:ln>
        <a:effectLst>
          <a:glow rad="228600">
            <a:schemeClr val="accent5">
              <a:satMod val="175000"/>
              <a:alpha val="40000"/>
            </a:schemeClr>
          </a:glow>
        </a:effectLst>
      </dgm:spPr>
      <dgm:t>
        <a:bodyPr/>
        <a:lstStyle/>
        <a:p>
          <a:r>
            <a:rPr lang="en-US" dirty="0" smtClean="0">
              <a:latin typeface="Garamond" charset="0"/>
              <a:ea typeface="Garamond" charset="0"/>
              <a:cs typeface="Garamond" charset="0"/>
            </a:rPr>
            <a:t>Follow-up support</a:t>
          </a:r>
          <a:endParaRPr lang="en-US" dirty="0">
            <a:latin typeface="Garamond" charset="0"/>
            <a:ea typeface="Garamond" charset="0"/>
            <a:cs typeface="Garamond" charset="0"/>
          </a:endParaRPr>
        </a:p>
      </dgm:t>
    </dgm:pt>
    <dgm:pt modelId="{73FFA026-D4AE-4B42-B173-2BD43DB2153E}" type="parTrans" cxnId="{12F65E6D-DDA1-6F49-A08D-40C182DD47DB}">
      <dgm:prSet/>
      <dgm:spPr/>
      <dgm:t>
        <a:bodyPr/>
        <a:lstStyle/>
        <a:p>
          <a:endParaRPr lang="en-US"/>
        </a:p>
      </dgm:t>
    </dgm:pt>
    <dgm:pt modelId="{2EBA1DC2-B5B4-4141-9DE9-1C1B5FB5AFDA}" type="sibTrans" cxnId="{12F65E6D-DDA1-6F49-A08D-40C182DD47DB}">
      <dgm:prSet/>
      <dgm:spPr/>
      <dgm:t>
        <a:bodyPr/>
        <a:lstStyle/>
        <a:p>
          <a:endParaRPr lang="en-US"/>
        </a:p>
      </dgm:t>
    </dgm:pt>
    <dgm:pt modelId="{B2724E0C-CF49-4F41-9576-E017E6F527A4}">
      <dgm:prSet phldrT="[Text]"/>
      <dgm:spPr>
        <a:ln>
          <a:solidFill>
            <a:schemeClr val="tx1"/>
          </a:solidFill>
        </a:ln>
        <a:effectLst>
          <a:glow rad="228600">
            <a:schemeClr val="accent5">
              <a:satMod val="175000"/>
              <a:alpha val="40000"/>
            </a:schemeClr>
          </a:glow>
        </a:effectLst>
      </dgm:spPr>
      <dgm:t>
        <a:bodyPr/>
        <a:lstStyle/>
        <a:p>
          <a:r>
            <a:rPr lang="en-US" dirty="0" smtClean="0">
              <a:latin typeface="Garamond" charset="0"/>
              <a:ea typeface="Garamond" charset="0"/>
              <a:cs typeface="Garamond" charset="0"/>
            </a:rPr>
            <a:t>Instructional coach</a:t>
          </a:r>
          <a:endParaRPr lang="en-US" dirty="0">
            <a:latin typeface="Garamond" charset="0"/>
            <a:ea typeface="Garamond" charset="0"/>
            <a:cs typeface="Garamond" charset="0"/>
          </a:endParaRPr>
        </a:p>
      </dgm:t>
    </dgm:pt>
    <dgm:pt modelId="{AF17B936-45E2-4A40-AF32-80974F2CDEDB}" type="parTrans" cxnId="{434BEA6F-3E17-EA44-95BD-116E238D1676}">
      <dgm:prSet/>
      <dgm:spPr/>
      <dgm:t>
        <a:bodyPr/>
        <a:lstStyle/>
        <a:p>
          <a:endParaRPr lang="en-US"/>
        </a:p>
      </dgm:t>
    </dgm:pt>
    <dgm:pt modelId="{79A6DDEE-7082-3F41-951A-DB1E8D9ABB63}" type="sibTrans" cxnId="{434BEA6F-3E17-EA44-95BD-116E238D1676}">
      <dgm:prSet/>
      <dgm:spPr/>
      <dgm:t>
        <a:bodyPr/>
        <a:lstStyle/>
        <a:p>
          <a:endParaRPr lang="en-US"/>
        </a:p>
      </dgm:t>
    </dgm:pt>
    <dgm:pt modelId="{2EF9C038-3832-B544-8121-8D586AD2B962}" type="pres">
      <dgm:prSet presAssocID="{F4D083CE-15D1-B648-A218-337E1D2D0DBC}" presName="diagram" presStyleCnt="0">
        <dgm:presLayoutVars>
          <dgm:dir/>
          <dgm:resizeHandles val="exact"/>
        </dgm:presLayoutVars>
      </dgm:prSet>
      <dgm:spPr/>
      <dgm:t>
        <a:bodyPr/>
        <a:lstStyle/>
        <a:p>
          <a:endParaRPr lang="en-US"/>
        </a:p>
      </dgm:t>
    </dgm:pt>
    <dgm:pt modelId="{7FF1B6E4-B116-7841-9AF2-8CCB26C0E62F}" type="pres">
      <dgm:prSet presAssocID="{8CBC1A85-3E23-3B46-B344-E6F52093A661}" presName="node" presStyleLbl="node1" presStyleIdx="0" presStyleCnt="4">
        <dgm:presLayoutVars>
          <dgm:bulletEnabled val="1"/>
        </dgm:presLayoutVars>
      </dgm:prSet>
      <dgm:spPr/>
      <dgm:t>
        <a:bodyPr/>
        <a:lstStyle/>
        <a:p>
          <a:endParaRPr lang="en-US"/>
        </a:p>
      </dgm:t>
    </dgm:pt>
    <dgm:pt modelId="{E9C3CD1C-FFB8-8749-B8DF-CB983910C2FB}" type="pres">
      <dgm:prSet presAssocID="{E4D92C9B-9572-D342-89BF-8BDBD8C63C5B}" presName="sibTrans" presStyleCnt="0"/>
      <dgm:spPr/>
      <dgm:t>
        <a:bodyPr/>
        <a:lstStyle/>
        <a:p>
          <a:endParaRPr lang="en-US"/>
        </a:p>
      </dgm:t>
    </dgm:pt>
    <dgm:pt modelId="{EFDC684E-F920-D94B-88E6-52D4BBBA6AC3}" type="pres">
      <dgm:prSet presAssocID="{80B1B62E-1C4D-894E-AEE1-4D292CF48F55}" presName="node" presStyleLbl="node1" presStyleIdx="1" presStyleCnt="4">
        <dgm:presLayoutVars>
          <dgm:bulletEnabled val="1"/>
        </dgm:presLayoutVars>
      </dgm:prSet>
      <dgm:spPr/>
      <dgm:t>
        <a:bodyPr/>
        <a:lstStyle/>
        <a:p>
          <a:endParaRPr lang="en-US"/>
        </a:p>
      </dgm:t>
    </dgm:pt>
    <dgm:pt modelId="{4729D763-FA0D-9747-AABB-C0DEBEF3CF41}" type="pres">
      <dgm:prSet presAssocID="{B615C922-8B3B-4346-9A1F-243F687E4A61}" presName="sibTrans" presStyleCnt="0"/>
      <dgm:spPr/>
      <dgm:t>
        <a:bodyPr/>
        <a:lstStyle/>
        <a:p>
          <a:endParaRPr lang="en-US"/>
        </a:p>
      </dgm:t>
    </dgm:pt>
    <dgm:pt modelId="{C9845F5E-12D8-5245-AE4C-367F50F5F844}" type="pres">
      <dgm:prSet presAssocID="{D5AB73B1-587D-A14A-8218-FA6453A425E3}" presName="node" presStyleLbl="node1" presStyleIdx="2" presStyleCnt="4" custLinFactNeighborY="-800">
        <dgm:presLayoutVars>
          <dgm:bulletEnabled val="1"/>
        </dgm:presLayoutVars>
      </dgm:prSet>
      <dgm:spPr/>
      <dgm:t>
        <a:bodyPr/>
        <a:lstStyle/>
        <a:p>
          <a:endParaRPr lang="en-US"/>
        </a:p>
      </dgm:t>
    </dgm:pt>
    <dgm:pt modelId="{B70BE563-C8D0-F54E-96D4-0E873CDF78C3}" type="pres">
      <dgm:prSet presAssocID="{2EBA1DC2-B5B4-4141-9DE9-1C1B5FB5AFDA}" presName="sibTrans" presStyleCnt="0"/>
      <dgm:spPr/>
      <dgm:t>
        <a:bodyPr/>
        <a:lstStyle/>
        <a:p>
          <a:endParaRPr lang="en-US"/>
        </a:p>
      </dgm:t>
    </dgm:pt>
    <dgm:pt modelId="{F8B668C6-1671-2644-BEFC-757213968D0D}" type="pres">
      <dgm:prSet presAssocID="{B2724E0C-CF49-4F41-9576-E017E6F527A4}" presName="node" presStyleLbl="node1" presStyleIdx="3" presStyleCnt="4" custLinFactNeighborY="0">
        <dgm:presLayoutVars>
          <dgm:bulletEnabled val="1"/>
        </dgm:presLayoutVars>
      </dgm:prSet>
      <dgm:spPr/>
      <dgm:t>
        <a:bodyPr/>
        <a:lstStyle/>
        <a:p>
          <a:endParaRPr lang="en-US"/>
        </a:p>
      </dgm:t>
    </dgm:pt>
  </dgm:ptLst>
  <dgm:cxnLst>
    <dgm:cxn modelId="{AE5AF9C6-3D92-D940-AD57-0E77A1D33C44}" type="presOf" srcId="{D5AB73B1-587D-A14A-8218-FA6453A425E3}" destId="{C9845F5E-12D8-5245-AE4C-367F50F5F844}" srcOrd="0" destOrd="0" presId="urn:microsoft.com/office/officeart/2005/8/layout/default"/>
    <dgm:cxn modelId="{099953BE-C3F5-8144-94EB-FD0E34B17D7B}" type="presOf" srcId="{B2724E0C-CF49-4F41-9576-E017E6F527A4}" destId="{F8B668C6-1671-2644-BEFC-757213968D0D}" srcOrd="0" destOrd="0" presId="urn:microsoft.com/office/officeart/2005/8/layout/default"/>
    <dgm:cxn modelId="{434BEA6F-3E17-EA44-95BD-116E238D1676}" srcId="{F4D083CE-15D1-B648-A218-337E1D2D0DBC}" destId="{B2724E0C-CF49-4F41-9576-E017E6F527A4}" srcOrd="3" destOrd="0" parTransId="{AF17B936-45E2-4A40-AF32-80974F2CDEDB}" sibTransId="{79A6DDEE-7082-3F41-951A-DB1E8D9ABB63}"/>
    <dgm:cxn modelId="{34A9AB5F-9FDE-EB4F-B04A-66C23151A720}" srcId="{F4D083CE-15D1-B648-A218-337E1D2D0DBC}" destId="{80B1B62E-1C4D-894E-AEE1-4D292CF48F55}" srcOrd="1" destOrd="0" parTransId="{5A8629AE-6C69-4046-95B4-67BAFDA06EF1}" sibTransId="{B615C922-8B3B-4346-9A1F-243F687E4A61}"/>
    <dgm:cxn modelId="{D57F5EF4-AE85-7742-A465-1EBA308CB89B}" type="presOf" srcId="{F4D083CE-15D1-B648-A218-337E1D2D0DBC}" destId="{2EF9C038-3832-B544-8121-8D586AD2B962}" srcOrd="0" destOrd="0" presId="urn:microsoft.com/office/officeart/2005/8/layout/default"/>
    <dgm:cxn modelId="{12F65E6D-DDA1-6F49-A08D-40C182DD47DB}" srcId="{F4D083CE-15D1-B648-A218-337E1D2D0DBC}" destId="{D5AB73B1-587D-A14A-8218-FA6453A425E3}" srcOrd="2" destOrd="0" parTransId="{73FFA026-D4AE-4B42-B173-2BD43DB2153E}" sibTransId="{2EBA1DC2-B5B4-4141-9DE9-1C1B5FB5AFDA}"/>
    <dgm:cxn modelId="{E2CBC732-891B-7A4B-88C8-9010BF932B9F}" type="presOf" srcId="{80B1B62E-1C4D-894E-AEE1-4D292CF48F55}" destId="{EFDC684E-F920-D94B-88E6-52D4BBBA6AC3}" srcOrd="0" destOrd="0" presId="urn:microsoft.com/office/officeart/2005/8/layout/default"/>
    <dgm:cxn modelId="{FFD238E4-F2A7-4B4B-A7F7-3EF4EBA1FE42}" srcId="{F4D083CE-15D1-B648-A218-337E1D2D0DBC}" destId="{8CBC1A85-3E23-3B46-B344-E6F52093A661}" srcOrd="0" destOrd="0" parTransId="{18830F32-E878-3A46-BCAA-0226E953510A}" sibTransId="{E4D92C9B-9572-D342-89BF-8BDBD8C63C5B}"/>
    <dgm:cxn modelId="{32565E71-0929-594C-A831-34A219599D85}" type="presOf" srcId="{8CBC1A85-3E23-3B46-B344-E6F52093A661}" destId="{7FF1B6E4-B116-7841-9AF2-8CCB26C0E62F}" srcOrd="0" destOrd="0" presId="urn:microsoft.com/office/officeart/2005/8/layout/default"/>
    <dgm:cxn modelId="{3A351666-5F29-2348-875E-679DF7CD000D}" type="presParOf" srcId="{2EF9C038-3832-B544-8121-8D586AD2B962}" destId="{7FF1B6E4-B116-7841-9AF2-8CCB26C0E62F}" srcOrd="0" destOrd="0" presId="urn:microsoft.com/office/officeart/2005/8/layout/default"/>
    <dgm:cxn modelId="{03E4BD5E-A676-264A-A4E3-43841FE06DD3}" type="presParOf" srcId="{2EF9C038-3832-B544-8121-8D586AD2B962}" destId="{E9C3CD1C-FFB8-8749-B8DF-CB983910C2FB}" srcOrd="1" destOrd="0" presId="urn:microsoft.com/office/officeart/2005/8/layout/default"/>
    <dgm:cxn modelId="{351E1AF4-3C68-DB47-8101-5ACD9D0AA40B}" type="presParOf" srcId="{2EF9C038-3832-B544-8121-8D586AD2B962}" destId="{EFDC684E-F920-D94B-88E6-52D4BBBA6AC3}" srcOrd="2" destOrd="0" presId="urn:microsoft.com/office/officeart/2005/8/layout/default"/>
    <dgm:cxn modelId="{94E3BF0F-9A7E-5F43-9FB4-297D39DC89DE}" type="presParOf" srcId="{2EF9C038-3832-B544-8121-8D586AD2B962}" destId="{4729D763-FA0D-9747-AABB-C0DEBEF3CF41}" srcOrd="3" destOrd="0" presId="urn:microsoft.com/office/officeart/2005/8/layout/default"/>
    <dgm:cxn modelId="{07CCA074-FEC9-C648-AF62-FC021B8DA517}" type="presParOf" srcId="{2EF9C038-3832-B544-8121-8D586AD2B962}" destId="{C9845F5E-12D8-5245-AE4C-367F50F5F844}" srcOrd="4" destOrd="0" presId="urn:microsoft.com/office/officeart/2005/8/layout/default"/>
    <dgm:cxn modelId="{1258160C-19DF-6A48-B174-B45F40F3E167}" type="presParOf" srcId="{2EF9C038-3832-B544-8121-8D586AD2B962}" destId="{B70BE563-C8D0-F54E-96D4-0E873CDF78C3}" srcOrd="5" destOrd="0" presId="urn:microsoft.com/office/officeart/2005/8/layout/default"/>
    <dgm:cxn modelId="{14F3CE71-C97E-F540-A71E-128CFA9E5925}" type="presParOf" srcId="{2EF9C038-3832-B544-8121-8D586AD2B962}" destId="{F8B668C6-1671-2644-BEFC-757213968D0D}" srcOrd="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185886-793A-7C4E-A0E4-98746114B262}" type="doc">
      <dgm:prSet loTypeId="urn:microsoft.com/office/officeart/2005/8/layout/radial4" loCatId="" qsTypeId="urn:microsoft.com/office/officeart/2005/8/quickstyle/simple4" qsCatId="simple" csTypeId="urn:microsoft.com/office/officeart/2005/8/colors/accent0_1" csCatId="mainScheme" phldr="1"/>
      <dgm:spPr/>
      <dgm:t>
        <a:bodyPr/>
        <a:lstStyle/>
        <a:p>
          <a:endParaRPr lang="en-US"/>
        </a:p>
      </dgm:t>
    </dgm:pt>
    <dgm:pt modelId="{A978326D-4838-624F-9A7F-3D7F88274316}">
      <dgm:prSet phldrT="[Text]"/>
      <dgm:spPr>
        <a:ln w="28575" cmpd="sng">
          <a:solidFill>
            <a:schemeClr val="tx1"/>
          </a:solidFill>
        </a:ln>
        <a:effectLst/>
      </dgm:spPr>
      <dgm:t>
        <a:bodyPr/>
        <a:lstStyle/>
        <a:p>
          <a:r>
            <a:rPr lang="en-US" dirty="0" smtClean="0">
              <a:latin typeface="Garamond"/>
              <a:cs typeface="Garamond"/>
            </a:rPr>
            <a:t>Stress</a:t>
          </a:r>
          <a:endParaRPr lang="en-US" dirty="0">
            <a:latin typeface="Garamond"/>
            <a:cs typeface="Garamond"/>
          </a:endParaRPr>
        </a:p>
      </dgm:t>
    </dgm:pt>
    <dgm:pt modelId="{7B824027-DB93-954F-85C7-4301C34E7CBA}" type="parTrans" cxnId="{14377AC7-DCAE-6444-B020-C79DE3259FC4}">
      <dgm:prSet/>
      <dgm:spPr/>
      <dgm:t>
        <a:bodyPr/>
        <a:lstStyle/>
        <a:p>
          <a:endParaRPr lang="en-US">
            <a:latin typeface="Garamond"/>
            <a:cs typeface="Garamond"/>
          </a:endParaRPr>
        </a:p>
      </dgm:t>
    </dgm:pt>
    <dgm:pt modelId="{A05A7EFB-4E24-D941-A687-A27323A0B601}" type="sibTrans" cxnId="{14377AC7-DCAE-6444-B020-C79DE3259FC4}">
      <dgm:prSet/>
      <dgm:spPr/>
      <dgm:t>
        <a:bodyPr/>
        <a:lstStyle/>
        <a:p>
          <a:endParaRPr lang="en-US">
            <a:latin typeface="Garamond"/>
            <a:cs typeface="Garamond"/>
          </a:endParaRPr>
        </a:p>
      </dgm:t>
    </dgm:pt>
    <dgm:pt modelId="{D85CDEBD-3539-C341-8C23-D13451D3F953}">
      <dgm:prSet phldrT="[Text]"/>
      <dgm:spPr>
        <a:ln>
          <a:solidFill>
            <a:schemeClr val="tx1"/>
          </a:solidFill>
        </a:ln>
      </dgm:spPr>
      <dgm:t>
        <a:bodyPr/>
        <a:lstStyle/>
        <a:p>
          <a:r>
            <a:rPr lang="en-US" b="1" dirty="0" smtClean="0">
              <a:latin typeface="Garamond"/>
              <a:cs typeface="Garamond"/>
            </a:rPr>
            <a:t>Impacts teacher’s willingness and ability to take on something new</a:t>
          </a:r>
          <a:endParaRPr lang="en-US" b="1" dirty="0">
            <a:latin typeface="Garamond"/>
            <a:cs typeface="Garamond"/>
          </a:endParaRPr>
        </a:p>
      </dgm:t>
    </dgm:pt>
    <dgm:pt modelId="{696DC2C0-C5CD-204B-BAA3-B776ACEE5AEA}" type="parTrans" cxnId="{A38EC2FE-09A0-B943-A665-33579ECE00D9}">
      <dgm:prSet/>
      <dgm:spPr>
        <a:solidFill>
          <a:srgbClr val="000000"/>
        </a:solidFill>
      </dgm:spPr>
      <dgm:t>
        <a:bodyPr/>
        <a:lstStyle/>
        <a:p>
          <a:endParaRPr lang="en-US">
            <a:latin typeface="Garamond"/>
            <a:cs typeface="Garamond"/>
          </a:endParaRPr>
        </a:p>
      </dgm:t>
    </dgm:pt>
    <dgm:pt modelId="{48CBBAC0-56BA-4E49-BCF5-540E59186196}" type="sibTrans" cxnId="{A38EC2FE-09A0-B943-A665-33579ECE00D9}">
      <dgm:prSet/>
      <dgm:spPr/>
      <dgm:t>
        <a:bodyPr/>
        <a:lstStyle/>
        <a:p>
          <a:endParaRPr lang="en-US">
            <a:latin typeface="Garamond"/>
            <a:cs typeface="Garamond"/>
          </a:endParaRPr>
        </a:p>
      </dgm:t>
    </dgm:pt>
    <dgm:pt modelId="{B9E2BA58-ADAC-6E4C-9C49-7DD2C62F090A}">
      <dgm:prSet phldrT="[Text]"/>
      <dgm:spPr>
        <a:ln>
          <a:solidFill>
            <a:schemeClr val="tx1"/>
          </a:solidFill>
        </a:ln>
      </dgm:spPr>
      <dgm:t>
        <a:bodyPr/>
        <a:lstStyle/>
        <a:p>
          <a:r>
            <a:rPr lang="en-US" b="1" u="sng" dirty="0" smtClean="0">
              <a:latin typeface="Garamond"/>
              <a:cs typeface="Garamond"/>
            </a:rPr>
            <a:t>Malleable</a:t>
          </a:r>
          <a:r>
            <a:rPr lang="en-US" b="1" dirty="0" smtClean="0">
              <a:latin typeface="Garamond"/>
              <a:cs typeface="Garamond"/>
            </a:rPr>
            <a:t> root cause</a:t>
          </a:r>
          <a:endParaRPr lang="en-US" b="1" dirty="0">
            <a:latin typeface="Garamond"/>
            <a:cs typeface="Garamond"/>
          </a:endParaRPr>
        </a:p>
      </dgm:t>
    </dgm:pt>
    <dgm:pt modelId="{1DE56D48-F391-5246-86FF-D1D88DD15446}" type="parTrans" cxnId="{FE708A7E-CC92-424F-89B0-29065B7DE118}">
      <dgm:prSet/>
      <dgm:spPr>
        <a:solidFill>
          <a:schemeClr val="tx1"/>
        </a:solidFill>
      </dgm:spPr>
      <dgm:t>
        <a:bodyPr/>
        <a:lstStyle/>
        <a:p>
          <a:endParaRPr lang="en-US">
            <a:latin typeface="Garamond"/>
            <a:cs typeface="Garamond"/>
          </a:endParaRPr>
        </a:p>
      </dgm:t>
    </dgm:pt>
    <dgm:pt modelId="{3EC355A3-46B1-8C48-BDCC-864B0486BE8D}" type="sibTrans" cxnId="{FE708A7E-CC92-424F-89B0-29065B7DE118}">
      <dgm:prSet/>
      <dgm:spPr/>
      <dgm:t>
        <a:bodyPr/>
        <a:lstStyle/>
        <a:p>
          <a:endParaRPr lang="en-US">
            <a:latin typeface="Garamond"/>
            <a:cs typeface="Garamond"/>
          </a:endParaRPr>
        </a:p>
      </dgm:t>
    </dgm:pt>
    <dgm:pt modelId="{60DA1A4C-CB08-CE40-ACC3-72432742EB1F}">
      <dgm:prSet phldrT="[Text]"/>
      <dgm:spPr>
        <a:ln>
          <a:solidFill>
            <a:schemeClr val="tx1"/>
          </a:solidFill>
        </a:ln>
      </dgm:spPr>
      <dgm:t>
        <a:bodyPr/>
        <a:lstStyle/>
        <a:p>
          <a:r>
            <a:rPr lang="en-US" b="1" dirty="0" smtClean="0">
              <a:latin typeface="Garamond"/>
              <a:cs typeface="Garamond"/>
            </a:rPr>
            <a:t>Reducing it can enhance likelihood that students receive SEB supports</a:t>
          </a:r>
          <a:endParaRPr lang="en-US" b="1" dirty="0">
            <a:latin typeface="Garamond"/>
            <a:cs typeface="Garamond"/>
          </a:endParaRPr>
        </a:p>
      </dgm:t>
    </dgm:pt>
    <dgm:pt modelId="{3B719247-0483-7647-A272-34A7867CBB7A}" type="parTrans" cxnId="{056C8138-75F0-0848-9317-8C9983DFF393}">
      <dgm:prSet/>
      <dgm:spPr>
        <a:solidFill>
          <a:srgbClr val="000000"/>
        </a:solidFill>
      </dgm:spPr>
      <dgm:t>
        <a:bodyPr/>
        <a:lstStyle/>
        <a:p>
          <a:endParaRPr lang="en-US">
            <a:latin typeface="Garamond"/>
            <a:cs typeface="Garamond"/>
          </a:endParaRPr>
        </a:p>
      </dgm:t>
    </dgm:pt>
    <dgm:pt modelId="{2EF6944F-5E22-2443-ACD3-113D2A0C8305}" type="sibTrans" cxnId="{056C8138-75F0-0848-9317-8C9983DFF393}">
      <dgm:prSet/>
      <dgm:spPr/>
      <dgm:t>
        <a:bodyPr/>
        <a:lstStyle/>
        <a:p>
          <a:endParaRPr lang="en-US">
            <a:latin typeface="Garamond"/>
            <a:cs typeface="Garamond"/>
          </a:endParaRPr>
        </a:p>
      </dgm:t>
    </dgm:pt>
    <dgm:pt modelId="{B9AF13C7-0085-7342-AD43-D53125755269}" type="pres">
      <dgm:prSet presAssocID="{90185886-793A-7C4E-A0E4-98746114B262}" presName="cycle" presStyleCnt="0">
        <dgm:presLayoutVars>
          <dgm:chMax val="1"/>
          <dgm:dir/>
          <dgm:animLvl val="ctr"/>
          <dgm:resizeHandles val="exact"/>
        </dgm:presLayoutVars>
      </dgm:prSet>
      <dgm:spPr/>
      <dgm:t>
        <a:bodyPr/>
        <a:lstStyle/>
        <a:p>
          <a:endParaRPr lang="en-US"/>
        </a:p>
      </dgm:t>
    </dgm:pt>
    <dgm:pt modelId="{D42CB69C-1A61-9A49-8C51-32AA93CB05DD}" type="pres">
      <dgm:prSet presAssocID="{A978326D-4838-624F-9A7F-3D7F88274316}" presName="centerShape" presStyleLbl="node0" presStyleIdx="0" presStyleCnt="1" custLinFactNeighborX="-1968" custLinFactNeighborY="7"/>
      <dgm:spPr/>
      <dgm:t>
        <a:bodyPr/>
        <a:lstStyle/>
        <a:p>
          <a:endParaRPr lang="en-US"/>
        </a:p>
      </dgm:t>
    </dgm:pt>
    <dgm:pt modelId="{57129BAC-6A2D-9F4C-8322-C6EF54F0F0A9}" type="pres">
      <dgm:prSet presAssocID="{696DC2C0-C5CD-204B-BAA3-B776ACEE5AEA}" presName="parTrans" presStyleLbl="bgSibTrans2D1" presStyleIdx="0" presStyleCnt="3" custLinFactNeighborX="2834" custLinFactNeighborY="15264"/>
      <dgm:spPr/>
      <dgm:t>
        <a:bodyPr/>
        <a:lstStyle/>
        <a:p>
          <a:endParaRPr lang="en-US"/>
        </a:p>
      </dgm:t>
    </dgm:pt>
    <dgm:pt modelId="{348B3EDD-0B86-5E45-9123-C811873657B1}" type="pres">
      <dgm:prSet presAssocID="{D85CDEBD-3539-C341-8C23-D13451D3F953}" presName="node" presStyleLbl="node1" presStyleIdx="0" presStyleCnt="3" custRadScaleRad="144455" custRadScaleInc="14695">
        <dgm:presLayoutVars>
          <dgm:bulletEnabled val="1"/>
        </dgm:presLayoutVars>
      </dgm:prSet>
      <dgm:spPr/>
      <dgm:t>
        <a:bodyPr/>
        <a:lstStyle/>
        <a:p>
          <a:endParaRPr lang="en-US"/>
        </a:p>
      </dgm:t>
    </dgm:pt>
    <dgm:pt modelId="{6EA94C40-B6B1-9F4F-94AA-B098DF8EBDEE}" type="pres">
      <dgm:prSet presAssocID="{1DE56D48-F391-5246-86FF-D1D88DD15446}" presName="parTrans" presStyleLbl="bgSibTrans2D1" presStyleIdx="1" presStyleCnt="3"/>
      <dgm:spPr/>
      <dgm:t>
        <a:bodyPr/>
        <a:lstStyle/>
        <a:p>
          <a:endParaRPr lang="en-US"/>
        </a:p>
      </dgm:t>
    </dgm:pt>
    <dgm:pt modelId="{A6697478-A3A8-8E41-B44F-DBABEA1A6E3D}" type="pres">
      <dgm:prSet presAssocID="{B9E2BA58-ADAC-6E4C-9C49-7DD2C62F090A}" presName="node" presStyleLbl="node1" presStyleIdx="1" presStyleCnt="3" custRadScaleRad="100100" custRadScaleInc="-3954">
        <dgm:presLayoutVars>
          <dgm:bulletEnabled val="1"/>
        </dgm:presLayoutVars>
      </dgm:prSet>
      <dgm:spPr/>
      <dgm:t>
        <a:bodyPr/>
        <a:lstStyle/>
        <a:p>
          <a:endParaRPr lang="en-US"/>
        </a:p>
      </dgm:t>
    </dgm:pt>
    <dgm:pt modelId="{3DED7B81-B6B0-344E-8113-C95EBA4C5490}" type="pres">
      <dgm:prSet presAssocID="{3B719247-0483-7647-A272-34A7867CBB7A}" presName="parTrans" presStyleLbl="bgSibTrans2D1" presStyleIdx="2" presStyleCnt="3" custLinFactNeighborX="-4251" custLinFactNeighborY="7632"/>
      <dgm:spPr/>
      <dgm:t>
        <a:bodyPr/>
        <a:lstStyle/>
        <a:p>
          <a:endParaRPr lang="en-US"/>
        </a:p>
      </dgm:t>
    </dgm:pt>
    <dgm:pt modelId="{E7C90552-E7B2-3C45-A459-1CF806ACE33C}" type="pres">
      <dgm:prSet presAssocID="{60DA1A4C-CB08-CE40-ACC3-72432742EB1F}" presName="node" presStyleLbl="node1" presStyleIdx="2" presStyleCnt="3" custRadScaleRad="140154" custRadScaleInc="-17548">
        <dgm:presLayoutVars>
          <dgm:bulletEnabled val="1"/>
        </dgm:presLayoutVars>
      </dgm:prSet>
      <dgm:spPr/>
      <dgm:t>
        <a:bodyPr/>
        <a:lstStyle/>
        <a:p>
          <a:endParaRPr lang="en-US"/>
        </a:p>
      </dgm:t>
    </dgm:pt>
  </dgm:ptLst>
  <dgm:cxnLst>
    <dgm:cxn modelId="{14377AC7-DCAE-6444-B020-C79DE3259FC4}" srcId="{90185886-793A-7C4E-A0E4-98746114B262}" destId="{A978326D-4838-624F-9A7F-3D7F88274316}" srcOrd="0" destOrd="0" parTransId="{7B824027-DB93-954F-85C7-4301C34E7CBA}" sibTransId="{A05A7EFB-4E24-D941-A687-A27323A0B601}"/>
    <dgm:cxn modelId="{A38EC2FE-09A0-B943-A665-33579ECE00D9}" srcId="{A978326D-4838-624F-9A7F-3D7F88274316}" destId="{D85CDEBD-3539-C341-8C23-D13451D3F953}" srcOrd="0" destOrd="0" parTransId="{696DC2C0-C5CD-204B-BAA3-B776ACEE5AEA}" sibTransId="{48CBBAC0-56BA-4E49-BCF5-540E59186196}"/>
    <dgm:cxn modelId="{12004100-0D46-9840-9C21-982EB5911581}" type="presOf" srcId="{696DC2C0-C5CD-204B-BAA3-B776ACEE5AEA}" destId="{57129BAC-6A2D-9F4C-8322-C6EF54F0F0A9}" srcOrd="0" destOrd="0" presId="urn:microsoft.com/office/officeart/2005/8/layout/radial4"/>
    <dgm:cxn modelId="{2EE2A1F5-6B01-3245-86CF-32EB30E6B3A1}" type="presOf" srcId="{1DE56D48-F391-5246-86FF-D1D88DD15446}" destId="{6EA94C40-B6B1-9F4F-94AA-B098DF8EBDEE}" srcOrd="0" destOrd="0" presId="urn:microsoft.com/office/officeart/2005/8/layout/radial4"/>
    <dgm:cxn modelId="{7C26348F-254D-B74C-8120-7DDA7D9F1B97}" type="presOf" srcId="{60DA1A4C-CB08-CE40-ACC3-72432742EB1F}" destId="{E7C90552-E7B2-3C45-A459-1CF806ACE33C}" srcOrd="0" destOrd="0" presId="urn:microsoft.com/office/officeart/2005/8/layout/radial4"/>
    <dgm:cxn modelId="{056C8138-75F0-0848-9317-8C9983DFF393}" srcId="{A978326D-4838-624F-9A7F-3D7F88274316}" destId="{60DA1A4C-CB08-CE40-ACC3-72432742EB1F}" srcOrd="2" destOrd="0" parTransId="{3B719247-0483-7647-A272-34A7867CBB7A}" sibTransId="{2EF6944F-5E22-2443-ACD3-113D2A0C8305}"/>
    <dgm:cxn modelId="{FE708A7E-CC92-424F-89B0-29065B7DE118}" srcId="{A978326D-4838-624F-9A7F-3D7F88274316}" destId="{B9E2BA58-ADAC-6E4C-9C49-7DD2C62F090A}" srcOrd="1" destOrd="0" parTransId="{1DE56D48-F391-5246-86FF-D1D88DD15446}" sibTransId="{3EC355A3-46B1-8C48-BDCC-864B0486BE8D}"/>
    <dgm:cxn modelId="{593E7BDF-83AC-5847-BA2C-062FCF8587A7}" type="presOf" srcId="{90185886-793A-7C4E-A0E4-98746114B262}" destId="{B9AF13C7-0085-7342-AD43-D53125755269}" srcOrd="0" destOrd="0" presId="urn:microsoft.com/office/officeart/2005/8/layout/radial4"/>
    <dgm:cxn modelId="{452CF2E5-C627-E545-A89E-38B90CB2D6F0}" type="presOf" srcId="{3B719247-0483-7647-A272-34A7867CBB7A}" destId="{3DED7B81-B6B0-344E-8113-C95EBA4C5490}" srcOrd="0" destOrd="0" presId="urn:microsoft.com/office/officeart/2005/8/layout/radial4"/>
    <dgm:cxn modelId="{F3241775-E5AE-EB4F-A1FE-0BFD63DD3F0B}" type="presOf" srcId="{A978326D-4838-624F-9A7F-3D7F88274316}" destId="{D42CB69C-1A61-9A49-8C51-32AA93CB05DD}" srcOrd="0" destOrd="0" presId="urn:microsoft.com/office/officeart/2005/8/layout/radial4"/>
    <dgm:cxn modelId="{189F8E14-B786-A946-83E0-F6FC0827C00C}" type="presOf" srcId="{B9E2BA58-ADAC-6E4C-9C49-7DD2C62F090A}" destId="{A6697478-A3A8-8E41-B44F-DBABEA1A6E3D}" srcOrd="0" destOrd="0" presId="urn:microsoft.com/office/officeart/2005/8/layout/radial4"/>
    <dgm:cxn modelId="{9FAF48FE-33F6-0947-8395-98830B955C86}" type="presOf" srcId="{D85CDEBD-3539-C341-8C23-D13451D3F953}" destId="{348B3EDD-0B86-5E45-9123-C811873657B1}" srcOrd="0" destOrd="0" presId="urn:microsoft.com/office/officeart/2005/8/layout/radial4"/>
    <dgm:cxn modelId="{01A488DA-DA50-0942-860D-0906ECF80982}" type="presParOf" srcId="{B9AF13C7-0085-7342-AD43-D53125755269}" destId="{D42CB69C-1A61-9A49-8C51-32AA93CB05DD}" srcOrd="0" destOrd="0" presId="urn:microsoft.com/office/officeart/2005/8/layout/radial4"/>
    <dgm:cxn modelId="{097FC732-B29A-8A46-B212-013AE4648345}" type="presParOf" srcId="{B9AF13C7-0085-7342-AD43-D53125755269}" destId="{57129BAC-6A2D-9F4C-8322-C6EF54F0F0A9}" srcOrd="1" destOrd="0" presId="urn:microsoft.com/office/officeart/2005/8/layout/radial4"/>
    <dgm:cxn modelId="{2D4AEBCF-7838-A54E-8E05-CAB23AFA2E18}" type="presParOf" srcId="{B9AF13C7-0085-7342-AD43-D53125755269}" destId="{348B3EDD-0B86-5E45-9123-C811873657B1}" srcOrd="2" destOrd="0" presId="urn:microsoft.com/office/officeart/2005/8/layout/radial4"/>
    <dgm:cxn modelId="{D43BB675-8AF4-BC4C-869B-60F4EFC95E20}" type="presParOf" srcId="{B9AF13C7-0085-7342-AD43-D53125755269}" destId="{6EA94C40-B6B1-9F4F-94AA-B098DF8EBDEE}" srcOrd="3" destOrd="0" presId="urn:microsoft.com/office/officeart/2005/8/layout/radial4"/>
    <dgm:cxn modelId="{F23A6074-4BAA-8548-BEB4-D4491D4594F7}" type="presParOf" srcId="{B9AF13C7-0085-7342-AD43-D53125755269}" destId="{A6697478-A3A8-8E41-B44F-DBABEA1A6E3D}" srcOrd="4" destOrd="0" presId="urn:microsoft.com/office/officeart/2005/8/layout/radial4"/>
    <dgm:cxn modelId="{4FD72FE8-10A6-CF4C-8E0D-7945FE28ED78}" type="presParOf" srcId="{B9AF13C7-0085-7342-AD43-D53125755269}" destId="{3DED7B81-B6B0-344E-8113-C95EBA4C5490}" srcOrd="5" destOrd="0" presId="urn:microsoft.com/office/officeart/2005/8/layout/radial4"/>
    <dgm:cxn modelId="{BCE1348C-7D03-4E4B-86EB-92DB2723B59E}" type="presParOf" srcId="{B9AF13C7-0085-7342-AD43-D53125755269}" destId="{E7C90552-E7B2-3C45-A459-1CF806ACE33C}"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DC1C4-549E-FD48-98C0-B7F00624C8DC}">
      <dsp:nvSpPr>
        <dsp:cNvPr id="0" name=""/>
        <dsp:cNvSpPr/>
      </dsp:nvSpPr>
      <dsp:spPr>
        <a:xfrm>
          <a:off x="1259840" y="0"/>
          <a:ext cx="1463040" cy="812800"/>
        </a:xfrm>
        <a:prstGeom prst="roundRect">
          <a:avLst>
            <a:gd name="adj" fmla="val 10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Service Delivery Framework</a:t>
          </a:r>
          <a:endParaRPr lang="en-US" sz="1500" kern="1200" dirty="0"/>
        </a:p>
      </dsp:txBody>
      <dsp:txXfrm>
        <a:off x="1283646" y="23806"/>
        <a:ext cx="1415428" cy="765188"/>
      </dsp:txXfrm>
    </dsp:sp>
    <dsp:sp modelId="{5D1AE5CD-1BEE-5943-95FC-F2D33ACF0686}">
      <dsp:nvSpPr>
        <dsp:cNvPr id="0" name=""/>
        <dsp:cNvSpPr/>
      </dsp:nvSpPr>
      <dsp:spPr>
        <a:xfrm>
          <a:off x="3373120" y="0"/>
          <a:ext cx="1463040" cy="812800"/>
        </a:xfrm>
        <a:prstGeom prst="roundRect">
          <a:avLst>
            <a:gd name="adj" fmla="val 10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Implementation Barriers</a:t>
          </a:r>
          <a:endParaRPr lang="en-US" sz="1500" kern="1200" dirty="0"/>
        </a:p>
      </dsp:txBody>
      <dsp:txXfrm>
        <a:off x="3396926" y="23806"/>
        <a:ext cx="1415428" cy="765188"/>
      </dsp:txXfrm>
    </dsp:sp>
    <dsp:sp modelId="{374D1BA0-A1B8-8942-BA6D-8F7EF2D68DEF}">
      <dsp:nvSpPr>
        <dsp:cNvPr id="0" name=""/>
        <dsp:cNvSpPr/>
      </dsp:nvSpPr>
      <dsp:spPr>
        <a:xfrm>
          <a:off x="2743200" y="3454400"/>
          <a:ext cx="609600" cy="609600"/>
        </a:xfrm>
        <a:prstGeom prst="triangle">
          <a:avLst/>
        </a:prstGeom>
        <a:solidFill>
          <a:srgbClr val="4F330A">
            <a:alpha val="90000"/>
          </a:srgb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5FA3EF3-EAD5-DC4E-A5F7-20AE1A9EDEC6}">
      <dsp:nvSpPr>
        <dsp:cNvPr id="0" name=""/>
        <dsp:cNvSpPr/>
      </dsp:nvSpPr>
      <dsp:spPr>
        <a:xfrm rot="1026929">
          <a:off x="1218641" y="3193179"/>
          <a:ext cx="3658717" cy="255842"/>
        </a:xfrm>
        <a:prstGeom prst="rect">
          <a:avLst/>
        </a:prstGeom>
        <a:solidFill>
          <a:srgbClr val="724A10">
            <a:alpha val="90000"/>
          </a:srgb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C50792-523F-2545-879F-27E2AA053C06}">
      <dsp:nvSpPr>
        <dsp:cNvPr id="0" name=""/>
        <dsp:cNvSpPr/>
      </dsp:nvSpPr>
      <dsp:spPr>
        <a:xfrm rot="1018293">
          <a:off x="3419319" y="2960871"/>
          <a:ext cx="1451920" cy="50141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Etc., Etc., Etc…</a:t>
          </a:r>
          <a:endParaRPr lang="en-US" sz="1400" kern="1200" dirty="0"/>
        </a:p>
      </dsp:txBody>
      <dsp:txXfrm>
        <a:off x="3443796" y="2985348"/>
        <a:ext cx="1402966" cy="452458"/>
      </dsp:txXfrm>
    </dsp:sp>
    <dsp:sp modelId="{7267B628-56C9-6D48-9371-9C519B932816}">
      <dsp:nvSpPr>
        <dsp:cNvPr id="0" name=""/>
        <dsp:cNvSpPr/>
      </dsp:nvSpPr>
      <dsp:spPr>
        <a:xfrm rot="420328">
          <a:off x="3459959" y="2322822"/>
          <a:ext cx="1451920" cy="50141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Buy-In</a:t>
          </a:r>
          <a:endParaRPr lang="en-US" sz="1400" kern="1200" dirty="0"/>
        </a:p>
      </dsp:txBody>
      <dsp:txXfrm>
        <a:off x="3484436" y="2347299"/>
        <a:ext cx="1402966" cy="452458"/>
      </dsp:txXfrm>
    </dsp:sp>
    <dsp:sp modelId="{B4622160-57E3-BD40-8663-A4C00E2BA541}">
      <dsp:nvSpPr>
        <dsp:cNvPr id="0" name=""/>
        <dsp:cNvSpPr/>
      </dsp:nvSpPr>
      <dsp:spPr>
        <a:xfrm rot="21319197">
          <a:off x="3500599" y="1684773"/>
          <a:ext cx="1451920" cy="50141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Training</a:t>
          </a:r>
          <a:endParaRPr lang="en-US" sz="1400" kern="1200" dirty="0"/>
        </a:p>
      </dsp:txBody>
      <dsp:txXfrm>
        <a:off x="3525076" y="1709250"/>
        <a:ext cx="1402966" cy="452458"/>
      </dsp:txXfrm>
    </dsp:sp>
    <dsp:sp modelId="{67476FEF-18ED-B74E-A437-0BA9C9DAAEBB}">
      <dsp:nvSpPr>
        <dsp:cNvPr id="0" name=""/>
        <dsp:cNvSpPr/>
      </dsp:nvSpPr>
      <dsp:spPr>
        <a:xfrm rot="240000">
          <a:off x="3541239" y="1072125"/>
          <a:ext cx="1451920" cy="50141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Support</a:t>
          </a:r>
          <a:endParaRPr lang="en-US" sz="1400" kern="1200" dirty="0"/>
        </a:p>
      </dsp:txBody>
      <dsp:txXfrm>
        <a:off x="3565716" y="1096602"/>
        <a:ext cx="1402966" cy="452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6C002-1205-F149-AEA3-BDC08721D672}">
      <dsp:nvSpPr>
        <dsp:cNvPr id="0" name=""/>
        <dsp:cNvSpPr/>
      </dsp:nvSpPr>
      <dsp:spPr>
        <a:xfrm>
          <a:off x="121427" y="1625503"/>
          <a:ext cx="2340271" cy="93610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i="0" kern="1200" dirty="0" smtClean="0">
              <a:latin typeface="Garamond" charset="0"/>
              <a:ea typeface="Garamond" charset="0"/>
              <a:cs typeface="Garamond" charset="0"/>
            </a:rPr>
            <a:t>Stress impedes implementation</a:t>
          </a:r>
          <a:endParaRPr lang="en-US" sz="1500" b="1" kern="1200" dirty="0">
            <a:latin typeface="Garamond" charset="0"/>
            <a:ea typeface="Garamond" charset="0"/>
            <a:cs typeface="Garamond" charset="0"/>
          </a:endParaRPr>
        </a:p>
      </dsp:txBody>
      <dsp:txXfrm>
        <a:off x="589481" y="1625503"/>
        <a:ext cx="1404163" cy="936108"/>
      </dsp:txXfrm>
    </dsp:sp>
    <dsp:sp modelId="{8547BF25-2942-1E4C-9DF8-C36CA08F7F62}">
      <dsp:nvSpPr>
        <dsp:cNvPr id="0" name=""/>
        <dsp:cNvSpPr/>
      </dsp:nvSpPr>
      <dsp:spPr>
        <a:xfrm>
          <a:off x="2227671" y="1625503"/>
          <a:ext cx="2340271" cy="936108"/>
        </a:xfrm>
        <a:prstGeom prst="chevron">
          <a:avLst/>
        </a:prstGeom>
        <a:solidFill>
          <a:schemeClr val="accent5"/>
        </a:solidFill>
        <a:ln w="25400" cap="flat" cmpd="sng" algn="ctr">
          <a:solidFill>
            <a:schemeClr val="dk1">
              <a:shade val="80000"/>
              <a:hueOff val="0"/>
              <a:satOff val="0"/>
              <a:lumOff val="0"/>
              <a:alphaOff val="0"/>
            </a:schemeClr>
          </a:solidFill>
          <a:prstDash val="solid"/>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i="0" kern="1200" dirty="0" smtClean="0">
              <a:latin typeface="Garamond" charset="0"/>
              <a:ea typeface="Garamond" charset="0"/>
              <a:cs typeface="Garamond" charset="0"/>
            </a:rPr>
            <a:t>Reduce stress via positive </a:t>
          </a:r>
          <a:r>
            <a:rPr lang="en-US" sz="1500" b="1" i="0" kern="1200" dirty="0" smtClean="0">
              <a:latin typeface="Garamond" charset="0"/>
              <a:ea typeface="Garamond" charset="0"/>
              <a:cs typeface="Garamond" charset="0"/>
            </a:rPr>
            <a:t>psychological practices</a:t>
          </a:r>
          <a:endParaRPr lang="en-US" sz="1500" b="1" kern="1200" dirty="0">
            <a:latin typeface="Garamond" charset="0"/>
            <a:ea typeface="Garamond" charset="0"/>
            <a:cs typeface="Garamond" charset="0"/>
          </a:endParaRPr>
        </a:p>
      </dsp:txBody>
      <dsp:txXfrm>
        <a:off x="2695725" y="1625503"/>
        <a:ext cx="1404163" cy="936108"/>
      </dsp:txXfrm>
    </dsp:sp>
    <dsp:sp modelId="{C828F615-DBE1-9448-A3D0-6C1AF0561A4B}">
      <dsp:nvSpPr>
        <dsp:cNvPr id="0" name=""/>
        <dsp:cNvSpPr/>
      </dsp:nvSpPr>
      <dsp:spPr>
        <a:xfrm>
          <a:off x="4333915" y="1625503"/>
          <a:ext cx="2340271" cy="93610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i="0" kern="1200" dirty="0" smtClean="0">
              <a:latin typeface="Garamond" charset="0"/>
              <a:ea typeface="Garamond" charset="0"/>
              <a:cs typeface="Garamond" charset="0"/>
            </a:rPr>
            <a:t>Enhance implementation</a:t>
          </a:r>
          <a:endParaRPr lang="en-US" sz="1500" b="1" kern="1200" dirty="0">
            <a:latin typeface="Garamond" charset="0"/>
            <a:ea typeface="Garamond" charset="0"/>
            <a:cs typeface="Garamond" charset="0"/>
          </a:endParaRPr>
        </a:p>
      </dsp:txBody>
      <dsp:txXfrm>
        <a:off x="4801969" y="1625503"/>
        <a:ext cx="1404163" cy="936108"/>
      </dsp:txXfrm>
    </dsp:sp>
    <dsp:sp modelId="{5C34EE17-80CC-A549-A229-0FB349148EFD}">
      <dsp:nvSpPr>
        <dsp:cNvPr id="0" name=""/>
        <dsp:cNvSpPr/>
      </dsp:nvSpPr>
      <dsp:spPr>
        <a:xfrm>
          <a:off x="6322752" y="1625503"/>
          <a:ext cx="2340271" cy="936108"/>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kern="1200" dirty="0" smtClean="0">
              <a:latin typeface="Garamond" charset="0"/>
              <a:ea typeface="Garamond" charset="0"/>
              <a:cs typeface="Garamond" charset="0"/>
            </a:rPr>
            <a:t>Better clinical outcomes</a:t>
          </a:r>
          <a:endParaRPr lang="en-US" sz="1500" b="1" kern="1200" dirty="0">
            <a:latin typeface="Garamond" charset="0"/>
            <a:ea typeface="Garamond" charset="0"/>
            <a:cs typeface="Garamond" charset="0"/>
          </a:endParaRPr>
        </a:p>
      </dsp:txBody>
      <dsp:txXfrm>
        <a:off x="6790806" y="1625503"/>
        <a:ext cx="1404163" cy="936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A8129-CE3C-7F48-AD95-A27B4CBB87E3}">
      <dsp:nvSpPr>
        <dsp:cNvPr id="0" name=""/>
        <dsp:cNvSpPr/>
      </dsp:nvSpPr>
      <dsp:spPr>
        <a:xfrm>
          <a:off x="3030726" y="1372"/>
          <a:ext cx="1329946" cy="132994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Garamond"/>
              <a:cs typeface="Garamond"/>
            </a:rPr>
            <a:t>Lack of training</a:t>
          </a:r>
          <a:endParaRPr lang="en-US" sz="1400" b="1" kern="1200" dirty="0">
            <a:latin typeface="Garamond"/>
            <a:cs typeface="Garamond"/>
          </a:endParaRPr>
        </a:p>
      </dsp:txBody>
      <dsp:txXfrm>
        <a:off x="3225492" y="196138"/>
        <a:ext cx="940414" cy="940414"/>
      </dsp:txXfrm>
    </dsp:sp>
    <dsp:sp modelId="{1A864096-5197-DF47-A4C3-947E731A476B}">
      <dsp:nvSpPr>
        <dsp:cNvPr id="0" name=""/>
        <dsp:cNvSpPr/>
      </dsp:nvSpPr>
      <dsp:spPr>
        <a:xfrm rot="2160000">
          <a:off x="4318553" y="1022747"/>
          <a:ext cx="353180" cy="448857"/>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latin typeface="Garamond"/>
            <a:cs typeface="Garamond"/>
          </a:endParaRPr>
        </a:p>
      </dsp:txBody>
      <dsp:txXfrm>
        <a:off x="4328671" y="1081379"/>
        <a:ext cx="247226" cy="269315"/>
      </dsp:txXfrm>
    </dsp:sp>
    <dsp:sp modelId="{24DDAD2B-8009-BF4B-9A4C-683E58A6CBE7}">
      <dsp:nvSpPr>
        <dsp:cNvPr id="0" name=""/>
        <dsp:cNvSpPr/>
      </dsp:nvSpPr>
      <dsp:spPr>
        <a:xfrm>
          <a:off x="4645787" y="1174783"/>
          <a:ext cx="1329946" cy="132994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Garamond"/>
              <a:cs typeface="Garamond"/>
            </a:rPr>
            <a:t>Increasing demands</a:t>
          </a:r>
          <a:endParaRPr lang="en-US" sz="1400" b="1" kern="1200" dirty="0">
            <a:latin typeface="Garamond"/>
            <a:cs typeface="Garamond"/>
          </a:endParaRPr>
        </a:p>
      </dsp:txBody>
      <dsp:txXfrm>
        <a:off x="4840553" y="1369549"/>
        <a:ext cx="940414" cy="940414"/>
      </dsp:txXfrm>
    </dsp:sp>
    <dsp:sp modelId="{C76849A0-41F9-F84F-BF8E-56A4438F62E1}">
      <dsp:nvSpPr>
        <dsp:cNvPr id="0" name=""/>
        <dsp:cNvSpPr/>
      </dsp:nvSpPr>
      <dsp:spPr>
        <a:xfrm rot="6480000">
          <a:off x="4828810" y="2555130"/>
          <a:ext cx="353180" cy="448857"/>
        </a:xfrm>
        <a:prstGeom prst="rightArrow">
          <a:avLst>
            <a:gd name="adj1" fmla="val 60000"/>
            <a:gd name="adj2" fmla="val 50000"/>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latin typeface="Garamond"/>
            <a:cs typeface="Garamond"/>
          </a:endParaRPr>
        </a:p>
      </dsp:txBody>
      <dsp:txXfrm rot="10800000">
        <a:off x="4898158" y="2594517"/>
        <a:ext cx="247226" cy="269315"/>
      </dsp:txXfrm>
    </dsp:sp>
    <dsp:sp modelId="{4B06EB4C-F6DD-3A49-BC93-943109C9FDBC}">
      <dsp:nvSpPr>
        <dsp:cNvPr id="0" name=""/>
        <dsp:cNvSpPr/>
      </dsp:nvSpPr>
      <dsp:spPr>
        <a:xfrm>
          <a:off x="4028889" y="3073401"/>
          <a:ext cx="1329946" cy="132994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Garamond"/>
              <a:cs typeface="Garamond"/>
            </a:rPr>
            <a:t>Lack of coping strategies</a:t>
          </a:r>
          <a:endParaRPr lang="en-US" sz="1400" b="1" kern="1200" dirty="0">
            <a:latin typeface="Garamond"/>
            <a:cs typeface="Garamond"/>
          </a:endParaRPr>
        </a:p>
      </dsp:txBody>
      <dsp:txXfrm>
        <a:off x="4223655" y="3268167"/>
        <a:ext cx="940414" cy="940414"/>
      </dsp:txXfrm>
    </dsp:sp>
    <dsp:sp modelId="{9C8ABCD4-9E25-5A4D-BF27-38909592542A}">
      <dsp:nvSpPr>
        <dsp:cNvPr id="0" name=""/>
        <dsp:cNvSpPr/>
      </dsp:nvSpPr>
      <dsp:spPr>
        <a:xfrm rot="10800000">
          <a:off x="3529105" y="3513946"/>
          <a:ext cx="353180" cy="448857"/>
        </a:xfrm>
        <a:prstGeom prst="rightArrow">
          <a:avLst>
            <a:gd name="adj1" fmla="val 60000"/>
            <a:gd name="adj2" fmla="val 50000"/>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latin typeface="Garamond"/>
            <a:cs typeface="Garamond"/>
          </a:endParaRPr>
        </a:p>
      </dsp:txBody>
      <dsp:txXfrm rot="10800000">
        <a:off x="3635059" y="3603717"/>
        <a:ext cx="247226" cy="269315"/>
      </dsp:txXfrm>
    </dsp:sp>
    <dsp:sp modelId="{ECC6CC4D-2FAB-A44F-AEA5-6BE7CB553127}">
      <dsp:nvSpPr>
        <dsp:cNvPr id="0" name=""/>
        <dsp:cNvSpPr/>
      </dsp:nvSpPr>
      <dsp:spPr>
        <a:xfrm>
          <a:off x="2032563" y="3073401"/>
          <a:ext cx="1329946" cy="132994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Garamond"/>
              <a:cs typeface="Garamond"/>
            </a:rPr>
            <a:t>Stress and burnout</a:t>
          </a:r>
          <a:endParaRPr lang="en-US" sz="1400" b="1" kern="1200" dirty="0">
            <a:latin typeface="Garamond"/>
            <a:cs typeface="Garamond"/>
          </a:endParaRPr>
        </a:p>
      </dsp:txBody>
      <dsp:txXfrm>
        <a:off x="2227329" y="3268167"/>
        <a:ext cx="940414" cy="940414"/>
      </dsp:txXfrm>
    </dsp:sp>
    <dsp:sp modelId="{717C0E28-82C6-A54B-A7A7-9DEAD6F1ED4E}">
      <dsp:nvSpPr>
        <dsp:cNvPr id="0" name=""/>
        <dsp:cNvSpPr/>
      </dsp:nvSpPr>
      <dsp:spPr>
        <a:xfrm rot="15120000">
          <a:off x="2215586" y="2574143"/>
          <a:ext cx="353180" cy="448857"/>
        </a:xfrm>
        <a:prstGeom prst="rightArrow">
          <a:avLst>
            <a:gd name="adj1" fmla="val 60000"/>
            <a:gd name="adj2" fmla="val 50000"/>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latin typeface="Garamond"/>
            <a:cs typeface="Garamond"/>
          </a:endParaRPr>
        </a:p>
      </dsp:txBody>
      <dsp:txXfrm rot="10800000">
        <a:off x="2284934" y="2714298"/>
        <a:ext cx="247226" cy="269315"/>
      </dsp:txXfrm>
    </dsp:sp>
    <dsp:sp modelId="{E9EC8009-EC87-FF4B-A90E-694352597651}">
      <dsp:nvSpPr>
        <dsp:cNvPr id="0" name=""/>
        <dsp:cNvSpPr/>
      </dsp:nvSpPr>
      <dsp:spPr>
        <a:xfrm>
          <a:off x="1415665" y="1174783"/>
          <a:ext cx="1329946" cy="132994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Garamond"/>
              <a:cs typeface="Garamond"/>
            </a:rPr>
            <a:t>Deteriorating climates</a:t>
          </a:r>
          <a:endParaRPr lang="en-US" sz="1400" b="1" kern="1200" dirty="0">
            <a:latin typeface="Garamond"/>
            <a:cs typeface="Garamond"/>
          </a:endParaRPr>
        </a:p>
      </dsp:txBody>
      <dsp:txXfrm>
        <a:off x="1610431" y="1369549"/>
        <a:ext cx="940414" cy="940414"/>
      </dsp:txXfrm>
    </dsp:sp>
    <dsp:sp modelId="{D5726E35-4DB1-EC41-981C-AD7B51650D7A}">
      <dsp:nvSpPr>
        <dsp:cNvPr id="0" name=""/>
        <dsp:cNvSpPr/>
      </dsp:nvSpPr>
      <dsp:spPr>
        <a:xfrm rot="19440000">
          <a:off x="2703492" y="1034498"/>
          <a:ext cx="353180" cy="448857"/>
        </a:xfrm>
        <a:prstGeom prst="rightArrow">
          <a:avLst>
            <a:gd name="adj1" fmla="val 60000"/>
            <a:gd name="adj2" fmla="val 50000"/>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latin typeface="Garamond"/>
            <a:cs typeface="Garamond"/>
          </a:endParaRPr>
        </a:p>
      </dsp:txBody>
      <dsp:txXfrm>
        <a:off x="2713610" y="1155408"/>
        <a:ext cx="247226" cy="269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5BC11-85BE-7645-80D9-0E584CD9649D}">
      <dsp:nvSpPr>
        <dsp:cNvPr id="0" name=""/>
        <dsp:cNvSpPr/>
      </dsp:nvSpPr>
      <dsp:spPr>
        <a:xfrm>
          <a:off x="0" y="0"/>
          <a:ext cx="4876800" cy="894080"/>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Garamond" charset="0"/>
              <a:ea typeface="Garamond" charset="0"/>
              <a:cs typeface="Garamond" charset="0"/>
            </a:rPr>
            <a:t>Economically disadvantaged urban community</a:t>
          </a:r>
          <a:endParaRPr lang="en-US" sz="2300" kern="1200" dirty="0">
            <a:latin typeface="Garamond" charset="0"/>
            <a:ea typeface="Garamond" charset="0"/>
            <a:cs typeface="Garamond" charset="0"/>
          </a:endParaRPr>
        </a:p>
      </dsp:txBody>
      <dsp:txXfrm>
        <a:off x="26187" y="26187"/>
        <a:ext cx="3836467" cy="841706"/>
      </dsp:txXfrm>
    </dsp:sp>
    <dsp:sp modelId="{14D0155E-B535-A642-9067-341035C34916}">
      <dsp:nvSpPr>
        <dsp:cNvPr id="0" name=""/>
        <dsp:cNvSpPr/>
      </dsp:nvSpPr>
      <dsp:spPr>
        <a:xfrm>
          <a:off x="408432" y="1056640"/>
          <a:ext cx="4876800" cy="894080"/>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Garamond" charset="0"/>
              <a:ea typeface="Garamond" charset="0"/>
              <a:cs typeface="Garamond" charset="0"/>
            </a:rPr>
            <a:t>K-5 elementary school teachers (</a:t>
          </a:r>
          <a:r>
            <a:rPr lang="en-US" sz="2300" i="1" kern="1200" dirty="0" smtClean="0">
              <a:latin typeface="Garamond" charset="0"/>
              <a:ea typeface="Garamond" charset="0"/>
              <a:cs typeface="Garamond" charset="0"/>
            </a:rPr>
            <a:t>n</a:t>
          </a:r>
          <a:r>
            <a:rPr lang="en-US" sz="2300" kern="1200" dirty="0" smtClean="0">
              <a:latin typeface="Garamond" charset="0"/>
              <a:ea typeface="Garamond" charset="0"/>
              <a:cs typeface="Garamond" charset="0"/>
            </a:rPr>
            <a:t>=37) </a:t>
          </a:r>
          <a:endParaRPr lang="en-US" sz="2300" kern="1200" dirty="0">
            <a:latin typeface="Garamond" charset="0"/>
            <a:ea typeface="Garamond" charset="0"/>
            <a:cs typeface="Garamond" charset="0"/>
          </a:endParaRPr>
        </a:p>
      </dsp:txBody>
      <dsp:txXfrm>
        <a:off x="434619" y="1082827"/>
        <a:ext cx="3834841" cy="841706"/>
      </dsp:txXfrm>
    </dsp:sp>
    <dsp:sp modelId="{9E19CC0E-09A3-554A-A01D-A212220F4FAB}">
      <dsp:nvSpPr>
        <dsp:cNvPr id="0" name=""/>
        <dsp:cNvSpPr/>
      </dsp:nvSpPr>
      <dsp:spPr>
        <a:xfrm>
          <a:off x="810768" y="2113280"/>
          <a:ext cx="4876800" cy="894080"/>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Garamond" charset="0"/>
              <a:ea typeface="Garamond" charset="0"/>
              <a:cs typeface="Garamond" charset="0"/>
            </a:rPr>
            <a:t>Teachers with poor implementation fidelity (</a:t>
          </a:r>
          <a:r>
            <a:rPr lang="en-US" sz="2300" i="1" kern="1200" dirty="0" smtClean="0">
              <a:latin typeface="Garamond" charset="0"/>
              <a:ea typeface="Garamond" charset="0"/>
              <a:cs typeface="Garamond" charset="0"/>
            </a:rPr>
            <a:t>n</a:t>
          </a:r>
          <a:r>
            <a:rPr lang="en-US" sz="2300" kern="1200" dirty="0" smtClean="0">
              <a:latin typeface="Garamond" charset="0"/>
              <a:ea typeface="Garamond" charset="0"/>
              <a:cs typeface="Garamond" charset="0"/>
            </a:rPr>
            <a:t>=11)</a:t>
          </a:r>
          <a:endParaRPr lang="en-US" sz="2300" kern="1200" dirty="0">
            <a:latin typeface="Garamond" charset="0"/>
            <a:ea typeface="Garamond" charset="0"/>
            <a:cs typeface="Garamond" charset="0"/>
          </a:endParaRPr>
        </a:p>
      </dsp:txBody>
      <dsp:txXfrm>
        <a:off x="836955" y="2139467"/>
        <a:ext cx="3840937" cy="841706"/>
      </dsp:txXfrm>
    </dsp:sp>
    <dsp:sp modelId="{24045AE6-01F0-3A4D-B767-5BDE6300CAEE}">
      <dsp:nvSpPr>
        <dsp:cNvPr id="0" name=""/>
        <dsp:cNvSpPr/>
      </dsp:nvSpPr>
      <dsp:spPr>
        <a:xfrm>
          <a:off x="1219200" y="3169919"/>
          <a:ext cx="4876800" cy="894080"/>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Garamond" charset="0"/>
              <a:ea typeface="Garamond" charset="0"/>
              <a:cs typeface="Garamond" charset="0"/>
            </a:rPr>
            <a:t>Teachers endorsing high stress (</a:t>
          </a:r>
          <a:r>
            <a:rPr lang="en-US" sz="2300" i="1" kern="1200" dirty="0" smtClean="0">
              <a:latin typeface="Garamond" charset="0"/>
              <a:ea typeface="Garamond" charset="0"/>
              <a:cs typeface="Garamond" charset="0"/>
            </a:rPr>
            <a:t>n</a:t>
          </a:r>
          <a:r>
            <a:rPr lang="en-US" sz="2300" kern="1200" dirty="0" smtClean="0">
              <a:latin typeface="Garamond" charset="0"/>
              <a:ea typeface="Garamond" charset="0"/>
              <a:cs typeface="Garamond" charset="0"/>
            </a:rPr>
            <a:t>=6)</a:t>
          </a:r>
          <a:endParaRPr lang="en-US" sz="2300" kern="1200" dirty="0">
            <a:latin typeface="Garamond" charset="0"/>
            <a:ea typeface="Garamond" charset="0"/>
            <a:cs typeface="Garamond" charset="0"/>
          </a:endParaRPr>
        </a:p>
      </dsp:txBody>
      <dsp:txXfrm>
        <a:off x="1245387" y="3196106"/>
        <a:ext cx="3834841" cy="841706"/>
      </dsp:txXfrm>
    </dsp:sp>
    <dsp:sp modelId="{22546B38-BFBB-1844-AD63-D8FA81C18647}">
      <dsp:nvSpPr>
        <dsp:cNvPr id="0" name=""/>
        <dsp:cNvSpPr/>
      </dsp:nvSpPr>
      <dsp:spPr>
        <a:xfrm>
          <a:off x="4295647" y="684783"/>
          <a:ext cx="581152" cy="58115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4426406" y="684783"/>
        <a:ext cx="319634" cy="437317"/>
      </dsp:txXfrm>
    </dsp:sp>
    <dsp:sp modelId="{FAC2FE8F-275A-E944-8E62-CE19733C6F39}">
      <dsp:nvSpPr>
        <dsp:cNvPr id="0" name=""/>
        <dsp:cNvSpPr/>
      </dsp:nvSpPr>
      <dsp:spPr>
        <a:xfrm>
          <a:off x="4704080" y="1741423"/>
          <a:ext cx="581152" cy="58115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4834839" y="1741423"/>
        <a:ext cx="319634" cy="437317"/>
      </dsp:txXfrm>
    </dsp:sp>
    <dsp:sp modelId="{91198026-CD9B-CB4F-90A1-01F502988C3E}">
      <dsp:nvSpPr>
        <dsp:cNvPr id="0" name=""/>
        <dsp:cNvSpPr/>
      </dsp:nvSpPr>
      <dsp:spPr>
        <a:xfrm>
          <a:off x="5106415" y="2798064"/>
          <a:ext cx="581152" cy="58115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237174" y="2798064"/>
        <a:ext cx="319634" cy="437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674AD-D6E9-254F-B902-57F1516A3641}">
      <dsp:nvSpPr>
        <dsp:cNvPr id="0" name=""/>
        <dsp:cNvSpPr/>
      </dsp:nvSpPr>
      <dsp:spPr>
        <a:xfrm>
          <a:off x="989" y="229712"/>
          <a:ext cx="2109107" cy="1265464"/>
        </a:xfrm>
        <a:prstGeom prst="roundRect">
          <a:avLst>
            <a:gd name="adj" fmla="val 10000"/>
          </a:avLst>
        </a:prstGeom>
        <a:solidFill>
          <a:srgbClr val="FFFFFF"/>
        </a:solidFill>
        <a:ln w="38100" cap="flat" cmpd="sng" algn="ctr">
          <a:solidFill>
            <a:srgbClr val="000000"/>
          </a:solidFill>
          <a:prstDash val="solid"/>
        </a:ln>
        <a:effectLst>
          <a:glow rad="139700">
            <a:schemeClr val="accent3">
              <a:satMod val="175000"/>
              <a:alpha val="4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latin typeface="Garamond" charset="0"/>
              <a:ea typeface="Garamond" charset="0"/>
              <a:cs typeface="Garamond" charset="0"/>
            </a:rPr>
            <a:t>Subjective Work Stress</a:t>
          </a:r>
          <a:endParaRPr lang="en-US" sz="2300" kern="1200" dirty="0">
            <a:solidFill>
              <a:srgbClr val="000000"/>
            </a:solidFill>
          </a:endParaRPr>
        </a:p>
      </dsp:txBody>
      <dsp:txXfrm>
        <a:off x="38053" y="266776"/>
        <a:ext cx="2034979" cy="1191336"/>
      </dsp:txXfrm>
    </dsp:sp>
    <dsp:sp modelId="{71B35900-7AA7-EC4F-A2CA-C860CBBCD9DC}">
      <dsp:nvSpPr>
        <dsp:cNvPr id="0" name=""/>
        <dsp:cNvSpPr/>
      </dsp:nvSpPr>
      <dsp:spPr>
        <a:xfrm>
          <a:off x="2321007" y="600915"/>
          <a:ext cx="447130" cy="523058"/>
        </a:xfrm>
        <a:prstGeom prst="rightArrow">
          <a:avLst>
            <a:gd name="adj1" fmla="val 60000"/>
            <a:gd name="adj2" fmla="val 50000"/>
          </a:avLst>
        </a:prstGeom>
        <a:solidFill>
          <a:srgbClr val="FFFFFF"/>
        </a:solidFill>
        <a:ln>
          <a:solidFill>
            <a:srgbClr val="00000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21007" y="705527"/>
        <a:ext cx="312991" cy="313834"/>
      </dsp:txXfrm>
    </dsp:sp>
    <dsp:sp modelId="{8B50B381-70DF-B646-8057-9B6CC1E7FF23}">
      <dsp:nvSpPr>
        <dsp:cNvPr id="0" name=""/>
        <dsp:cNvSpPr/>
      </dsp:nvSpPr>
      <dsp:spPr>
        <a:xfrm>
          <a:off x="2953739" y="229712"/>
          <a:ext cx="2109107" cy="1265464"/>
        </a:xfrm>
        <a:prstGeom prst="roundRect">
          <a:avLst>
            <a:gd name="adj" fmla="val 10000"/>
          </a:avLst>
        </a:prstGeom>
        <a:solidFill>
          <a:srgbClr val="FFFFFF"/>
        </a:solidFill>
        <a:ln w="38100" cap="flat" cmpd="sng" algn="ctr">
          <a:solidFill>
            <a:srgbClr val="000000"/>
          </a:solidFill>
          <a:prstDash val="solid"/>
        </a:ln>
        <a:effectLst>
          <a:glow rad="139700">
            <a:schemeClr val="accent3">
              <a:satMod val="175000"/>
              <a:alpha val="4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latin typeface="Garamond" charset="0"/>
              <a:ea typeface="Garamond" charset="0"/>
              <a:cs typeface="Garamond" charset="0"/>
            </a:rPr>
            <a:t>Subjective Units of Distress Scale (SUDS)</a:t>
          </a:r>
          <a:endParaRPr lang="en-US" sz="2300" kern="1200" dirty="0">
            <a:solidFill>
              <a:srgbClr val="000000"/>
            </a:solidFill>
            <a:latin typeface="Garamond" charset="0"/>
            <a:ea typeface="Garamond" charset="0"/>
            <a:cs typeface="Garamond" charset="0"/>
          </a:endParaRPr>
        </a:p>
      </dsp:txBody>
      <dsp:txXfrm>
        <a:off x="2990803" y="266776"/>
        <a:ext cx="2034979" cy="1191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674AD-D6E9-254F-B902-57F1516A3641}">
      <dsp:nvSpPr>
        <dsp:cNvPr id="0" name=""/>
        <dsp:cNvSpPr/>
      </dsp:nvSpPr>
      <dsp:spPr>
        <a:xfrm>
          <a:off x="989" y="229712"/>
          <a:ext cx="2109107" cy="1265464"/>
        </a:xfrm>
        <a:prstGeom prst="roundRect">
          <a:avLst>
            <a:gd name="adj" fmla="val 10000"/>
          </a:avLst>
        </a:prstGeom>
        <a:solidFill>
          <a:srgbClr val="FFFFFF"/>
        </a:solidFill>
        <a:ln w="38100" cap="flat" cmpd="sng" algn="ctr">
          <a:solidFill>
            <a:srgbClr val="000000"/>
          </a:solidFill>
          <a:prstDash val="solid"/>
        </a:ln>
        <a:effectLst>
          <a:glow rad="101600">
            <a:srgbClr val="FF0000">
              <a:alpha val="75000"/>
            </a:srgbClr>
          </a:glo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Garamond" charset="0"/>
              <a:ea typeface="Garamond" charset="0"/>
              <a:cs typeface="Garamond" charset="0"/>
            </a:rPr>
            <a:t>Implementation of proactive classroom management strategies</a:t>
          </a:r>
          <a:endParaRPr lang="en-US" sz="1800" kern="1200" dirty="0">
            <a:solidFill>
              <a:srgbClr val="000000"/>
            </a:solidFill>
          </a:endParaRPr>
        </a:p>
      </dsp:txBody>
      <dsp:txXfrm>
        <a:off x="38053" y="266776"/>
        <a:ext cx="2034979" cy="1191336"/>
      </dsp:txXfrm>
    </dsp:sp>
    <dsp:sp modelId="{71B35900-7AA7-EC4F-A2CA-C860CBBCD9DC}">
      <dsp:nvSpPr>
        <dsp:cNvPr id="0" name=""/>
        <dsp:cNvSpPr/>
      </dsp:nvSpPr>
      <dsp:spPr>
        <a:xfrm>
          <a:off x="2321007" y="600915"/>
          <a:ext cx="447130" cy="523058"/>
        </a:xfrm>
        <a:prstGeom prst="rightArrow">
          <a:avLst>
            <a:gd name="adj1" fmla="val 60000"/>
            <a:gd name="adj2" fmla="val 50000"/>
          </a:avLst>
        </a:prstGeom>
        <a:solidFill>
          <a:srgbClr val="FFFFFF"/>
        </a:solidFill>
        <a:ln>
          <a:solidFill>
            <a:srgbClr val="00000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21007" y="705527"/>
        <a:ext cx="312991" cy="313834"/>
      </dsp:txXfrm>
    </dsp:sp>
    <dsp:sp modelId="{8B50B381-70DF-B646-8057-9B6CC1E7FF23}">
      <dsp:nvSpPr>
        <dsp:cNvPr id="0" name=""/>
        <dsp:cNvSpPr/>
      </dsp:nvSpPr>
      <dsp:spPr>
        <a:xfrm>
          <a:off x="2953739" y="229712"/>
          <a:ext cx="2109107" cy="1265464"/>
        </a:xfrm>
        <a:prstGeom prst="roundRect">
          <a:avLst>
            <a:gd name="adj" fmla="val 10000"/>
          </a:avLst>
        </a:prstGeom>
        <a:solidFill>
          <a:srgbClr val="FFFFFF"/>
        </a:solidFill>
        <a:ln w="38100" cap="flat" cmpd="sng" algn="ctr">
          <a:solidFill>
            <a:srgbClr val="000000"/>
          </a:solidFill>
          <a:prstDash val="solid"/>
        </a:ln>
        <a:effectLst>
          <a:glow rad="101600">
            <a:srgbClr val="FF0000">
              <a:alpha val="75000"/>
            </a:srgbClr>
          </a:glo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Garamond" charset="0"/>
              <a:ea typeface="Garamond" charset="0"/>
              <a:cs typeface="Garamond" charset="0"/>
            </a:rPr>
            <a:t>Intervention Fidelity Rubric</a:t>
          </a:r>
          <a:endParaRPr lang="en-US" sz="1800" kern="1200" dirty="0">
            <a:solidFill>
              <a:srgbClr val="000000"/>
            </a:solidFill>
            <a:latin typeface="Garamond" charset="0"/>
            <a:ea typeface="Garamond" charset="0"/>
            <a:cs typeface="Garamond" charset="0"/>
          </a:endParaRPr>
        </a:p>
      </dsp:txBody>
      <dsp:txXfrm>
        <a:off x="2990803" y="266776"/>
        <a:ext cx="2034979" cy="11913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674AD-D6E9-254F-B902-57F1516A3641}">
      <dsp:nvSpPr>
        <dsp:cNvPr id="0" name=""/>
        <dsp:cNvSpPr/>
      </dsp:nvSpPr>
      <dsp:spPr>
        <a:xfrm>
          <a:off x="989" y="0"/>
          <a:ext cx="2109107" cy="630380"/>
        </a:xfrm>
        <a:prstGeom prst="roundRect">
          <a:avLst>
            <a:gd name="adj" fmla="val 10000"/>
          </a:avLst>
        </a:prstGeom>
        <a:solidFill>
          <a:srgbClr val="FFFFFF"/>
        </a:solidFill>
        <a:ln w="38100" cap="flat" cmpd="sng" algn="ctr">
          <a:solidFill>
            <a:srgbClr val="0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latin typeface="Garamond" charset="0"/>
              <a:ea typeface="Garamond" charset="0"/>
              <a:cs typeface="Garamond" charset="0"/>
            </a:rPr>
            <a:t>Dependent Variable</a:t>
          </a:r>
          <a:endParaRPr lang="en-US" sz="1900" kern="1200" dirty="0">
            <a:solidFill>
              <a:srgbClr val="000000"/>
            </a:solidFill>
            <a:latin typeface="Garamond" charset="0"/>
            <a:ea typeface="Garamond" charset="0"/>
            <a:cs typeface="Garamond" charset="0"/>
          </a:endParaRPr>
        </a:p>
      </dsp:txBody>
      <dsp:txXfrm>
        <a:off x="19452" y="18463"/>
        <a:ext cx="2072181" cy="593454"/>
      </dsp:txXfrm>
    </dsp:sp>
    <dsp:sp modelId="{71B35900-7AA7-EC4F-A2CA-C860CBBCD9DC}">
      <dsp:nvSpPr>
        <dsp:cNvPr id="0" name=""/>
        <dsp:cNvSpPr/>
      </dsp:nvSpPr>
      <dsp:spPr>
        <a:xfrm>
          <a:off x="2321007" y="53660"/>
          <a:ext cx="447130" cy="523058"/>
        </a:xfrm>
        <a:prstGeom prst="rightArrow">
          <a:avLst>
            <a:gd name="adj1" fmla="val 60000"/>
            <a:gd name="adj2" fmla="val 50000"/>
          </a:avLst>
        </a:prstGeom>
        <a:solidFill>
          <a:schemeClr val="lt1"/>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1007" y="158272"/>
        <a:ext cx="312991" cy="313834"/>
      </dsp:txXfrm>
    </dsp:sp>
    <dsp:sp modelId="{8B50B381-70DF-B646-8057-9B6CC1E7FF23}">
      <dsp:nvSpPr>
        <dsp:cNvPr id="0" name=""/>
        <dsp:cNvSpPr/>
      </dsp:nvSpPr>
      <dsp:spPr>
        <a:xfrm>
          <a:off x="2953739" y="0"/>
          <a:ext cx="2109107" cy="630380"/>
        </a:xfrm>
        <a:prstGeom prst="roundRect">
          <a:avLst>
            <a:gd name="adj" fmla="val 10000"/>
          </a:avLst>
        </a:prstGeom>
        <a:solidFill>
          <a:srgbClr val="FFFFFF"/>
        </a:solidFill>
        <a:ln w="38100" cap="flat" cmpd="sng" algn="ctr">
          <a:solidFill>
            <a:srgbClr val="0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latin typeface="Garamond" charset="0"/>
              <a:ea typeface="Garamond" charset="0"/>
              <a:cs typeface="Garamond" charset="0"/>
            </a:rPr>
            <a:t>Measure</a:t>
          </a:r>
          <a:endParaRPr lang="en-US" sz="1900" kern="1200" dirty="0">
            <a:solidFill>
              <a:srgbClr val="000000"/>
            </a:solidFill>
            <a:latin typeface="Garamond" charset="0"/>
            <a:ea typeface="Garamond" charset="0"/>
            <a:cs typeface="Garamond" charset="0"/>
          </a:endParaRPr>
        </a:p>
      </dsp:txBody>
      <dsp:txXfrm>
        <a:off x="2972202" y="18463"/>
        <a:ext cx="2072181" cy="593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1B6E4-B116-7841-9AF2-8CCB26C0E62F}">
      <dsp:nvSpPr>
        <dsp:cNvPr id="0" name=""/>
        <dsp:cNvSpPr/>
      </dsp:nvSpPr>
      <dsp:spPr>
        <a:xfrm>
          <a:off x="2429" y="666431"/>
          <a:ext cx="1927229" cy="1156337"/>
        </a:xfrm>
        <a:prstGeom prst="rect">
          <a:avLst/>
        </a:prstGeom>
        <a:solidFill>
          <a:schemeClr val="lt1">
            <a:hueOff val="0"/>
            <a:satOff val="0"/>
            <a:lumOff val="0"/>
            <a:alphaOff val="0"/>
          </a:schemeClr>
        </a:solidFill>
        <a:ln w="25400" cap="flat" cmpd="sng" algn="ctr">
          <a:solidFill>
            <a:schemeClr val="tx1"/>
          </a:solidFill>
          <a:prstDash val="solid"/>
        </a:ln>
        <a:effectLst>
          <a:glow rad="228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Garamond" charset="0"/>
              <a:ea typeface="Garamond" charset="0"/>
              <a:cs typeface="Garamond" charset="0"/>
            </a:rPr>
            <a:t>Three after school PD sessions</a:t>
          </a:r>
          <a:endParaRPr lang="en-US" sz="2200" kern="1200" dirty="0">
            <a:latin typeface="Garamond" charset="0"/>
            <a:ea typeface="Garamond" charset="0"/>
            <a:cs typeface="Garamond" charset="0"/>
          </a:endParaRPr>
        </a:p>
      </dsp:txBody>
      <dsp:txXfrm>
        <a:off x="2429" y="666431"/>
        <a:ext cx="1927229" cy="1156337"/>
      </dsp:txXfrm>
    </dsp:sp>
    <dsp:sp modelId="{EFDC684E-F920-D94B-88E6-52D4BBBA6AC3}">
      <dsp:nvSpPr>
        <dsp:cNvPr id="0" name=""/>
        <dsp:cNvSpPr/>
      </dsp:nvSpPr>
      <dsp:spPr>
        <a:xfrm>
          <a:off x="2122381" y="666431"/>
          <a:ext cx="1927229" cy="1156337"/>
        </a:xfrm>
        <a:prstGeom prst="rect">
          <a:avLst/>
        </a:prstGeom>
        <a:solidFill>
          <a:schemeClr val="lt1">
            <a:hueOff val="0"/>
            <a:satOff val="0"/>
            <a:lumOff val="0"/>
            <a:alphaOff val="0"/>
          </a:schemeClr>
        </a:solidFill>
        <a:ln w="25400" cap="flat" cmpd="sng" algn="ctr">
          <a:solidFill>
            <a:schemeClr val="tx1"/>
          </a:solidFill>
          <a:prstDash val="solid"/>
        </a:ln>
        <a:effectLst>
          <a:glow rad="228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Garamond" charset="0"/>
              <a:ea typeface="Garamond" charset="0"/>
              <a:cs typeface="Garamond" charset="0"/>
            </a:rPr>
            <a:t>Implementation scripts</a:t>
          </a:r>
          <a:endParaRPr lang="en-US" sz="2200" kern="1200" dirty="0">
            <a:latin typeface="Garamond" charset="0"/>
            <a:ea typeface="Garamond" charset="0"/>
            <a:cs typeface="Garamond" charset="0"/>
          </a:endParaRPr>
        </a:p>
      </dsp:txBody>
      <dsp:txXfrm>
        <a:off x="2122381" y="666431"/>
        <a:ext cx="1927229" cy="1156337"/>
      </dsp:txXfrm>
    </dsp:sp>
    <dsp:sp modelId="{C9845F5E-12D8-5245-AE4C-367F50F5F844}">
      <dsp:nvSpPr>
        <dsp:cNvPr id="0" name=""/>
        <dsp:cNvSpPr/>
      </dsp:nvSpPr>
      <dsp:spPr>
        <a:xfrm>
          <a:off x="4242333" y="657180"/>
          <a:ext cx="1927229" cy="1156337"/>
        </a:xfrm>
        <a:prstGeom prst="rect">
          <a:avLst/>
        </a:prstGeom>
        <a:solidFill>
          <a:schemeClr val="lt1">
            <a:hueOff val="0"/>
            <a:satOff val="0"/>
            <a:lumOff val="0"/>
            <a:alphaOff val="0"/>
          </a:schemeClr>
        </a:solidFill>
        <a:ln w="25400" cap="flat" cmpd="sng" algn="ctr">
          <a:solidFill>
            <a:schemeClr val="tx1"/>
          </a:solidFill>
          <a:prstDash val="solid"/>
        </a:ln>
        <a:effectLst>
          <a:glow rad="228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Garamond" charset="0"/>
              <a:ea typeface="Garamond" charset="0"/>
              <a:cs typeface="Garamond" charset="0"/>
            </a:rPr>
            <a:t>Follow-up support</a:t>
          </a:r>
          <a:endParaRPr lang="en-US" sz="2200" kern="1200" dirty="0">
            <a:latin typeface="Garamond" charset="0"/>
            <a:ea typeface="Garamond" charset="0"/>
            <a:cs typeface="Garamond" charset="0"/>
          </a:endParaRPr>
        </a:p>
      </dsp:txBody>
      <dsp:txXfrm>
        <a:off x="4242333" y="657180"/>
        <a:ext cx="1927229" cy="1156337"/>
      </dsp:txXfrm>
    </dsp:sp>
    <dsp:sp modelId="{F8B668C6-1671-2644-BEFC-757213968D0D}">
      <dsp:nvSpPr>
        <dsp:cNvPr id="0" name=""/>
        <dsp:cNvSpPr/>
      </dsp:nvSpPr>
      <dsp:spPr>
        <a:xfrm>
          <a:off x="6362286" y="666431"/>
          <a:ext cx="1927229" cy="1156337"/>
        </a:xfrm>
        <a:prstGeom prst="rect">
          <a:avLst/>
        </a:prstGeom>
        <a:solidFill>
          <a:schemeClr val="lt1">
            <a:hueOff val="0"/>
            <a:satOff val="0"/>
            <a:lumOff val="0"/>
            <a:alphaOff val="0"/>
          </a:schemeClr>
        </a:solidFill>
        <a:ln w="25400" cap="flat" cmpd="sng" algn="ctr">
          <a:solidFill>
            <a:schemeClr val="tx1"/>
          </a:solidFill>
          <a:prstDash val="solid"/>
        </a:ln>
        <a:effectLst>
          <a:glow rad="228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Garamond" charset="0"/>
              <a:ea typeface="Garamond" charset="0"/>
              <a:cs typeface="Garamond" charset="0"/>
            </a:rPr>
            <a:t>Instructional coach</a:t>
          </a:r>
          <a:endParaRPr lang="en-US" sz="2200" kern="1200" dirty="0">
            <a:latin typeface="Garamond" charset="0"/>
            <a:ea typeface="Garamond" charset="0"/>
            <a:cs typeface="Garamond" charset="0"/>
          </a:endParaRPr>
        </a:p>
      </dsp:txBody>
      <dsp:txXfrm>
        <a:off x="6362286" y="666431"/>
        <a:ext cx="1927229" cy="11563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CB69C-1A61-9A49-8C51-32AA93CB05DD}">
      <dsp:nvSpPr>
        <dsp:cNvPr id="0" name=""/>
        <dsp:cNvSpPr/>
      </dsp:nvSpPr>
      <dsp:spPr>
        <a:xfrm>
          <a:off x="2948495" y="2210806"/>
          <a:ext cx="1853183" cy="1853183"/>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mpd="sng">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latin typeface="Garamond"/>
              <a:cs typeface="Garamond"/>
            </a:rPr>
            <a:t>Stress</a:t>
          </a:r>
          <a:endParaRPr lang="en-US" sz="4400" kern="1200" dirty="0">
            <a:latin typeface="Garamond"/>
            <a:cs typeface="Garamond"/>
          </a:endParaRPr>
        </a:p>
      </dsp:txBody>
      <dsp:txXfrm>
        <a:off x="3219887" y="2482198"/>
        <a:ext cx="1310399" cy="1310399"/>
      </dsp:txXfrm>
    </dsp:sp>
    <dsp:sp modelId="{57129BAC-6A2D-9F4C-8322-C6EF54F0F0A9}">
      <dsp:nvSpPr>
        <dsp:cNvPr id="0" name=""/>
        <dsp:cNvSpPr/>
      </dsp:nvSpPr>
      <dsp:spPr>
        <a:xfrm rot="13495405">
          <a:off x="1155354" y="1361262"/>
          <a:ext cx="2380516" cy="528157"/>
        </a:xfrm>
        <a:prstGeom prst="leftArrow">
          <a:avLst>
            <a:gd name="adj1" fmla="val 60000"/>
            <a:gd name="adj2" fmla="val 50000"/>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8B3EDD-0B86-5E45-9123-C811873657B1}">
      <dsp:nvSpPr>
        <dsp:cNvPr id="0" name=""/>
        <dsp:cNvSpPr/>
      </dsp:nvSpPr>
      <dsp:spPr>
        <a:xfrm>
          <a:off x="555122" y="0"/>
          <a:ext cx="1760524" cy="140841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Garamond"/>
              <a:cs typeface="Garamond"/>
            </a:rPr>
            <a:t>Impacts teacher’s willingness and ability to take on something new</a:t>
          </a:r>
          <a:endParaRPr lang="en-US" sz="1800" b="1" kern="1200" dirty="0">
            <a:latin typeface="Garamond"/>
            <a:cs typeface="Garamond"/>
          </a:endParaRPr>
        </a:p>
      </dsp:txBody>
      <dsp:txXfrm>
        <a:off x="596373" y="41251"/>
        <a:ext cx="1678022" cy="1325917"/>
      </dsp:txXfrm>
    </dsp:sp>
    <dsp:sp modelId="{6EA94C40-B6B1-9F4F-94AA-B098DF8EBDEE}">
      <dsp:nvSpPr>
        <dsp:cNvPr id="0" name=""/>
        <dsp:cNvSpPr/>
      </dsp:nvSpPr>
      <dsp:spPr>
        <a:xfrm rot="16192866">
          <a:off x="3159647" y="1152001"/>
          <a:ext cx="1423733" cy="528157"/>
        </a:xfrm>
        <a:prstGeom prst="leftArrow">
          <a:avLst>
            <a:gd name="adj1" fmla="val 60000"/>
            <a:gd name="adj2" fmla="val 5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697478-A3A8-8E41-B44F-DBABEA1A6E3D}">
      <dsp:nvSpPr>
        <dsp:cNvPr id="0" name=""/>
        <dsp:cNvSpPr/>
      </dsp:nvSpPr>
      <dsp:spPr>
        <a:xfrm>
          <a:off x="2989775" y="5"/>
          <a:ext cx="1760524" cy="140841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u="sng" kern="1200" dirty="0" smtClean="0">
              <a:latin typeface="Garamond"/>
              <a:cs typeface="Garamond"/>
            </a:rPr>
            <a:t>Malleable</a:t>
          </a:r>
          <a:r>
            <a:rPr lang="en-US" sz="1800" b="1" kern="1200" dirty="0" smtClean="0">
              <a:latin typeface="Garamond"/>
              <a:cs typeface="Garamond"/>
            </a:rPr>
            <a:t> root cause</a:t>
          </a:r>
          <a:endParaRPr lang="en-US" sz="1800" b="1" kern="1200" dirty="0">
            <a:latin typeface="Garamond"/>
            <a:cs typeface="Garamond"/>
          </a:endParaRPr>
        </a:p>
      </dsp:txBody>
      <dsp:txXfrm>
        <a:off x="3031026" y="41256"/>
        <a:ext cx="1678022" cy="1325917"/>
      </dsp:txXfrm>
    </dsp:sp>
    <dsp:sp modelId="{3DED7B81-B6B0-344E-8113-C95EBA4C5490}">
      <dsp:nvSpPr>
        <dsp:cNvPr id="0" name=""/>
        <dsp:cNvSpPr/>
      </dsp:nvSpPr>
      <dsp:spPr>
        <a:xfrm rot="18935587">
          <a:off x="4190576" y="1323763"/>
          <a:ext cx="2410348" cy="528157"/>
        </a:xfrm>
        <a:prstGeom prst="leftArrow">
          <a:avLst>
            <a:gd name="adj1" fmla="val 60000"/>
            <a:gd name="adj2" fmla="val 50000"/>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C90552-E7B2-3C45-A459-1CF806ACE33C}">
      <dsp:nvSpPr>
        <dsp:cNvPr id="0" name=""/>
        <dsp:cNvSpPr/>
      </dsp:nvSpPr>
      <dsp:spPr>
        <a:xfrm>
          <a:off x="5478914" y="3"/>
          <a:ext cx="1760524" cy="140841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Garamond"/>
              <a:cs typeface="Garamond"/>
            </a:rPr>
            <a:t>Reducing it can enhance likelihood that students receive SEB supports</a:t>
          </a:r>
          <a:endParaRPr lang="en-US" sz="1800" b="1" kern="1200" dirty="0">
            <a:latin typeface="Garamond"/>
            <a:cs typeface="Garamond"/>
          </a:endParaRPr>
        </a:p>
      </dsp:txBody>
      <dsp:txXfrm>
        <a:off x="5520165" y="41254"/>
        <a:ext cx="1678022" cy="1325917"/>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643811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link.springer.com.ezp2.lib.umn.edu/article/10.1007/s11121-006-0029-2%23CR15"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ncbi.nlm.nih.gov/pmc/articles/PMC4865398/%23R56"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 name="Shape 5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Arial"/>
                <a:ea typeface="Arial"/>
                <a:cs typeface="Arial"/>
                <a:sym typeface="Arial"/>
              </a:rPr>
              <a:t>Madeline</a:t>
            </a:r>
            <a:r>
              <a:rPr lang="en-US" sz="1200" b="0" i="0" u="none" strike="noStrike" cap="none" baseline="0" dirty="0" smtClean="0">
                <a:solidFill>
                  <a:schemeClr val="dk1"/>
                </a:solidFill>
                <a:latin typeface="Arial"/>
                <a:ea typeface="Arial"/>
                <a:cs typeface="Arial"/>
                <a:sym typeface="Arial"/>
              </a:rPr>
              <a:t> then Aria</a:t>
            </a: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smtClean="0"/>
          </a:p>
          <a:p>
            <a:pPr marL="171450" indent="-171450">
              <a:buFont typeface="Arial"/>
              <a:buChar char="•"/>
            </a:pPr>
            <a:r>
              <a:rPr lang="en-US" dirty="0" smtClean="0"/>
              <a:t>While</a:t>
            </a:r>
            <a:r>
              <a:rPr lang="en-US" baseline="0" dirty="0" smtClean="0"/>
              <a:t> there are a lot of great programs and supports out there to enhance student SEB development, we know that a lot of these practices and programs do not get utilized in every day settings. Teachers find many barriers to practice that impeded their ability to implement the programs with fidelity and this impacts the yield that we see in student behavior change. </a:t>
            </a:r>
          </a:p>
          <a:p>
            <a:pPr marL="171450" indent="-171450">
              <a:buFont typeface="Arial"/>
              <a:buChar char="•"/>
            </a:pPr>
            <a:endParaRPr lang="en-US" baseline="0" dirty="0" smtClean="0"/>
          </a:p>
          <a:p>
            <a:pPr marL="171450" indent="-171450">
              <a:buFont typeface="Arial"/>
              <a:buChar char="•"/>
            </a:pPr>
            <a:r>
              <a:rPr lang="en-US" baseline="0" dirty="0" smtClean="0"/>
              <a:t>Overall, there is a wide gap between what is developed through research and what is actually implemented in practice </a:t>
            </a:r>
            <a:r>
              <a:rPr lang="mr-IN" baseline="0" dirty="0" smtClean="0"/>
              <a:t>–</a:t>
            </a:r>
            <a:r>
              <a:rPr lang="en-US" baseline="0" dirty="0" smtClean="0"/>
              <a:t> This is often called the implementation gap. </a:t>
            </a:r>
          </a:p>
          <a:p>
            <a:pPr marL="171450" indent="-171450">
              <a:buFont typeface="Arial"/>
              <a:buChar char="•"/>
            </a:pPr>
            <a:r>
              <a:rPr lang="en-US" dirty="0" smtClean="0"/>
              <a:t>Many of the supports that are studied in research and stamped as evidence-based practices are not actually utilized in school settings, especially if they are supports that are implemented by the teacher on the universal,</a:t>
            </a:r>
            <a:r>
              <a:rPr lang="en-US" baseline="0" dirty="0" smtClean="0"/>
              <a:t> classroom level</a:t>
            </a:r>
          </a:p>
          <a:p>
            <a:pPr marL="171450" indent="-171450">
              <a:buFont typeface="Arial"/>
              <a:buChar char="•"/>
            </a:pPr>
            <a:r>
              <a:rPr lang="en-US" baseline="0" dirty="0" smtClean="0"/>
              <a:t>Unfortunately, if evidence based practices aren’t being used and aren’t successfully implemented at the universal level, then students will not receive the benefits of these programs- so we need to focus on what we can do to support the successful implementation of these programs in classroom settings. </a:t>
            </a:r>
          </a:p>
          <a:p>
            <a:pPr marL="171450" indent="-171450">
              <a:buFont typeface="Arial"/>
              <a:buChar char="•"/>
            </a:pPr>
            <a:endParaRPr lang="en-US" baseline="0" dirty="0" smtClean="0"/>
          </a:p>
          <a:p>
            <a:pPr marL="171450" indent="-171450">
              <a:buFont typeface="Arial"/>
              <a:buChar char="•"/>
            </a:pPr>
            <a:r>
              <a:rPr lang="en-US" b="1" dirty="0" smtClean="0"/>
              <a:t>Results of this study imply that the implementation quality of school prevention programs is generally poor (</a:t>
            </a:r>
            <a:r>
              <a:rPr lang="en-US" b="1" dirty="0" err="1" smtClean="0"/>
              <a:t>Gottfredson</a:t>
            </a:r>
            <a:r>
              <a:rPr lang="en-US" b="1" dirty="0" smtClean="0"/>
              <a:t> &amp; </a:t>
            </a:r>
            <a:r>
              <a:rPr lang="en-US" b="1" dirty="0" err="1" smtClean="0"/>
              <a:t>Gottfredson</a:t>
            </a:r>
            <a:r>
              <a:rPr lang="en-US" b="1" dirty="0" smtClean="0"/>
              <a:t>, </a:t>
            </a:r>
            <a:r>
              <a:rPr lang="en-US" b="1" dirty="0" smtClean="0">
                <a:hlinkClick r:id="rId3" tooltip="View reference"/>
              </a:rPr>
              <a:t>2002</a:t>
            </a:r>
            <a:r>
              <a:rPr lang="en-US" b="1" dirty="0" smtClean="0"/>
              <a:t>). Depending on the type of activity, </a:t>
            </a:r>
            <a:r>
              <a:rPr lang="en-US" b="1" u="sng" dirty="0" smtClean="0"/>
              <a:t>only one-fourth to one-half of the programs compared favorably with research-based programs </a:t>
            </a:r>
            <a:r>
              <a:rPr lang="en-US" b="1" dirty="0" smtClean="0"/>
              <a:t>of the same type in terms of the number of sessions offered. In addition, again depending on type</a:t>
            </a:r>
            <a:r>
              <a:rPr lang="en-US" b="1" u="sng" dirty="0" smtClean="0"/>
              <a:t>, only 47–78% of programs lasted for longer than 1 month</a:t>
            </a:r>
            <a:r>
              <a:rPr lang="en-US" b="1" dirty="0" smtClean="0"/>
              <a:t>.</a:t>
            </a:r>
            <a:endParaRPr lang="en-US" b="1" baseline="0" dirty="0" smtClean="0"/>
          </a:p>
          <a:p>
            <a:endParaRPr lang="en-US" dirty="0" smtClean="0"/>
          </a:p>
          <a:p>
            <a:pPr marL="101600" lvl="0" indent="0" rtl="0">
              <a:spcBef>
                <a:spcPts val="0"/>
              </a:spcBef>
              <a:buClr>
                <a:srgbClr val="7A0019"/>
              </a:buClr>
              <a:buSzPct val="100000"/>
              <a:buNone/>
            </a:pPr>
            <a:endParaRPr lang="en-US" baseline="0" dirty="0" smtClean="0">
              <a:latin typeface="Times New Roman"/>
              <a:ea typeface="Times New Roman"/>
              <a:cs typeface="Times New Roman"/>
              <a:sym typeface="Times New Roman"/>
            </a:endParaRPr>
          </a:p>
          <a:p>
            <a:pPr marL="101600" marR="0" lvl="0" indent="0" algn="l" defTabSz="457200" rtl="0" eaLnBrk="1" fontAlgn="auto" latinLnBrk="0" hangingPunct="1">
              <a:lnSpc>
                <a:spcPct val="100000"/>
              </a:lnSpc>
              <a:spcBef>
                <a:spcPts val="0"/>
              </a:spcBef>
              <a:spcAft>
                <a:spcPts val="0"/>
              </a:spcAft>
              <a:buClr>
                <a:srgbClr val="7A0019"/>
              </a:buClr>
              <a:buSzPct val="100000"/>
              <a:buFontTx/>
              <a:buNone/>
              <a:tabLst/>
              <a:defRPr/>
            </a:pPr>
            <a:r>
              <a:rPr lang="en-US" baseline="0" dirty="0" smtClean="0">
                <a:latin typeface="Times New Roman"/>
                <a:ea typeface="Times New Roman"/>
                <a:cs typeface="Times New Roman"/>
                <a:sym typeface="Times New Roman"/>
              </a:rPr>
              <a:t>-</a:t>
            </a:r>
            <a:r>
              <a:rPr lang="en-US" dirty="0" smtClean="0">
                <a:latin typeface="Times New Roman"/>
                <a:ea typeface="Times New Roman"/>
                <a:cs typeface="Times New Roman"/>
                <a:sym typeface="Times New Roman"/>
              </a:rPr>
              <a:t>Implementation science focuses</a:t>
            </a:r>
            <a:r>
              <a:rPr lang="en-US" baseline="0" dirty="0" smtClean="0">
                <a:latin typeface="Times New Roman"/>
                <a:ea typeface="Times New Roman"/>
                <a:cs typeface="Times New Roman"/>
                <a:sym typeface="Times New Roman"/>
              </a:rPr>
              <a:t> on </a:t>
            </a:r>
            <a:r>
              <a:rPr lang="en-US" dirty="0" smtClean="0">
                <a:latin typeface="Times New Roman"/>
                <a:ea typeface="Times New Roman"/>
                <a:cs typeface="Times New Roman"/>
                <a:sym typeface="Times New Roman"/>
              </a:rPr>
              <a:t>the factors and conditions that facilitate or impede the adoption and use of EBPs to improve service recipient outcomes (</a:t>
            </a:r>
            <a:r>
              <a:rPr lang="en-US" dirty="0" err="1" smtClean="0">
                <a:latin typeface="Times New Roman"/>
                <a:ea typeface="Times New Roman"/>
                <a:cs typeface="Times New Roman"/>
                <a:sym typeface="Times New Roman"/>
              </a:rPr>
              <a:t>Eccles</a:t>
            </a:r>
            <a:r>
              <a:rPr lang="en-US" dirty="0" smtClean="0">
                <a:latin typeface="Times New Roman"/>
                <a:ea typeface="Times New Roman"/>
                <a:cs typeface="Times New Roman"/>
                <a:sym typeface="Times New Roman"/>
              </a:rPr>
              <a:t> &amp; </a:t>
            </a:r>
            <a:r>
              <a:rPr lang="en-US" dirty="0" err="1" smtClean="0">
                <a:latin typeface="Times New Roman"/>
                <a:ea typeface="Times New Roman"/>
                <a:cs typeface="Times New Roman"/>
                <a:sym typeface="Times New Roman"/>
              </a:rPr>
              <a:t>Mittman</a:t>
            </a:r>
            <a:r>
              <a:rPr lang="en-US" dirty="0" smtClean="0">
                <a:latin typeface="Times New Roman"/>
                <a:ea typeface="Times New Roman"/>
                <a:cs typeface="Times New Roman"/>
                <a:sym typeface="Times New Roman"/>
              </a:rPr>
              <a:t>, 2006)</a:t>
            </a:r>
            <a:r>
              <a:rPr lang="en-US" baseline="0" dirty="0" smtClean="0">
                <a:latin typeface="Times New Roman"/>
                <a:ea typeface="Times New Roman"/>
                <a:cs typeface="Times New Roman"/>
                <a:sym typeface="Times New Roman"/>
              </a:rPr>
              <a:t> and this is what we are going to focus much of our talk on today. </a:t>
            </a:r>
            <a:endParaRPr lang="en-US" dirty="0" smtClean="0">
              <a:latin typeface="Times New Roman"/>
              <a:ea typeface="Times New Roman"/>
              <a:cs typeface="Times New Roman"/>
              <a:sym typeface="Times New Roman"/>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278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360"/>
              </a:spcBef>
              <a:spcAft>
                <a:spcPts val="0"/>
              </a:spcAft>
              <a:buClrTx/>
              <a:buSzTx/>
              <a:buFontTx/>
              <a:buNone/>
              <a:tabLst/>
              <a:defRPr/>
            </a:pPr>
            <a:r>
              <a:rPr lang="en-US" baseline="0" dirty="0" smtClean="0"/>
              <a:t>Albert Bandura’s acquisition and performance deficit model help which argues that all individuals will struggle to implement under one of two situations. (1) they have not learned/acquired the necessary skills and behaviors (can’t do) OR they are improperly motivated to do so (won’t do). </a:t>
            </a:r>
            <a:endParaRPr lang="en-US" dirty="0" smtClean="0"/>
          </a:p>
          <a:p>
            <a:endParaRPr lang="en-US" dirty="0" smtClean="0"/>
          </a:p>
          <a:p>
            <a:r>
              <a:rPr lang="en-US" dirty="0" smtClean="0"/>
              <a:t>Clay talked a little bit yesterday about pre-implementation supports to “prime the pump</a:t>
            </a:r>
            <a:r>
              <a:rPr lang="en-US" baseline="0" dirty="0" smtClean="0"/>
              <a:t> for implementation </a:t>
            </a:r>
            <a:r>
              <a:rPr lang="mr-IN" baseline="0" dirty="0" smtClean="0"/>
              <a:t>–</a:t>
            </a:r>
            <a:r>
              <a:rPr lang="en-US" baseline="0" dirty="0" smtClean="0"/>
              <a:t> and today we are going to discuss a critical root cause that can effect the </a:t>
            </a:r>
            <a:r>
              <a:rPr lang="en-US" baseline="0" dirty="0" err="1" smtClean="0"/>
              <a:t>qualityof</a:t>
            </a:r>
            <a:r>
              <a:rPr lang="en-US" baseline="0" dirty="0" smtClean="0"/>
              <a:t> service delivery during ACTIVE implementation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922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an implementation problem that needs a </a:t>
            </a:r>
            <a:r>
              <a:rPr lang="en-US" baseline="0" dirty="0" smtClean="0"/>
              <a:t>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solve problems there is a need to conduct a root cause analysis that captures malleable factors that explain why a provider fails to successfully implement under optimal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conditions—that is leadership support and high quality training and consultation. </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224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marL="228600" lvl="0" indent="0" rtl="0">
              <a:spcBef>
                <a:spcPts val="0"/>
              </a:spcBef>
              <a:buNone/>
            </a:pPr>
            <a:r>
              <a:rPr lang="en-US" dirty="0" smtClean="0"/>
              <a:t>Madeline</a:t>
            </a:r>
          </a:p>
          <a:p>
            <a:pPr marL="457200" lvl="0" indent="-228600" rtl="0">
              <a:spcBef>
                <a:spcPts val="0"/>
              </a:spcBef>
              <a:buChar char="●"/>
            </a:pPr>
            <a:r>
              <a:rPr lang="en-US" dirty="0" smtClean="0"/>
              <a:t>First </a:t>
            </a:r>
            <a:r>
              <a:rPr lang="en-US" dirty="0"/>
              <a:t>discuss in pairs and then share out to the </a:t>
            </a:r>
            <a:r>
              <a:rPr lang="en-US" dirty="0" smtClean="0"/>
              <a:t>group </a:t>
            </a:r>
            <a:endParaRPr lang="en-US" dirty="0"/>
          </a:p>
          <a:p>
            <a:pPr marL="457200" lvl="0" indent="-228600">
              <a:spcBef>
                <a:spcPts val="0"/>
              </a:spcBef>
              <a:buChar char="●"/>
            </a:pPr>
            <a:r>
              <a:rPr lang="en-US" dirty="0"/>
              <a:t>This is the implementation or  research-to-practice “gap</a:t>
            </a:r>
            <a:r>
              <a:rPr lang="en-US" dirty="0" smtClean="0"/>
              <a:t>” </a:t>
            </a:r>
            <a:endParaRPr lang="en-US" dirty="0"/>
          </a:p>
        </p:txBody>
      </p:sp>
      <p:sp>
        <p:nvSpPr>
          <p:cNvPr id="82" name="Shape 8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101600" lvl="0" indent="0" rtl="0">
              <a:spcBef>
                <a:spcPts val="0"/>
              </a:spcBef>
              <a:buClr>
                <a:srgbClr val="7A0019"/>
              </a:buClr>
              <a:buSzPct val="100000"/>
              <a:buNone/>
            </a:pPr>
            <a:r>
              <a:rPr lang="en-US" b="1" i="1" dirty="0" smtClean="0">
                <a:latin typeface="Times New Roman"/>
                <a:ea typeface="Times New Roman"/>
                <a:cs typeface="Times New Roman"/>
                <a:sym typeface="Times New Roman"/>
              </a:rPr>
              <a:t>Madeline</a:t>
            </a:r>
          </a:p>
          <a:p>
            <a:pPr marL="101600" lvl="0" indent="0" rtl="0">
              <a:spcBef>
                <a:spcPts val="0"/>
              </a:spcBef>
              <a:buClr>
                <a:srgbClr val="7A0019"/>
              </a:buClr>
              <a:buSzPct val="100000"/>
              <a:buNone/>
            </a:pPr>
            <a:endParaRPr lang="en-US" baseline="0" dirty="0" smtClean="0">
              <a:latin typeface="Times New Roman"/>
              <a:ea typeface="Times New Roman"/>
              <a:cs typeface="Times New Roman"/>
              <a:sym typeface="Times New Roman"/>
            </a:endParaRPr>
          </a:p>
          <a:p>
            <a:pPr marL="101600" marR="0" lvl="0" indent="0" algn="l" defTabSz="457200" rtl="0" eaLnBrk="1" fontAlgn="auto" latinLnBrk="0" hangingPunct="1">
              <a:lnSpc>
                <a:spcPct val="100000"/>
              </a:lnSpc>
              <a:spcBef>
                <a:spcPts val="0"/>
              </a:spcBef>
              <a:spcAft>
                <a:spcPts val="0"/>
              </a:spcAft>
              <a:buClr>
                <a:srgbClr val="7A0019"/>
              </a:buClr>
              <a:buSzPct val="100000"/>
              <a:buFontTx/>
              <a:buNone/>
              <a:tabLst/>
              <a:defRPr/>
            </a:pPr>
            <a:r>
              <a:rPr lang="en-US" baseline="0" dirty="0" smtClean="0">
                <a:latin typeface="Times New Roman"/>
                <a:ea typeface="Times New Roman"/>
                <a:cs typeface="Times New Roman"/>
                <a:sym typeface="Times New Roman"/>
              </a:rPr>
              <a:t>-</a:t>
            </a:r>
            <a:r>
              <a:rPr lang="en-US" dirty="0" smtClean="0">
                <a:latin typeface="Times New Roman"/>
                <a:ea typeface="Times New Roman"/>
                <a:cs typeface="Times New Roman"/>
                <a:sym typeface="Times New Roman"/>
              </a:rPr>
              <a:t>Implementation science focuses</a:t>
            </a:r>
            <a:r>
              <a:rPr lang="en-US" baseline="0" dirty="0" smtClean="0">
                <a:latin typeface="Times New Roman"/>
                <a:ea typeface="Times New Roman"/>
                <a:cs typeface="Times New Roman"/>
                <a:sym typeface="Times New Roman"/>
              </a:rPr>
              <a:t> on </a:t>
            </a:r>
            <a:r>
              <a:rPr lang="en-US" dirty="0" smtClean="0">
                <a:latin typeface="Times New Roman"/>
                <a:ea typeface="Times New Roman"/>
                <a:cs typeface="Times New Roman"/>
                <a:sym typeface="Times New Roman"/>
              </a:rPr>
              <a:t>the factors and conditions that facilitate or impede the adoption and use of EBPs to improve service recipient outcomes (</a:t>
            </a:r>
            <a:r>
              <a:rPr lang="en-US" dirty="0" err="1" smtClean="0">
                <a:latin typeface="Times New Roman"/>
                <a:ea typeface="Times New Roman"/>
                <a:cs typeface="Times New Roman"/>
                <a:sym typeface="Times New Roman"/>
              </a:rPr>
              <a:t>Eccles</a:t>
            </a:r>
            <a:r>
              <a:rPr lang="en-US" dirty="0" smtClean="0">
                <a:latin typeface="Times New Roman"/>
                <a:ea typeface="Times New Roman"/>
                <a:cs typeface="Times New Roman"/>
                <a:sym typeface="Times New Roman"/>
              </a:rPr>
              <a:t> &amp; </a:t>
            </a:r>
            <a:r>
              <a:rPr lang="en-US" dirty="0" err="1" smtClean="0">
                <a:latin typeface="Times New Roman"/>
                <a:ea typeface="Times New Roman"/>
                <a:cs typeface="Times New Roman"/>
                <a:sym typeface="Times New Roman"/>
              </a:rPr>
              <a:t>Mittman</a:t>
            </a:r>
            <a:r>
              <a:rPr lang="en-US" dirty="0" smtClean="0">
                <a:latin typeface="Times New Roman"/>
                <a:ea typeface="Times New Roman"/>
                <a:cs typeface="Times New Roman"/>
                <a:sym typeface="Times New Roman"/>
              </a:rPr>
              <a:t>, 2006).</a:t>
            </a:r>
          </a:p>
          <a:p>
            <a:pPr marL="101600" marR="0" lvl="0" indent="0" algn="l" defTabSz="457200" rtl="0" eaLnBrk="1" fontAlgn="auto" latinLnBrk="0" hangingPunct="1">
              <a:lnSpc>
                <a:spcPct val="100000"/>
              </a:lnSpc>
              <a:spcBef>
                <a:spcPts val="0"/>
              </a:spcBef>
              <a:spcAft>
                <a:spcPts val="0"/>
              </a:spcAft>
              <a:buClr>
                <a:srgbClr val="7A0019"/>
              </a:buClr>
              <a:buSzPct val="100000"/>
              <a:buFontTx/>
              <a:buNone/>
              <a:tabLst/>
              <a:defRPr/>
            </a:pPr>
            <a:endParaRPr lang="en-US" dirty="0" smtClean="0">
              <a:latin typeface="Times New Roman"/>
              <a:ea typeface="Times New Roman"/>
              <a:cs typeface="Times New Roman"/>
              <a:sym typeface="Times New Roman"/>
            </a:endParaRPr>
          </a:p>
          <a:p>
            <a:pPr marL="101600" marR="0" lvl="0" indent="0" algn="l" defTabSz="457200" rtl="0" eaLnBrk="1" fontAlgn="auto" latinLnBrk="0" hangingPunct="1">
              <a:lnSpc>
                <a:spcPct val="100000"/>
              </a:lnSpc>
              <a:spcBef>
                <a:spcPts val="0"/>
              </a:spcBef>
              <a:spcAft>
                <a:spcPts val="0"/>
              </a:spcAft>
              <a:buClr>
                <a:srgbClr val="7A0019"/>
              </a:buClr>
              <a:buSzPct val="100000"/>
              <a:buFontTx/>
              <a:buNone/>
              <a:tabLst/>
              <a:defRPr/>
            </a:pPr>
            <a:r>
              <a:rPr lang="en-US" dirty="0" smtClean="0">
                <a:latin typeface="Times New Roman"/>
                <a:ea typeface="Times New Roman"/>
                <a:cs typeface="Times New Roman"/>
                <a:sym typeface="Times New Roman"/>
              </a:rPr>
              <a:t>And</a:t>
            </a:r>
            <a:r>
              <a:rPr lang="en-US" baseline="0" dirty="0" smtClean="0">
                <a:latin typeface="Times New Roman"/>
                <a:ea typeface="Times New Roman"/>
                <a:cs typeface="Times New Roman"/>
                <a:sym typeface="Times New Roman"/>
              </a:rPr>
              <a:t> this is </a:t>
            </a:r>
            <a:endParaRPr lang="en-US" dirty="0" smtClean="0">
              <a:latin typeface="Times New Roman"/>
              <a:ea typeface="Times New Roman"/>
              <a:cs typeface="Times New Roman"/>
              <a:sym typeface="Times New Roman"/>
            </a:endParaRPr>
          </a:p>
          <a:p>
            <a:pPr marL="273050" marR="0" lvl="0" indent="-171450" algn="l" defTabSz="457200" rtl="0" eaLnBrk="1" fontAlgn="auto" latinLnBrk="0" hangingPunct="1">
              <a:lnSpc>
                <a:spcPct val="100000"/>
              </a:lnSpc>
              <a:spcBef>
                <a:spcPts val="0"/>
              </a:spcBef>
              <a:spcAft>
                <a:spcPts val="0"/>
              </a:spcAft>
              <a:buClr>
                <a:srgbClr val="7A0019"/>
              </a:buClr>
              <a:buSzPct val="100000"/>
              <a:buFont typeface="Arial"/>
              <a:buChar char="•"/>
              <a:tabLst/>
              <a:defRPr/>
            </a:pPr>
            <a:r>
              <a:rPr lang="en-US" dirty="0" smtClean="0">
                <a:latin typeface="Times New Roman"/>
                <a:ea typeface="Times New Roman"/>
                <a:cs typeface="Times New Roman"/>
                <a:sym typeface="Times New Roman"/>
              </a:rPr>
              <a:t>Outer context:</a:t>
            </a:r>
            <a:r>
              <a:rPr lang="en-US" baseline="0" dirty="0" smtClean="0">
                <a:latin typeface="Times New Roman"/>
                <a:ea typeface="Times New Roman"/>
                <a:cs typeface="Times New Roman"/>
                <a:sym typeface="Times New Roman"/>
              </a:rPr>
              <a:t> </a:t>
            </a:r>
          </a:p>
          <a:p>
            <a:pPr marL="730250" marR="0" lvl="1" indent="-171450" algn="l" defTabSz="457200" rtl="0" eaLnBrk="1" fontAlgn="auto" latinLnBrk="0" hangingPunct="1">
              <a:lnSpc>
                <a:spcPct val="100000"/>
              </a:lnSpc>
              <a:spcBef>
                <a:spcPts val="0"/>
              </a:spcBef>
              <a:spcAft>
                <a:spcPts val="0"/>
              </a:spcAft>
              <a:buClr>
                <a:srgbClr val="7A0019"/>
              </a:buClr>
              <a:buSzPct val="100000"/>
              <a:buFont typeface="Arial"/>
              <a:buChar char="•"/>
              <a:tabLst/>
              <a:defRPr/>
            </a:pPr>
            <a:r>
              <a:rPr lang="en-US" baseline="0" dirty="0" smtClean="0">
                <a:latin typeface="Times New Roman"/>
                <a:ea typeface="Times New Roman"/>
                <a:cs typeface="Times New Roman"/>
                <a:sym typeface="Times New Roman"/>
              </a:rPr>
              <a:t>funding from state to support early intervening services / money </a:t>
            </a:r>
          </a:p>
          <a:p>
            <a:pPr marL="730250" marR="0" lvl="1" indent="-171450" algn="l" defTabSz="457200" rtl="0" eaLnBrk="1" fontAlgn="auto" latinLnBrk="0" hangingPunct="1">
              <a:lnSpc>
                <a:spcPct val="100000"/>
              </a:lnSpc>
              <a:spcBef>
                <a:spcPts val="0"/>
              </a:spcBef>
              <a:spcAft>
                <a:spcPts val="0"/>
              </a:spcAft>
              <a:buClr>
                <a:srgbClr val="7A0019"/>
              </a:buClr>
              <a:buSzPct val="100000"/>
              <a:buFont typeface="Arial"/>
              <a:buChar char="•"/>
              <a:tabLst/>
              <a:defRPr/>
            </a:pPr>
            <a:r>
              <a:rPr lang="en-US" dirty="0" smtClean="0">
                <a:latin typeface="Times New Roman"/>
                <a:ea typeface="Times New Roman"/>
                <a:cs typeface="Times New Roman"/>
                <a:sym typeface="Times New Roman"/>
              </a:rPr>
              <a:t>Inter-organizational</a:t>
            </a:r>
            <a:r>
              <a:rPr lang="en-US" baseline="0" dirty="0" smtClean="0">
                <a:latin typeface="Times New Roman"/>
                <a:ea typeface="Times New Roman"/>
                <a:cs typeface="Times New Roman"/>
                <a:sym typeface="Times New Roman"/>
              </a:rPr>
              <a:t> networks – could include university partnerships</a:t>
            </a:r>
          </a:p>
          <a:p>
            <a:pPr marL="273050" marR="0" lvl="0" indent="-171450" algn="l" defTabSz="457200" rtl="0" eaLnBrk="1" fontAlgn="auto" latinLnBrk="0" hangingPunct="1">
              <a:lnSpc>
                <a:spcPct val="100000"/>
              </a:lnSpc>
              <a:spcBef>
                <a:spcPts val="0"/>
              </a:spcBef>
              <a:spcAft>
                <a:spcPts val="0"/>
              </a:spcAft>
              <a:buClr>
                <a:srgbClr val="7A0019"/>
              </a:buClr>
              <a:buSzPct val="100000"/>
              <a:buFont typeface="Arial"/>
              <a:buChar char="•"/>
              <a:tabLst/>
              <a:defRPr/>
            </a:pPr>
            <a:r>
              <a:rPr lang="en-US" baseline="0" dirty="0" smtClean="0">
                <a:latin typeface="Times New Roman"/>
                <a:ea typeface="Times New Roman"/>
                <a:cs typeface="Times New Roman"/>
                <a:sym typeface="Times New Roman"/>
              </a:rPr>
              <a:t>Inner context; </a:t>
            </a:r>
          </a:p>
          <a:p>
            <a:pPr marL="730250" marR="0" lvl="1" indent="-171450" algn="l" defTabSz="457200" rtl="0" eaLnBrk="1" fontAlgn="auto" latinLnBrk="0" hangingPunct="1">
              <a:lnSpc>
                <a:spcPct val="100000"/>
              </a:lnSpc>
              <a:spcBef>
                <a:spcPts val="0"/>
              </a:spcBef>
              <a:spcAft>
                <a:spcPts val="0"/>
              </a:spcAft>
              <a:buClr>
                <a:srgbClr val="7A0019"/>
              </a:buClr>
              <a:buSzPct val="100000"/>
              <a:buFont typeface="Arial"/>
              <a:buChar char="•"/>
              <a:tabLst/>
              <a:defRPr/>
            </a:pPr>
            <a:r>
              <a:rPr lang="en-US" dirty="0" smtClean="0">
                <a:latin typeface="Times New Roman"/>
                <a:ea typeface="Times New Roman"/>
                <a:cs typeface="Times New Roman"/>
                <a:sym typeface="Times New Roman"/>
              </a:rPr>
              <a:t>Organizational factors – readiness to change; pre-existing knowledge and skills; culture and climate</a:t>
            </a:r>
          </a:p>
          <a:p>
            <a:pPr marL="730250" marR="0" lvl="1" indent="-171450" algn="l" defTabSz="457200" rtl="0" eaLnBrk="1" fontAlgn="auto" latinLnBrk="0" hangingPunct="1">
              <a:lnSpc>
                <a:spcPct val="100000"/>
              </a:lnSpc>
              <a:spcBef>
                <a:spcPts val="0"/>
              </a:spcBef>
              <a:spcAft>
                <a:spcPts val="0"/>
              </a:spcAft>
              <a:buClr>
                <a:srgbClr val="7A0019"/>
              </a:buClr>
              <a:buSzPct val="100000"/>
              <a:buFont typeface="Arial"/>
              <a:buChar char="•"/>
              <a:tabLst/>
              <a:defRPr/>
            </a:pPr>
            <a:r>
              <a:rPr lang="en-US" dirty="0" smtClean="0">
                <a:latin typeface="Times New Roman"/>
                <a:ea typeface="Times New Roman"/>
                <a:cs typeface="Times New Roman"/>
                <a:sym typeface="Times New Roman"/>
              </a:rPr>
              <a:t>Individual adopter characteristics</a:t>
            </a:r>
            <a:r>
              <a:rPr lang="en-US" baseline="0" dirty="0" smtClean="0">
                <a:latin typeface="Times New Roman"/>
                <a:ea typeface="Times New Roman"/>
                <a:cs typeface="Times New Roman"/>
                <a:sym typeface="Times New Roman"/>
              </a:rPr>
              <a:t> – attitudes toward and perceptions of change; social network; perceived need for change</a:t>
            </a:r>
          </a:p>
          <a:p>
            <a:pPr marL="101600" marR="0" lvl="0" indent="0" algn="l" defTabSz="457200" rtl="0" eaLnBrk="1" fontAlgn="auto" latinLnBrk="0" hangingPunct="1">
              <a:lnSpc>
                <a:spcPct val="100000"/>
              </a:lnSpc>
              <a:spcBef>
                <a:spcPts val="0"/>
              </a:spcBef>
              <a:spcAft>
                <a:spcPts val="0"/>
              </a:spcAft>
              <a:buClr>
                <a:srgbClr val="7A0019"/>
              </a:buClr>
              <a:buSzPct val="100000"/>
              <a:buFont typeface="Arial"/>
              <a:buNone/>
              <a:tabLst/>
              <a:defRPr/>
            </a:pPr>
            <a:r>
              <a:rPr lang="en-US" baseline="0" dirty="0" smtClean="0">
                <a:latin typeface="Times New Roman"/>
                <a:ea typeface="Times New Roman"/>
                <a:cs typeface="Times New Roman"/>
                <a:sym typeface="Times New Roman"/>
              </a:rPr>
              <a:t>These factors interact and impact each other but research shows that : </a:t>
            </a:r>
            <a:endParaRPr lang="en-US" dirty="0" smtClean="0">
              <a:latin typeface="Times New Roman"/>
              <a:ea typeface="Times New Roman"/>
              <a:cs typeface="Times New Roman"/>
              <a:sym typeface="Times New Roman"/>
            </a:endParaRPr>
          </a:p>
          <a:p>
            <a:pPr marL="342900" lvl="0" indent="-241300" rtl="0">
              <a:spcBef>
                <a:spcPts val="560"/>
              </a:spcBef>
              <a:buClr>
                <a:srgbClr val="7A0019"/>
              </a:buClr>
              <a:buSzPct val="100000"/>
              <a:buChar char="•"/>
            </a:pPr>
            <a:r>
              <a:rPr lang="en-US" dirty="0" smtClean="0"/>
              <a:t>Regardless of the implementation context (optimal or less than optimal), the utilization and sustainability of EBPs relies heavily upon individual behavior change</a:t>
            </a:r>
          </a:p>
          <a:p>
            <a:pPr marL="342900" lvl="0" indent="-342900" rtl="0">
              <a:spcBef>
                <a:spcPts val="0"/>
              </a:spcBef>
              <a:buClr>
                <a:srgbClr val="7A0019"/>
              </a:buClr>
              <a:buSzPct val="233333"/>
              <a:buChar char="•"/>
            </a:pPr>
            <a:r>
              <a:rPr lang="en-US" dirty="0" smtClean="0"/>
              <a:t>For many EBP</a:t>
            </a:r>
            <a:r>
              <a:rPr lang="en-US" baseline="0" dirty="0" smtClean="0"/>
              <a:t> </a:t>
            </a:r>
            <a:r>
              <a:rPr lang="en-US" dirty="0" smtClean="0"/>
              <a:t>the teacher is the primary implementer (Forman et al., 2009);</a:t>
            </a:r>
          </a:p>
          <a:p>
            <a:pPr marL="800100" lvl="1" indent="-342900" rtl="0">
              <a:spcBef>
                <a:spcPts val="0"/>
              </a:spcBef>
              <a:buClr>
                <a:srgbClr val="7A0019"/>
              </a:buClr>
              <a:buSzPct val="233333"/>
              <a:buChar char="•"/>
            </a:pPr>
            <a:r>
              <a:rPr lang="en-US" dirty="0" smtClean="0"/>
              <a:t> understanding individual-level factors that facilitate or impede teacher delivery of EBPs is especially important to improve student outcomes (Cook et al., 2015).</a:t>
            </a:r>
          </a:p>
          <a:p>
            <a:pPr marL="342900" lvl="0" indent="-241300" rtl="0">
              <a:spcBef>
                <a:spcPts val="640"/>
              </a:spcBef>
              <a:buClr>
                <a:srgbClr val="7A0019"/>
              </a:buClr>
              <a:buSzPct val="100000"/>
              <a:buChar char="•"/>
            </a:pPr>
            <a:r>
              <a:rPr lang="en-US" dirty="0" smtClean="0"/>
              <a:t>Implementation boils down to the individual and teachers are most likely implementers</a:t>
            </a:r>
          </a:p>
          <a:p>
            <a:pPr marL="101600" lvl="0" indent="0" rtl="0">
              <a:spcBef>
                <a:spcPts val="0"/>
              </a:spcBef>
              <a:buClr>
                <a:srgbClr val="7A0019"/>
              </a:buClr>
              <a:buSzPct val="100000"/>
              <a:buNone/>
            </a:pPr>
            <a:endParaRPr lang="en-US" baseline="0" dirty="0" smtClean="0">
              <a:latin typeface="Times New Roman"/>
              <a:ea typeface="Times New Roman"/>
              <a:cs typeface="Times New Roman"/>
              <a:sym typeface="Times New Roman"/>
            </a:endParaRPr>
          </a:p>
          <a:p>
            <a:pPr marL="101600" lvl="0" indent="0" rtl="0">
              <a:spcBef>
                <a:spcPts val="0"/>
              </a:spcBef>
              <a:buClr>
                <a:srgbClr val="7A0019"/>
              </a:buClr>
              <a:buSzPct val="100000"/>
              <a:buNone/>
            </a:pPr>
            <a:endParaRPr lang="en-US" baseline="0" dirty="0" smtClean="0">
              <a:latin typeface="Times New Roman"/>
              <a:ea typeface="Times New Roman"/>
              <a:cs typeface="Times New Roman"/>
              <a:sym typeface="Times New Roman"/>
            </a:endParaRPr>
          </a:p>
          <a:p>
            <a:pPr marL="101600" lvl="0" indent="0" rtl="0">
              <a:spcBef>
                <a:spcPts val="0"/>
              </a:spcBef>
              <a:buClr>
                <a:srgbClr val="7A0019"/>
              </a:buClr>
              <a:buSzPct val="100000"/>
              <a:buNone/>
            </a:pPr>
            <a:r>
              <a:rPr lang="en-US" baseline="0" dirty="0" smtClean="0">
                <a:latin typeface="Times New Roman"/>
                <a:ea typeface="Times New Roman"/>
                <a:cs typeface="Times New Roman"/>
                <a:sym typeface="Times New Roman"/>
              </a:rPr>
              <a:t>---------------------------------------------</a:t>
            </a:r>
          </a:p>
          <a:p>
            <a:pPr marL="101600" lvl="0" indent="0" rtl="0">
              <a:spcBef>
                <a:spcPts val="0"/>
              </a:spcBef>
              <a:buClr>
                <a:srgbClr val="7A0019"/>
              </a:buClr>
              <a:buSzPct val="100000"/>
              <a:buNone/>
            </a:pPr>
            <a:endParaRPr lang="en-US" dirty="0" smtClean="0">
              <a:latin typeface="Times New Roman"/>
              <a:ea typeface="Times New Roman"/>
              <a:cs typeface="Times New Roman"/>
              <a:sym typeface="Times New Roman"/>
            </a:endParaRPr>
          </a:p>
          <a:p>
            <a:pPr marL="342900" lvl="0" indent="-241300" rtl="0">
              <a:spcBef>
                <a:spcPts val="0"/>
              </a:spcBef>
              <a:buClr>
                <a:srgbClr val="7A0019"/>
              </a:buClr>
              <a:buSzPct val="100000"/>
              <a:buChar char="•"/>
            </a:pPr>
            <a:r>
              <a:rPr lang="en-US" dirty="0" smtClean="0">
                <a:latin typeface="Times New Roman"/>
                <a:ea typeface="Times New Roman"/>
                <a:cs typeface="Times New Roman"/>
                <a:sym typeface="Times New Roman"/>
              </a:rPr>
              <a:t>Because </a:t>
            </a:r>
            <a:r>
              <a:rPr lang="en-US" dirty="0">
                <a:latin typeface="Times New Roman"/>
                <a:ea typeface="Times New Roman"/>
                <a:cs typeface="Times New Roman"/>
                <a:sym typeface="Times New Roman"/>
              </a:rPr>
              <a:t>of this wide research-to-practice gap, research is increasingly moving away from developing new practices and programs, and instead focusing on understanding the implementation processes, outcomes, and strategies that help transfer research findings into real-world settings (Dane &amp; Schneider, 1998) and established the cross-disciplinary field of implementation science. </a:t>
            </a:r>
          </a:p>
          <a:p>
            <a:pPr marL="342900" lvl="0" indent="-241300" rtl="0">
              <a:spcBef>
                <a:spcPts val="0"/>
              </a:spcBef>
              <a:buClr>
                <a:srgbClr val="7A0019"/>
              </a:buClr>
              <a:buSzPct val="100000"/>
              <a:buChar char="•"/>
            </a:pPr>
            <a:r>
              <a:rPr lang="en-US" dirty="0">
                <a:latin typeface="Times New Roman"/>
                <a:ea typeface="Times New Roman"/>
                <a:cs typeface="Times New Roman"/>
                <a:sym typeface="Times New Roman"/>
              </a:rPr>
              <a:t>Implementation science is the scientific inquiry of the factors and conditions that facilitate or impede the adoption and use of EBPs to improve service recipient outcomes (</a:t>
            </a:r>
            <a:r>
              <a:rPr lang="en-US" dirty="0" err="1">
                <a:latin typeface="Times New Roman"/>
                <a:ea typeface="Times New Roman"/>
                <a:cs typeface="Times New Roman"/>
                <a:sym typeface="Times New Roman"/>
              </a:rPr>
              <a:t>Eccles</a:t>
            </a:r>
            <a:r>
              <a:rPr lang="en-US" dirty="0">
                <a:latin typeface="Times New Roman"/>
                <a:ea typeface="Times New Roman"/>
                <a:cs typeface="Times New Roman"/>
                <a:sym typeface="Times New Roman"/>
              </a:rPr>
              <a:t> &amp; </a:t>
            </a:r>
            <a:r>
              <a:rPr lang="en-US" dirty="0" err="1">
                <a:latin typeface="Times New Roman"/>
                <a:ea typeface="Times New Roman"/>
                <a:cs typeface="Times New Roman"/>
                <a:sym typeface="Times New Roman"/>
              </a:rPr>
              <a:t>Mittman</a:t>
            </a:r>
            <a:r>
              <a:rPr lang="en-US" dirty="0">
                <a:latin typeface="Times New Roman"/>
                <a:ea typeface="Times New Roman"/>
                <a:cs typeface="Times New Roman"/>
                <a:sym typeface="Times New Roman"/>
              </a:rPr>
              <a:t>, 2006).</a:t>
            </a:r>
          </a:p>
          <a:p>
            <a:pPr marL="342900" lvl="0" indent="-241300" rtl="0">
              <a:spcBef>
                <a:spcPts val="0"/>
              </a:spcBef>
              <a:buClr>
                <a:srgbClr val="7A0019"/>
              </a:buClr>
              <a:buSzPct val="100000"/>
              <a:buChar char="•"/>
            </a:pPr>
            <a:r>
              <a:rPr lang="en-US" dirty="0"/>
              <a:t>Research focusing on implementation science suggests that a variety of individual-level and contextual factors influence EBP uptake and use </a:t>
            </a:r>
          </a:p>
          <a:p>
            <a:pPr marL="742950" lvl="1" indent="-209550" rtl="0">
              <a:spcBef>
                <a:spcPts val="560"/>
              </a:spcBef>
              <a:buClr>
                <a:srgbClr val="7A0019"/>
              </a:buClr>
              <a:buSzPct val="100000"/>
              <a:buChar char="–"/>
            </a:pPr>
            <a:r>
              <a:rPr lang="en-US" dirty="0"/>
              <a:t>Leadership</a:t>
            </a:r>
          </a:p>
          <a:p>
            <a:pPr marL="742950" lvl="1" indent="-285750" rtl="0">
              <a:spcBef>
                <a:spcPts val="560"/>
              </a:spcBef>
              <a:buClr>
                <a:srgbClr val="7A0019"/>
              </a:buClr>
              <a:buSzPct val="200000"/>
              <a:buChar char="–"/>
            </a:pPr>
            <a:r>
              <a:rPr lang="en-US" dirty="0"/>
              <a:t>Climate</a:t>
            </a:r>
          </a:p>
          <a:p>
            <a:pPr marL="742950" lvl="1" indent="-285750" rtl="0">
              <a:spcBef>
                <a:spcPts val="560"/>
              </a:spcBef>
              <a:buClr>
                <a:srgbClr val="7A0019"/>
              </a:buClr>
              <a:buSzPct val="200000"/>
              <a:buChar char="–"/>
            </a:pPr>
            <a:r>
              <a:rPr lang="en-US" dirty="0"/>
              <a:t>Quality of professional development</a:t>
            </a:r>
          </a:p>
          <a:p>
            <a:pPr marL="342900" lvl="0" indent="-241300" rtl="0">
              <a:spcBef>
                <a:spcPts val="560"/>
              </a:spcBef>
              <a:buClr>
                <a:srgbClr val="7A0019"/>
              </a:buClr>
              <a:buSzPct val="100000"/>
              <a:buChar char="•"/>
            </a:pPr>
            <a:r>
              <a:rPr lang="en-US" dirty="0"/>
              <a:t>Regardless of the implementation context (optimal or less than optimal), the utilization and sustainability of EBPs relies heavily upon individual behavior change</a:t>
            </a:r>
          </a:p>
          <a:p>
            <a:pPr marL="342900" lvl="0" indent="-342900" rtl="0">
              <a:spcBef>
                <a:spcPts val="0"/>
              </a:spcBef>
              <a:buClr>
                <a:srgbClr val="7A0019"/>
              </a:buClr>
              <a:buSzPct val="233333"/>
              <a:buChar char="•"/>
            </a:pPr>
            <a:r>
              <a:rPr lang="en-US" dirty="0"/>
              <a:t>For many EBPs, especially those focused on academic outcomes or universal practices targeting students’ SEB outcomes, the teacher is the primary implementer (Forman et al., 2009); therefore, understanding individual-level factors that facilitate or impede teacher delivery of EBPs is especially important to improve student outcomes (Cook et al., 2015).</a:t>
            </a:r>
          </a:p>
          <a:p>
            <a:pPr marL="342900" lvl="0" indent="-241300" rtl="0">
              <a:spcBef>
                <a:spcPts val="640"/>
              </a:spcBef>
              <a:buClr>
                <a:srgbClr val="7A0019"/>
              </a:buClr>
              <a:buSzPct val="100000"/>
              <a:buChar char="•"/>
            </a:pPr>
            <a:r>
              <a:rPr lang="en-US" dirty="0"/>
              <a:t>Implementation boils down to the individual and teachers are most likely implementers</a:t>
            </a:r>
          </a:p>
          <a:p>
            <a:pPr marL="342900" lvl="0" indent="-342900" rtl="0">
              <a:spcBef>
                <a:spcPts val="560"/>
              </a:spcBef>
              <a:buClr>
                <a:srgbClr val="7A0019"/>
              </a:buClr>
              <a:buSzPct val="100000"/>
              <a:buChar char="•"/>
            </a:pPr>
            <a:endParaRPr sz="2800"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03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marL="152400" lvl="0" indent="0">
              <a:spcBef>
                <a:spcPts val="640"/>
              </a:spcBef>
              <a:buClr>
                <a:srgbClr val="7A0019"/>
              </a:buClr>
              <a:buSzPct val="100000"/>
              <a:buNone/>
            </a:pPr>
            <a:r>
              <a:rPr lang="en-US" dirty="0" smtClean="0"/>
              <a:t>Aria</a:t>
            </a:r>
            <a:endParaRPr lang="en-US" dirty="0" smtClean="0"/>
          </a:p>
          <a:p>
            <a:pPr marL="457200" lvl="0" indent="-304800">
              <a:spcBef>
                <a:spcPts val="640"/>
              </a:spcBef>
              <a:buClr>
                <a:srgbClr val="7A0019"/>
              </a:buClr>
              <a:buSzPct val="100000"/>
              <a:buChar char="•"/>
            </a:pPr>
            <a:r>
              <a:rPr lang="en-US" dirty="0" smtClean="0"/>
              <a:t>Research </a:t>
            </a:r>
            <a:r>
              <a:rPr lang="en-US" dirty="0"/>
              <a:t>indicates that stress may represent a malleable root cause that impacts particular teacher’s openness and willingness to implement something new</a:t>
            </a:r>
          </a:p>
          <a:p>
            <a:pPr marL="457200" lvl="0" indent="-323850" rtl="0">
              <a:spcBef>
                <a:spcPts val="640"/>
              </a:spcBef>
              <a:buClr>
                <a:srgbClr val="7A0019"/>
              </a:buClr>
              <a:buSzPct val="136363"/>
              <a:buChar char="•"/>
            </a:pPr>
            <a:r>
              <a:rPr lang="en-US" sz="1100" dirty="0" smtClean="0"/>
              <a:t>Additionally,</a:t>
            </a:r>
            <a:r>
              <a:rPr lang="en-US" sz="1100" baseline="0" dirty="0" smtClean="0"/>
              <a:t> a</a:t>
            </a:r>
            <a:r>
              <a:rPr lang="en-US" sz="1100" dirty="0" smtClean="0"/>
              <a:t> </a:t>
            </a:r>
            <a:r>
              <a:rPr lang="en-US" sz="1100" dirty="0"/>
              <a:t>growing body of research has identified positive psychological practices – ranging from mindfulness to gratitude to acts of kindness – that can improve wellbeing if practiced regularly (Seligman, 2002; Sin &amp;amp; </a:t>
            </a:r>
            <a:r>
              <a:rPr lang="en-US" sz="1100" dirty="0" err="1"/>
              <a:t>Lyubomirsky</a:t>
            </a:r>
            <a:r>
              <a:rPr lang="en-US" sz="1100" dirty="0"/>
              <a:t>, 2009).</a:t>
            </a:r>
          </a:p>
          <a:p>
            <a:pPr marL="457200" lvl="0" indent="-304800">
              <a:spcBef>
                <a:spcPts val="640"/>
              </a:spcBef>
              <a:buClr>
                <a:srgbClr val="7A0019"/>
              </a:buClr>
              <a:buSzPct val="100000"/>
              <a:buChar char="•"/>
            </a:pPr>
            <a:r>
              <a:rPr lang="en-US" dirty="0">
                <a:latin typeface="Times New Roman"/>
                <a:ea typeface="Times New Roman"/>
                <a:cs typeface="Times New Roman"/>
                <a:sym typeface="Times New Roman"/>
              </a:rPr>
              <a:t>Teacher intentions to implement could be enhanced by a wellbeing-promoting intervention prior to the implementation of classroom-based EBPs, suggesting that teachers’ social-emotional wellbeing may be an important factor associated with teachers’ implementation intentions and actual behaviors related to the delivery of EBPs in their classroom environment. </a:t>
            </a:r>
            <a:endParaRPr lang="en-US" dirty="0" smtClean="0">
              <a:latin typeface="Times New Roman"/>
              <a:ea typeface="Times New Roman"/>
              <a:cs typeface="Times New Roman"/>
              <a:sym typeface="Times New Roman"/>
            </a:endParaRPr>
          </a:p>
          <a:p>
            <a:pPr marL="457200" lvl="0" indent="-304800">
              <a:spcBef>
                <a:spcPts val="640"/>
              </a:spcBef>
              <a:buClr>
                <a:srgbClr val="7A0019"/>
              </a:buClr>
              <a:buSzPct val="100000"/>
              <a:buChar char="•"/>
            </a:pPr>
            <a:r>
              <a:rPr lang="en-US" dirty="0" smtClean="0">
                <a:latin typeface="Times New Roman"/>
                <a:ea typeface="Times New Roman"/>
                <a:cs typeface="Times New Roman"/>
                <a:sym typeface="Times New Roman"/>
              </a:rPr>
              <a:t>Unfortunately</a:t>
            </a:r>
            <a:r>
              <a:rPr lang="en-US" dirty="0">
                <a:latin typeface="Times New Roman"/>
                <a:ea typeface="Times New Roman"/>
                <a:cs typeface="Times New Roman"/>
                <a:sym typeface="Times New Roman"/>
              </a:rPr>
              <a:t>, many initiatives and policies that set high standards for teacher implementation of EBPs show little concern for teachers’ social-emotional wellbeing or address how it impacts their willingness and ability to deliver EBPs (Cook et al., 2016). </a:t>
            </a:r>
          </a:p>
        </p:txBody>
      </p:sp>
      <p:sp>
        <p:nvSpPr>
          <p:cNvPr id="104" name="Shape 104"/>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a:spcBef>
                <a:spcPts val="0"/>
              </a:spcBef>
            </a:pPr>
            <a:r>
              <a:rPr lang="en-US" dirty="0" smtClean="0">
                <a:latin typeface="Garamond" charset="0"/>
                <a:ea typeface="Garamond" charset="0"/>
                <a:cs typeface="Garamond" charset="0"/>
              </a:rPr>
              <a:t>Aria</a:t>
            </a:r>
          </a:p>
          <a:p>
            <a:pPr>
              <a:spcBef>
                <a:spcPts val="0"/>
              </a:spcBef>
            </a:pPr>
            <a:endParaRPr lang="en-US" dirty="0" smtClean="0">
              <a:latin typeface="Garamond" charset="0"/>
              <a:ea typeface="Garamond" charset="0"/>
              <a:cs typeface="Garamond" charset="0"/>
            </a:endParaRPr>
          </a:p>
          <a:p>
            <a:pPr>
              <a:spcBef>
                <a:spcPts val="0"/>
              </a:spcBef>
            </a:pPr>
            <a:r>
              <a:rPr lang="en-US" dirty="0" smtClean="0">
                <a:latin typeface="Garamond" charset="0"/>
                <a:ea typeface="Garamond" charset="0"/>
                <a:cs typeface="Garamond" charset="0"/>
              </a:rPr>
              <a:t>Teaching is inherently stressful</a:t>
            </a:r>
          </a:p>
          <a:p>
            <a:pPr>
              <a:spcBef>
                <a:spcPts val="0"/>
              </a:spcBef>
            </a:pPr>
            <a:r>
              <a:rPr lang="en-US" dirty="0" smtClean="0">
                <a:latin typeface="Garamond" charset="0"/>
                <a:ea typeface="Garamond" charset="0"/>
                <a:cs typeface="Garamond" charset="0"/>
              </a:rPr>
              <a:t>Many teachers don’t have prior knowledge in classroom management – but there</a:t>
            </a:r>
            <a:r>
              <a:rPr lang="en-US" baseline="0" dirty="0" smtClean="0">
                <a:latin typeface="Garamond" charset="0"/>
                <a:ea typeface="Garamond" charset="0"/>
                <a:cs typeface="Garamond" charset="0"/>
              </a:rPr>
              <a:t> </a:t>
            </a:r>
            <a:r>
              <a:rPr lang="en-US" dirty="0" smtClean="0">
                <a:latin typeface="Garamond" charset="0"/>
                <a:ea typeface="Garamond" charset="0"/>
                <a:cs typeface="Garamond" charset="0"/>
              </a:rPr>
              <a:t>is a high need for this in schools</a:t>
            </a:r>
          </a:p>
          <a:p>
            <a:pPr>
              <a:spcBef>
                <a:spcPts val="0"/>
              </a:spcBef>
            </a:pPr>
            <a:r>
              <a:rPr lang="en-US" dirty="0" smtClean="0">
                <a:latin typeface="Garamond" charset="0"/>
                <a:ea typeface="Garamond" charset="0"/>
                <a:cs typeface="Garamond" charset="0"/>
              </a:rPr>
              <a:t>Many teachers become stressed because of increasing demands and diverse tasks</a:t>
            </a:r>
          </a:p>
          <a:p>
            <a:pPr>
              <a:spcBef>
                <a:spcPts val="0"/>
              </a:spcBef>
            </a:pPr>
            <a:r>
              <a:rPr lang="en-US" dirty="0" smtClean="0">
                <a:latin typeface="Garamond" charset="0"/>
                <a:ea typeface="Garamond" charset="0"/>
                <a:cs typeface="Garamond" charset="0"/>
              </a:rPr>
              <a:t>	</a:t>
            </a:r>
            <a:r>
              <a:rPr lang="en-US" b="1" i="1" dirty="0" smtClean="0">
                <a:latin typeface="Garamond" charset="0"/>
                <a:ea typeface="Garamond" charset="0"/>
                <a:cs typeface="Garamond" charset="0"/>
              </a:rPr>
              <a:t>INSERT STATISTC/PREVELANCE</a:t>
            </a:r>
            <a:r>
              <a:rPr lang="en-US" b="1" i="1" baseline="0" dirty="0" smtClean="0">
                <a:latin typeface="Garamond" charset="0"/>
                <a:ea typeface="Garamond" charset="0"/>
                <a:cs typeface="Garamond" charset="0"/>
              </a:rPr>
              <a:t> HERE</a:t>
            </a:r>
            <a:endParaRPr lang="en-US" b="1" i="1" dirty="0" smtClean="0">
              <a:latin typeface="Garamond" charset="0"/>
              <a:ea typeface="Garamond" charset="0"/>
              <a:cs typeface="Garamond" charset="0"/>
            </a:endParaRPr>
          </a:p>
          <a:p>
            <a:pPr>
              <a:spcBef>
                <a:spcPts val="0"/>
              </a:spcBef>
            </a:pPr>
            <a:r>
              <a:rPr lang="en-US" dirty="0" smtClean="0">
                <a:latin typeface="Garamond" charset="0"/>
                <a:ea typeface="Garamond" charset="0"/>
                <a:cs typeface="Garamond" charset="0"/>
              </a:rPr>
              <a:t>This can lead to poor instruction, deteriorating relationships and classroom climate</a:t>
            </a:r>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r>
              <a:rPr lang="en-US" dirty="0" smtClean="0"/>
              <a:t>----------------------------------------------------------------------------</a:t>
            </a:r>
          </a:p>
          <a:p>
            <a:pPr marL="171450" lvl="0" indent="-171450" rtl="0">
              <a:spcBef>
                <a:spcPts val="0"/>
              </a:spcBef>
              <a:buFont typeface="Arial"/>
              <a:buChar char="•"/>
            </a:pPr>
            <a:r>
              <a:rPr lang="en-US" dirty="0" smtClean="0"/>
              <a:t>Teaching is one of the most stressful jobs as indicated by a variety of nationwide surveys</a:t>
            </a:r>
            <a:r>
              <a:rPr lang="en-US" baseline="0" dirty="0" smtClean="0"/>
              <a:t> and research shows that teachers’ overall wellbeing and SEB competency may impact their classroom environment and practices</a:t>
            </a:r>
            <a:endParaRPr dirty="0"/>
          </a:p>
          <a:p>
            <a:pPr marL="171450" lvl="0" indent="-171450" rtl="0">
              <a:spcBef>
                <a:spcPts val="0"/>
              </a:spcBef>
              <a:buFont typeface="Arial"/>
              <a:buChar char="•"/>
            </a:pPr>
            <a:r>
              <a:rPr lang="en-US" dirty="0" smtClean="0"/>
              <a:t>Teachers are tasked with delivering</a:t>
            </a:r>
            <a:r>
              <a:rPr lang="en-US" baseline="0" dirty="0" smtClean="0"/>
              <a:t> instructional content needed for academic growth and m</a:t>
            </a:r>
            <a:r>
              <a:rPr lang="en-US" sz="1200" b="0" i="0" u="none" strike="noStrike" kern="1200" cap="none" dirty="0" smtClean="0">
                <a:solidFill>
                  <a:schemeClr val="dk1"/>
                </a:solidFill>
                <a:effectLst/>
                <a:latin typeface="Arial"/>
                <a:ea typeface="Arial"/>
                <a:cs typeface="Arial"/>
                <a:sym typeface="Arial"/>
              </a:rPr>
              <a:t>any are under intense pressure to adopt a range of evidence-based practices and manage substantially diverse classrooms of students (</a:t>
            </a:r>
            <a:r>
              <a:rPr lang="en-US" sz="1200" b="0" i="0" u="none" strike="noStrike" kern="1200" cap="none" dirty="0" err="1" smtClean="0">
                <a:solidFill>
                  <a:schemeClr val="dk1"/>
                </a:solidFill>
                <a:effectLst/>
                <a:latin typeface="Arial"/>
                <a:ea typeface="Arial"/>
                <a:cs typeface="Arial"/>
                <a:sym typeface="Arial"/>
              </a:rPr>
              <a:t>Gu</a:t>
            </a:r>
            <a:r>
              <a:rPr lang="en-US" sz="1200" b="0" i="0" u="none" strike="noStrike" kern="1200" cap="none" dirty="0" smtClean="0">
                <a:solidFill>
                  <a:schemeClr val="dk1"/>
                </a:solidFill>
                <a:effectLst/>
                <a:latin typeface="Arial"/>
                <a:ea typeface="Arial"/>
                <a:cs typeface="Arial"/>
                <a:sym typeface="Arial"/>
              </a:rPr>
              <a:t> &amp; Day, 2013; Miller, Brownell, &amp; Smith, 1999; Jackson, Schwab, &amp; Schuler, 1986; </a:t>
            </a:r>
            <a:r>
              <a:rPr lang="en-US" sz="1200" b="0" i="0" u="none" strike="noStrike" kern="1200" cap="none" dirty="0" err="1" smtClean="0">
                <a:solidFill>
                  <a:schemeClr val="dk1"/>
                </a:solidFill>
                <a:effectLst/>
                <a:latin typeface="Arial"/>
                <a:ea typeface="Arial"/>
                <a:cs typeface="Arial"/>
                <a:sym typeface="Arial"/>
              </a:rPr>
              <a:t>Leiter</a:t>
            </a:r>
            <a:r>
              <a:rPr lang="en-US" sz="1200" b="0" i="0" u="none" strike="noStrike" kern="1200" cap="none" dirty="0" smtClean="0">
                <a:solidFill>
                  <a:schemeClr val="dk1"/>
                </a:solidFill>
                <a:effectLst/>
                <a:latin typeface="Arial"/>
                <a:ea typeface="Arial"/>
                <a:cs typeface="Arial"/>
                <a:sym typeface="Arial"/>
              </a:rPr>
              <a:t> &amp; </a:t>
            </a:r>
            <a:r>
              <a:rPr lang="en-US" sz="1200" b="0" i="0" u="none" strike="noStrike" kern="1200" cap="none" dirty="0" err="1" smtClean="0">
                <a:solidFill>
                  <a:schemeClr val="dk1"/>
                </a:solidFill>
                <a:effectLst/>
                <a:latin typeface="Arial"/>
                <a:ea typeface="Arial"/>
                <a:cs typeface="Arial"/>
                <a:sym typeface="Arial"/>
              </a:rPr>
              <a:t>Maslach</a:t>
            </a:r>
            <a:r>
              <a:rPr lang="en-US" sz="1200" b="0" i="0" u="none" strike="noStrike" kern="1200" cap="none" dirty="0" smtClean="0">
                <a:solidFill>
                  <a:schemeClr val="dk1"/>
                </a:solidFill>
                <a:effectLst/>
                <a:latin typeface="Arial"/>
                <a:ea typeface="Arial"/>
                <a:cs typeface="Arial"/>
                <a:sym typeface="Arial"/>
              </a:rPr>
              <a:t>, 2004). </a:t>
            </a:r>
          </a:p>
          <a:p>
            <a:pPr marL="171450" lvl="0" indent="-171450" rtl="0">
              <a:spcBef>
                <a:spcPts val="0"/>
              </a:spcBef>
              <a:buFont typeface="Arial"/>
              <a:buChar char="•"/>
            </a:pPr>
            <a:endParaRPr lang="en-US" sz="1200" b="0" i="0" u="none" strike="noStrike" kern="1200" cap="none" dirty="0" smtClean="0">
              <a:solidFill>
                <a:schemeClr val="dk1"/>
              </a:solidFill>
              <a:effectLst/>
              <a:latin typeface="Arial"/>
              <a:ea typeface="Arial"/>
              <a:cs typeface="Arial"/>
              <a:sym typeface="Arial"/>
            </a:endParaRPr>
          </a:p>
          <a:p>
            <a:pPr marL="171450" lvl="0" indent="-171450" rtl="0">
              <a:spcBef>
                <a:spcPts val="0"/>
              </a:spcBef>
              <a:buFont typeface="Arial"/>
              <a:buChar char="•"/>
            </a:pPr>
            <a:r>
              <a:rPr lang="en-US" sz="1200" b="0" i="0" u="none" strike="noStrike" kern="1200" cap="none" dirty="0" smtClean="0">
                <a:solidFill>
                  <a:schemeClr val="dk1"/>
                </a:solidFill>
                <a:effectLst/>
                <a:latin typeface="Arial"/>
                <a:ea typeface="Arial"/>
                <a:cs typeface="Arial"/>
                <a:sym typeface="Arial"/>
              </a:rPr>
              <a:t>Unfortunately, majority of teachers in the United States did not receive any formal training on classroom management and received little to no coursework related to evidence-based practices during their own schooling and certification (</a:t>
            </a:r>
            <a:r>
              <a:rPr lang="en-US" sz="1200" b="0" i="0" u="none" strike="noStrike" kern="1200" cap="none" dirty="0" err="1" smtClean="0">
                <a:solidFill>
                  <a:schemeClr val="dk1"/>
                </a:solidFill>
                <a:effectLst/>
                <a:latin typeface="Arial"/>
                <a:ea typeface="Arial"/>
                <a:cs typeface="Arial"/>
                <a:sym typeface="Arial"/>
              </a:rPr>
              <a:t>Christofferson</a:t>
            </a:r>
            <a:r>
              <a:rPr lang="en-US" sz="1200" b="0" i="0" u="none" strike="noStrike" kern="1200" cap="none" dirty="0" smtClean="0">
                <a:solidFill>
                  <a:schemeClr val="dk1"/>
                </a:solidFill>
                <a:effectLst/>
                <a:latin typeface="Arial"/>
                <a:ea typeface="Arial"/>
                <a:cs typeface="Arial"/>
                <a:sym typeface="Arial"/>
              </a:rPr>
              <a:t> &amp; Sullivan, 2015; Scott &amp; Nelson, 1999). </a:t>
            </a:r>
          </a:p>
          <a:p>
            <a:pPr marL="171450" lvl="0" indent="-171450" rtl="0">
              <a:spcBef>
                <a:spcPts val="0"/>
              </a:spcBef>
              <a:buFont typeface="Arial"/>
              <a:buChar char="•"/>
            </a:pPr>
            <a:r>
              <a:rPr lang="en-US" sz="1200" b="0" i="0" u="none" strike="noStrike" kern="1200" cap="none" dirty="0" smtClean="0">
                <a:solidFill>
                  <a:schemeClr val="dk1"/>
                </a:solidFill>
                <a:effectLst/>
                <a:latin typeface="Arial"/>
                <a:ea typeface="Arial"/>
                <a:cs typeface="Arial"/>
                <a:sym typeface="Arial"/>
              </a:rPr>
              <a:t>In addition, teachers who are the least prepared to handle significant behavioral difficulties in the classroom most often teach students with the highest behavioral and mental health needs (D. Arnold, McWilliams, E. Arnold, 1998; Ingersoll, 2001). </a:t>
            </a:r>
          </a:p>
          <a:p>
            <a:pPr marL="171450" lvl="0" indent="-171450" rtl="0">
              <a:spcBef>
                <a:spcPts val="0"/>
              </a:spcBef>
              <a:buFont typeface="Arial"/>
              <a:buChar char="•"/>
            </a:pPr>
            <a:r>
              <a:rPr lang="en-US" sz="1200" b="0" i="0" u="none" strike="noStrike" kern="1200" cap="none" dirty="0" smtClean="0">
                <a:solidFill>
                  <a:schemeClr val="dk1"/>
                </a:solidFill>
                <a:effectLst/>
                <a:latin typeface="Arial"/>
                <a:ea typeface="Arial"/>
                <a:cs typeface="Arial"/>
                <a:sym typeface="Arial"/>
              </a:rPr>
              <a:t>As teachers enter classrooms without the necessary training to effectively manage classrooms and engage students in learning, teachers often rely on reactive and excessively punitive responses to student problem behavior, which creates to a continual cycle of classroom disruption (Jennings &amp; Greenberg, 2009). </a:t>
            </a:r>
          </a:p>
          <a:p>
            <a:pPr marL="171450" lvl="0" indent="-171450" rtl="0">
              <a:spcBef>
                <a:spcPts val="0"/>
              </a:spcBef>
              <a:buFont typeface="Arial"/>
              <a:buChar char="•"/>
            </a:pPr>
            <a:r>
              <a:rPr lang="en-US" sz="1200" b="0" i="0" u="none" strike="noStrike" kern="1200" cap="none" dirty="0" smtClean="0">
                <a:solidFill>
                  <a:schemeClr val="dk1"/>
                </a:solidFill>
                <a:effectLst/>
                <a:latin typeface="Arial"/>
                <a:ea typeface="Arial"/>
                <a:cs typeface="Arial"/>
                <a:sym typeface="Arial"/>
              </a:rPr>
              <a:t>This type of deteriorating classroom environment not only has significant implications for students’ overall academic achievement and social development, but also exposes teachers to chronic stress, which saps teachers’ self-efficacy, motivation to try new things, and overall social-emotional wellbeing (Jennings &amp; Greenberg, 2009). </a:t>
            </a:r>
          </a:p>
          <a:p>
            <a:pPr marL="171450" lvl="0" indent="-171450" rtl="0">
              <a:spcBef>
                <a:spcPts val="0"/>
              </a:spcBef>
              <a:buFont typeface="Arial"/>
              <a:buChar char="•"/>
            </a:pPr>
            <a:r>
              <a:rPr lang="en-US" sz="1200" b="0" i="0" u="none" strike="noStrike" kern="1200" cap="none" dirty="0" smtClean="0">
                <a:solidFill>
                  <a:schemeClr val="dk1"/>
                </a:solidFill>
                <a:effectLst/>
                <a:latin typeface="Arial"/>
                <a:ea typeface="Arial"/>
                <a:cs typeface="Arial"/>
                <a:sym typeface="Arial"/>
              </a:rPr>
              <a:t>On</a:t>
            </a:r>
            <a:r>
              <a:rPr lang="en-US" sz="1200" b="0" i="0" u="none" strike="noStrike" kern="1200" cap="none" baseline="0" dirty="0" smtClean="0">
                <a:solidFill>
                  <a:schemeClr val="dk1"/>
                </a:solidFill>
                <a:effectLst/>
                <a:latin typeface="Arial"/>
                <a:ea typeface="Arial"/>
                <a:cs typeface="Arial"/>
                <a:sym typeface="Arial"/>
              </a:rPr>
              <a:t> top of all of this Chronic stress can lead to burnout </a:t>
            </a:r>
            <a:r>
              <a:rPr lang="en-US" sz="1200" b="0" i="0" u="none" strike="noStrike" kern="1200" cap="none" dirty="0" smtClean="0">
                <a:solidFill>
                  <a:schemeClr val="dk1"/>
                </a:solidFill>
                <a:effectLst/>
                <a:latin typeface="Arial"/>
                <a:ea typeface="Arial"/>
                <a:cs typeface="Arial"/>
                <a:sym typeface="Arial"/>
              </a:rPr>
              <a:t>which is characterized by </a:t>
            </a:r>
            <a:r>
              <a:rPr lang="en-US" sz="1200" b="0" i="1" u="none" strike="noStrike" kern="1200" cap="none" dirty="0" smtClean="0">
                <a:solidFill>
                  <a:schemeClr val="dk1"/>
                </a:solidFill>
                <a:effectLst/>
                <a:latin typeface="Arial"/>
                <a:ea typeface="Arial"/>
                <a:cs typeface="Arial"/>
                <a:sym typeface="Arial"/>
              </a:rPr>
              <a:t>emotional exhaustion</a:t>
            </a:r>
            <a:r>
              <a:rPr lang="en-US" sz="1200" b="0" i="0" u="none" strike="noStrike" kern="1200" cap="none" dirty="0" smtClean="0">
                <a:solidFill>
                  <a:schemeClr val="dk1"/>
                </a:solidFill>
                <a:effectLst/>
                <a:latin typeface="Arial"/>
                <a:ea typeface="Arial"/>
                <a:cs typeface="Arial"/>
                <a:sym typeface="Arial"/>
              </a:rPr>
              <a:t>, when teachers feel they have nothing left to give psychologically and emotionally; </a:t>
            </a:r>
            <a:r>
              <a:rPr lang="en-US" sz="1200" b="0" i="1" u="none" strike="noStrike" kern="1200" cap="none" dirty="0" smtClean="0">
                <a:solidFill>
                  <a:schemeClr val="dk1"/>
                </a:solidFill>
                <a:effectLst/>
                <a:latin typeface="Arial"/>
                <a:ea typeface="Arial"/>
                <a:cs typeface="Arial"/>
                <a:sym typeface="Arial"/>
              </a:rPr>
              <a:t>depersonalization, </a:t>
            </a:r>
            <a:r>
              <a:rPr lang="en-US" sz="1200" b="0" i="0" u="none" strike="noStrike" kern="1200" cap="none" dirty="0" smtClean="0">
                <a:solidFill>
                  <a:schemeClr val="dk1"/>
                </a:solidFill>
                <a:effectLst/>
                <a:latin typeface="Arial"/>
                <a:ea typeface="Arial"/>
                <a:cs typeface="Arial"/>
                <a:sym typeface="Arial"/>
              </a:rPr>
              <a:t>when teachers begin to develop negative or cynical attitudes and feelings toward students; and </a:t>
            </a:r>
            <a:r>
              <a:rPr lang="en-US" sz="1200" b="0" i="1" u="none" strike="noStrike" kern="1200" cap="none" dirty="0" smtClean="0">
                <a:solidFill>
                  <a:schemeClr val="dk1"/>
                </a:solidFill>
                <a:effectLst/>
                <a:latin typeface="Arial"/>
                <a:ea typeface="Arial"/>
                <a:cs typeface="Arial"/>
                <a:sym typeface="Arial"/>
              </a:rPr>
              <a:t>lack of personal accomplishment</a:t>
            </a:r>
            <a:r>
              <a:rPr lang="en-US" sz="1200" b="0" i="0" u="none" strike="noStrike" kern="1200" cap="none" dirty="0" smtClean="0">
                <a:solidFill>
                  <a:schemeClr val="dk1"/>
                </a:solidFill>
                <a:effectLst/>
                <a:latin typeface="Arial"/>
                <a:ea typeface="Arial"/>
                <a:cs typeface="Arial"/>
                <a:sym typeface="Arial"/>
              </a:rPr>
              <a:t>, when teachers begin to minimize and devalue achievements on the job.</a:t>
            </a:r>
          </a:p>
          <a:p>
            <a:pPr marL="171450" lvl="0" indent="-171450" rtl="0">
              <a:spcBef>
                <a:spcPts val="0"/>
              </a:spcBef>
              <a:buFont typeface="Arial"/>
              <a:buChar char="•"/>
            </a:pPr>
            <a:r>
              <a:rPr lang="en-US" sz="1200" b="0" i="0" u="none" strike="noStrike" kern="1200" cap="none" dirty="0" smtClean="0">
                <a:solidFill>
                  <a:schemeClr val="dk1"/>
                </a:solidFill>
                <a:effectLst/>
                <a:latin typeface="Arial"/>
                <a:ea typeface="Arial"/>
                <a:cs typeface="Arial"/>
                <a:sym typeface="Arial"/>
              </a:rPr>
              <a:t>Decades of research have attributed this phenomenon to social, economic and political factors – ranging from increasingly difficult student behavior to insufficient resources and administrative burden. Unfortunately, burnout has untoward effects on teachers, classrooms, schools and districts, ultimately compromising the quality of care and instruction students receive . </a:t>
            </a:r>
          </a:p>
          <a:p>
            <a:r>
              <a:rPr lang="en-US" sz="1200" b="0" i="0" u="none" strike="noStrike" kern="1200" cap="none" dirty="0" smtClean="0">
                <a:solidFill>
                  <a:schemeClr val="dk1"/>
                </a:solidFill>
                <a:effectLst/>
                <a:latin typeface="Arial"/>
                <a:ea typeface="Arial"/>
                <a:cs typeface="Arial"/>
                <a:sym typeface="Arial"/>
              </a:rPr>
              <a:t> </a:t>
            </a:r>
            <a:endParaRPr lang="en-US" baseline="0" dirty="0" smtClean="0"/>
          </a:p>
        </p:txBody>
      </p:sp>
      <p:sp>
        <p:nvSpPr>
          <p:cNvPr id="97" name="Shape 9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aramond"/>
                <a:cs typeface="Garamond"/>
              </a:rPr>
              <a:t>Aria </a:t>
            </a:r>
          </a:p>
          <a:p>
            <a:endParaRPr lang="en-US" dirty="0" smtClean="0">
              <a:latin typeface="Garamond"/>
              <a:cs typeface="Garamond"/>
            </a:endParaRPr>
          </a:p>
          <a:p>
            <a:r>
              <a:rPr lang="en-US" dirty="0" smtClean="0">
                <a:latin typeface="Garamond"/>
                <a:cs typeface="Garamond"/>
              </a:rPr>
              <a:t>Because</a:t>
            </a:r>
            <a:r>
              <a:rPr lang="en-US" baseline="0" dirty="0" smtClean="0">
                <a:latin typeface="Garamond"/>
                <a:cs typeface="Garamond"/>
              </a:rPr>
              <a:t> of the increasing tasks and increased implementation efforts happening in schools</a:t>
            </a:r>
            <a:r>
              <a:rPr lang="en-US" baseline="0" dirty="0" smtClean="0">
                <a:latin typeface="Arial"/>
                <a:cs typeface="Arial"/>
              </a:rPr>
              <a:t> </a:t>
            </a:r>
            <a:r>
              <a:rPr lang="en-US" dirty="0" smtClean="0"/>
              <a:t>teachers may experience a specific type of stress related to work overload which may significantly impact their ability and motivation to implement universal,</a:t>
            </a:r>
            <a:r>
              <a:rPr lang="en-US" baseline="0" dirty="0" smtClean="0"/>
              <a:t> Tier 1 supports in their classrooms. </a:t>
            </a:r>
            <a:endParaRPr lang="en-US" dirty="0" smtClean="0"/>
          </a:p>
          <a:p>
            <a:pPr marL="342900" lvl="0" indent="-241300" rtl="0">
              <a:spcBef>
                <a:spcPts val="0"/>
              </a:spcBef>
              <a:buClr>
                <a:srgbClr val="7A0019"/>
              </a:buClr>
              <a:buSzPct val="100000"/>
              <a:buChar char="•"/>
            </a:pPr>
            <a:r>
              <a:rPr lang="en-US" dirty="0" smtClean="0"/>
              <a:t>Work overload is characterized as:</a:t>
            </a:r>
            <a:r>
              <a:rPr lang="en-US" baseline="0" dirty="0" smtClean="0"/>
              <a:t> </a:t>
            </a:r>
            <a:endParaRPr lang="en-US" dirty="0" smtClean="0"/>
          </a:p>
          <a:p>
            <a:pPr marL="742950" lvl="1" indent="-209550" rtl="0">
              <a:spcBef>
                <a:spcPts val="480"/>
              </a:spcBef>
              <a:buClr>
                <a:srgbClr val="7A0019"/>
              </a:buClr>
              <a:buSzPct val="100000"/>
              <a:buChar char="–"/>
            </a:pPr>
            <a:r>
              <a:rPr lang="en-US" dirty="0" smtClean="0"/>
              <a:t>Perceiving everyday tasks as so demanding that coping is only possible with substantial effort. </a:t>
            </a:r>
          </a:p>
          <a:p>
            <a:pPr marL="342900" lvl="0" indent="-241300" rtl="0">
              <a:spcBef>
                <a:spcPts val="560"/>
              </a:spcBef>
              <a:buClr>
                <a:srgbClr val="7A0019"/>
              </a:buClr>
              <a:buSzPct val="100000"/>
              <a:buChar char="•"/>
            </a:pPr>
            <a:r>
              <a:rPr lang="en-US" dirty="0" smtClean="0"/>
              <a:t>Individuals feel their time, abilities or resources are insufficient to meet the demands placed on them. </a:t>
            </a:r>
          </a:p>
          <a:p>
            <a:pPr marL="342900" lvl="0" indent="-241300" rtl="0">
              <a:spcBef>
                <a:spcPts val="560"/>
              </a:spcBef>
              <a:buClr>
                <a:srgbClr val="7A0019"/>
              </a:buClr>
              <a:buSzPct val="100000"/>
              <a:buChar char="•"/>
            </a:pPr>
            <a:r>
              <a:rPr lang="en-US" dirty="0" smtClean="0"/>
              <a:t>When individuals perceive that they cannot cope with the demands of a task or engage in healthy habits to mitigate stress, they become overwhelmed (</a:t>
            </a:r>
            <a:r>
              <a:rPr lang="en-US" dirty="0" err="1" smtClean="0"/>
              <a:t>Michie</a:t>
            </a:r>
            <a:r>
              <a:rPr lang="en-US" dirty="0" smtClean="0"/>
              <a:t> &amp; Williams, 2003). As such, stress related to work overload has been linked to workforce issues such as negative attitudes toward organizational change (</a:t>
            </a:r>
            <a:r>
              <a:rPr lang="en-US" dirty="0" err="1" smtClean="0"/>
              <a:t>Vakola</a:t>
            </a:r>
            <a:r>
              <a:rPr lang="en-US" dirty="0" smtClean="0"/>
              <a:t>, </a:t>
            </a:r>
            <a:r>
              <a:rPr lang="en-US" dirty="0" err="1" smtClean="0"/>
              <a:t>Tsaousis</a:t>
            </a:r>
            <a:r>
              <a:rPr lang="en-US" dirty="0" smtClean="0"/>
              <a:t>, &amp; Nikolaou, 2003),</a:t>
            </a:r>
          </a:p>
          <a:p>
            <a:pPr marL="800100" lvl="1" indent="-241300" rtl="0">
              <a:spcBef>
                <a:spcPts val="560"/>
              </a:spcBef>
              <a:buClr>
                <a:srgbClr val="7A0019"/>
              </a:buClr>
              <a:buSzPct val="100000"/>
              <a:buChar char="•"/>
            </a:pPr>
            <a:r>
              <a:rPr lang="en-US" dirty="0" smtClean="0"/>
              <a:t> as well as systemic issues such as turnover (</a:t>
            </a:r>
            <a:r>
              <a:rPr lang="en-US" dirty="0" err="1" smtClean="0"/>
              <a:t>Ahuja</a:t>
            </a:r>
            <a:r>
              <a:rPr lang="en-US" dirty="0" smtClean="0"/>
              <a:t>, </a:t>
            </a:r>
            <a:r>
              <a:rPr lang="en-US" dirty="0" err="1" smtClean="0"/>
              <a:t>Chuboda</a:t>
            </a:r>
            <a:r>
              <a:rPr lang="en-US" dirty="0" smtClean="0"/>
              <a:t>, </a:t>
            </a:r>
            <a:r>
              <a:rPr lang="en-US" dirty="0" err="1" smtClean="0"/>
              <a:t>Kacmar</a:t>
            </a:r>
            <a:r>
              <a:rPr lang="en-US" dirty="0" smtClean="0"/>
              <a:t>, McKnight, &amp; George, 2007), absenteeism (</a:t>
            </a:r>
            <a:r>
              <a:rPr lang="en-US" dirty="0" err="1" smtClean="0"/>
              <a:t>Rauhala</a:t>
            </a:r>
            <a:r>
              <a:rPr lang="en-US" dirty="0" smtClean="0"/>
              <a:t> et al., 2007), and work-to-family conflict (</a:t>
            </a:r>
            <a:r>
              <a:rPr lang="en-US" dirty="0" err="1" smtClean="0"/>
              <a:t>Bolino</a:t>
            </a:r>
            <a:r>
              <a:rPr lang="en-US" dirty="0" smtClean="0"/>
              <a:t> &amp; </a:t>
            </a:r>
            <a:r>
              <a:rPr lang="en-US" dirty="0" err="1" smtClean="0"/>
              <a:t>Turnley</a:t>
            </a:r>
            <a:r>
              <a:rPr lang="en-US" dirty="0" smtClean="0"/>
              <a:t>, 2005). </a:t>
            </a:r>
          </a:p>
          <a:p>
            <a:pPr marL="171450" lvl="0" indent="-171450">
              <a:spcBef>
                <a:spcPts val="0"/>
              </a:spcBef>
              <a:buClr>
                <a:schemeClr val="dk1"/>
              </a:buClr>
              <a:buSzPct val="25000"/>
              <a:buFont typeface="Arial"/>
              <a:buChar char="•"/>
            </a:pPr>
            <a:r>
              <a:rPr lang="en-US" dirty="0" smtClean="0"/>
              <a:t>This phenomenon may be exacerbated in schools operating in economically disadvantaged contexts. </a:t>
            </a:r>
          </a:p>
          <a:p>
            <a:pPr marL="628650" marR="0" lvl="1" indent="-171450" algn="l" defTabSz="457200" rtl="0" eaLnBrk="1" fontAlgn="auto" latinLnBrk="0" hangingPunct="1">
              <a:lnSpc>
                <a:spcPct val="100000"/>
              </a:lnSpc>
              <a:spcBef>
                <a:spcPts val="0"/>
              </a:spcBef>
              <a:spcAft>
                <a:spcPts val="0"/>
              </a:spcAft>
              <a:buClr>
                <a:schemeClr val="dk1"/>
              </a:buClr>
              <a:buSzPct val="25000"/>
              <a:buFont typeface="Arial"/>
              <a:buChar char="•"/>
              <a:tabLst/>
              <a:defRPr/>
            </a:pPr>
            <a:r>
              <a:rPr lang="en-US" dirty="0" smtClean="0">
                <a:latin typeface="Times New Roman"/>
                <a:ea typeface="Times New Roman"/>
                <a:cs typeface="Times New Roman"/>
                <a:sym typeface="Times New Roman"/>
              </a:rPr>
              <a:t>. This phenomenon may be exacerbated in schools operating in economically disadvantaged contexts. As indicated by a large body of research, schools operating in economically disadvantaged settings are often undertaking increased implementation efforts to address opportunity and achievement gaps with fewer organizational resources (</a:t>
            </a:r>
            <a:r>
              <a:rPr lang="en-US" dirty="0" err="1" smtClean="0">
                <a:latin typeface="Times New Roman"/>
                <a:ea typeface="Times New Roman"/>
                <a:cs typeface="Times New Roman"/>
                <a:sym typeface="Times New Roman"/>
              </a:rPr>
              <a:t>DuFour</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DuFour</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Eaker</a:t>
            </a:r>
            <a:r>
              <a:rPr lang="en-US" dirty="0" smtClean="0">
                <a:latin typeface="Times New Roman"/>
                <a:ea typeface="Times New Roman"/>
                <a:cs typeface="Times New Roman"/>
                <a:sym typeface="Times New Roman"/>
              </a:rPr>
              <a:t>, &amp; </a:t>
            </a:r>
            <a:r>
              <a:rPr lang="en-US" dirty="0" err="1" smtClean="0">
                <a:latin typeface="Times New Roman"/>
                <a:ea typeface="Times New Roman"/>
                <a:cs typeface="Times New Roman"/>
                <a:sym typeface="Times New Roman"/>
              </a:rPr>
              <a:t>Karhanek</a:t>
            </a:r>
            <a:r>
              <a:rPr lang="en-US" dirty="0" smtClean="0">
                <a:latin typeface="Times New Roman"/>
                <a:ea typeface="Times New Roman"/>
                <a:cs typeface="Times New Roman"/>
                <a:sym typeface="Times New Roman"/>
              </a:rPr>
              <a:t>, 2010). </a:t>
            </a:r>
            <a:endParaRPr lang="en-US" dirty="0" smtClean="0"/>
          </a:p>
          <a:p>
            <a:pPr marL="628650" lvl="1" indent="-171450">
              <a:spcBef>
                <a:spcPts val="0"/>
              </a:spcBef>
              <a:buClr>
                <a:schemeClr val="dk1"/>
              </a:buClr>
              <a:buSzPct val="25000"/>
              <a:buFont typeface="Arial"/>
              <a:buChar char="•"/>
            </a:pPr>
            <a:r>
              <a:rPr lang="en-US" dirty="0" smtClean="0"/>
              <a:t>schools operating in economically disadvantaged settings are often undertaking increased implementation efforts to address opportunity and achievement gaps with fewer organizational resources (</a:t>
            </a:r>
            <a:r>
              <a:rPr lang="en-US" dirty="0" err="1" smtClean="0"/>
              <a:t>DuFour</a:t>
            </a:r>
            <a:r>
              <a:rPr lang="en-US" dirty="0" smtClean="0"/>
              <a:t>, </a:t>
            </a:r>
            <a:r>
              <a:rPr lang="en-US" dirty="0" err="1" smtClean="0"/>
              <a:t>DuFour</a:t>
            </a:r>
            <a:r>
              <a:rPr lang="en-US" dirty="0" smtClean="0"/>
              <a:t>, </a:t>
            </a:r>
            <a:r>
              <a:rPr lang="en-US" dirty="0" err="1" smtClean="0"/>
              <a:t>Eaker</a:t>
            </a:r>
            <a:r>
              <a:rPr lang="en-US" dirty="0" smtClean="0"/>
              <a:t>, &amp; </a:t>
            </a:r>
            <a:r>
              <a:rPr lang="en-US" dirty="0" err="1" smtClean="0"/>
              <a:t>Karhanek</a:t>
            </a:r>
            <a:r>
              <a:rPr lang="en-US" dirty="0" smtClean="0"/>
              <a:t>, 2010)</a:t>
            </a:r>
          </a:p>
          <a:p>
            <a:pPr marL="628650" lvl="1" indent="-171450">
              <a:spcBef>
                <a:spcPts val="0"/>
              </a:spcBef>
              <a:buClr>
                <a:schemeClr val="dk1"/>
              </a:buClr>
              <a:buSzPct val="25000"/>
              <a:buFont typeface="Arial"/>
              <a:buChar char="•"/>
            </a:pPr>
            <a:r>
              <a:rPr lang="en-US" dirty="0" smtClean="0"/>
              <a:t>these settings often retain teachers who have little experience utilizing EBPs, as teachers with more effective management skills often move to higher paying positions in less challenging contexts (Jacob, </a:t>
            </a:r>
            <a:r>
              <a:rPr lang="en-US" dirty="0" err="1" smtClean="0"/>
              <a:t>Vidyarthi</a:t>
            </a:r>
            <a:r>
              <a:rPr lang="en-US" dirty="0" smtClean="0"/>
              <a:t>, &amp; Carroll, 2012). </a:t>
            </a:r>
          </a:p>
          <a:p>
            <a:pPr marL="628650" lvl="1" indent="-171450">
              <a:spcBef>
                <a:spcPts val="0"/>
              </a:spcBef>
              <a:buClr>
                <a:schemeClr val="dk1"/>
              </a:buClr>
              <a:buSzPct val="25000"/>
              <a:buFont typeface="Arial"/>
              <a:buChar char="•"/>
            </a:pPr>
            <a:r>
              <a:rPr lang="en-US" dirty="0" smtClean="0"/>
              <a:t>teachers working in economically disadvantaged contexts tend to serve historically marginalized groups of students who may require more intensive academic and SEB supports (Day &amp; Hong, 2016). The responsibility of responding to these unique needs often rests on teachers, which may especially compound stress resulting from work overload in high need settings specifically.</a:t>
            </a:r>
          </a:p>
          <a:p>
            <a:pPr lvl="0">
              <a:spcBef>
                <a:spcPts val="0"/>
              </a:spcBef>
              <a:buNone/>
            </a:pPr>
            <a:endParaRPr lang="en-US" dirty="0" smtClean="0"/>
          </a:p>
          <a:p>
            <a:pPr marL="457200" lvl="0" indent="-228600" rtl="0">
              <a:spcBef>
                <a:spcPts val="640"/>
              </a:spcBef>
              <a:buClr>
                <a:schemeClr val="dk1"/>
              </a:buClr>
              <a:buChar char="●"/>
            </a:pPr>
            <a:r>
              <a:rPr lang="en-US" dirty="0" smtClean="0">
                <a:latin typeface="Times New Roman"/>
                <a:ea typeface="Times New Roman"/>
                <a:cs typeface="Times New Roman"/>
                <a:sym typeface="Times New Roman"/>
              </a:rPr>
              <a:t>When reviewing this literature in the context of the broader body of research on teacher stress, it becomes clear that one potential hypothesized causal factor undermining teachers’ successful EBP implementation is stress due to work overload</a:t>
            </a:r>
            <a:endParaRPr lang="en-US" dirty="0" smtClean="0"/>
          </a:p>
          <a:p>
            <a:pPr lvl="0">
              <a:spcBef>
                <a:spcPts val="0"/>
              </a:spcBef>
              <a:buNone/>
            </a:pPr>
            <a:endParaRPr lang="en-US" dirty="0" smtClean="0"/>
          </a:p>
          <a:p>
            <a:r>
              <a:rPr lang="en-US" dirty="0" smtClean="0">
                <a:latin typeface="Garamond"/>
                <a:cs typeface="Garamond"/>
              </a:rPr>
              <a:t>Stress not only has an impact on the classroom, but on implementation – stress is an individual level factor within the inner context of implementation that may impact the uptake and use of Tier</a:t>
            </a:r>
            <a:r>
              <a:rPr lang="en-US" baseline="0" dirty="0" smtClean="0">
                <a:latin typeface="Garamond"/>
                <a:cs typeface="Garamond"/>
              </a:rPr>
              <a:t> I interventions such as universal classroom management strategies. </a:t>
            </a:r>
          </a:p>
          <a:p>
            <a:endParaRPr lang="en-US" baseline="0" dirty="0" smtClean="0">
              <a:latin typeface="Garamond"/>
              <a:cs typeface="Garamond"/>
            </a:endParaRPr>
          </a:p>
          <a:p>
            <a:r>
              <a:rPr lang="en-US" dirty="0" smtClean="0"/>
              <a:t>Although few studies have examined how psychological constructs relate to implementation of academic or preventive interventions (</a:t>
            </a:r>
            <a:r>
              <a:rPr lang="en-US" dirty="0" smtClean="0">
                <a:hlinkClick r:id="rId3"/>
              </a:rPr>
              <a:t>Evers </a:t>
            </a:r>
            <a:r>
              <a:rPr lang="en-US" i="1" dirty="0" smtClean="0">
                <a:hlinkClick r:id="rId3"/>
              </a:rPr>
              <a:t>et al</a:t>
            </a:r>
            <a:r>
              <a:rPr lang="en-US" dirty="0" smtClean="0">
                <a:hlinkClick r:id="rId3"/>
              </a:rPr>
              <a:t>, 2002</a:t>
            </a:r>
            <a:r>
              <a:rPr lang="en-US" dirty="0" smtClean="0"/>
              <a:t>), psychological functioning probably has an impact on implementation quality, particularly when program innovations are perceived as causing additional burden or competing with other priorities.</a:t>
            </a:r>
          </a:p>
          <a:p>
            <a:endParaRPr lang="en-US" dirty="0" smtClean="0"/>
          </a:p>
          <a:p>
            <a:r>
              <a:rPr lang="en-US" dirty="0" smtClean="0"/>
              <a:t>if a new program is adopted without a consideration for them individually, teachers may experience burden and stress, which can negatively affect program implementation.</a:t>
            </a:r>
            <a:r>
              <a:rPr lang="en-US" baseline="0" dirty="0" smtClean="0"/>
              <a:t> </a:t>
            </a:r>
            <a:r>
              <a:rPr lang="en-US" dirty="0" smtClean="0"/>
              <a:t>pre-implementation trainings that incorporate principles of mindfulness to reduce stress and promote emotional insight.</a:t>
            </a:r>
          </a:p>
          <a:p>
            <a:endParaRPr lang="en-US" baseline="0" dirty="0" smtClean="0">
              <a:latin typeface="Garamond"/>
              <a:cs typeface="Garamond"/>
            </a:endParaRPr>
          </a:p>
          <a:p>
            <a:pPr lvl="0">
              <a:spcBef>
                <a:spcPts val="0"/>
              </a:spcBef>
              <a:buNone/>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endParaRPr lang="en-US" dirty="0" smtClean="0"/>
          </a:p>
          <a:p>
            <a:pPr marL="171450" lvl="0" indent="-171450" rtl="0">
              <a:spcBef>
                <a:spcPts val="0"/>
              </a:spcBef>
              <a:buFont typeface="Arial"/>
              <a:buChar char="•"/>
            </a:pPr>
            <a:r>
              <a:rPr lang="en-US" dirty="0" smtClean="0"/>
              <a:t>------------------------------------------</a:t>
            </a:r>
          </a:p>
          <a:p>
            <a:pPr marL="171450" lvl="0" indent="-171450" rtl="0">
              <a:spcBef>
                <a:spcPts val="0"/>
              </a:spcBef>
              <a:buFont typeface="Arial"/>
              <a:buChar char="•"/>
            </a:pPr>
            <a:r>
              <a:rPr lang="en-US" dirty="0" smtClean="0"/>
              <a:t>As such, teachers may experience a specific type of stress related to work overload which may significantly impact their ability and motivation to implement universal,</a:t>
            </a:r>
            <a:r>
              <a:rPr lang="en-US" baseline="0" dirty="0" smtClean="0"/>
              <a:t> Tier 1 supports in their classrooms. </a:t>
            </a:r>
            <a:endParaRPr lang="en-US" dirty="0" smtClean="0"/>
          </a:p>
          <a:p>
            <a:pPr marL="342900" lvl="0" indent="-241300" rtl="0">
              <a:spcBef>
                <a:spcPts val="0"/>
              </a:spcBef>
              <a:buClr>
                <a:srgbClr val="7A0019"/>
              </a:buClr>
              <a:buSzPct val="100000"/>
              <a:buChar char="•"/>
            </a:pPr>
            <a:r>
              <a:rPr lang="en-US" dirty="0" smtClean="0"/>
              <a:t>Work overload is characterized as:</a:t>
            </a:r>
            <a:r>
              <a:rPr lang="en-US" baseline="0" dirty="0" smtClean="0"/>
              <a:t> </a:t>
            </a:r>
            <a:endParaRPr lang="en-US" dirty="0" smtClean="0"/>
          </a:p>
          <a:p>
            <a:pPr marL="742950" lvl="1" indent="-209550" rtl="0">
              <a:spcBef>
                <a:spcPts val="480"/>
              </a:spcBef>
              <a:buClr>
                <a:srgbClr val="7A0019"/>
              </a:buClr>
              <a:buSzPct val="100000"/>
              <a:buChar char="–"/>
            </a:pPr>
            <a:r>
              <a:rPr lang="en-US" dirty="0" smtClean="0"/>
              <a:t>Perceiving everyday tasks as so demanding that copying is only possible with substantial effort. </a:t>
            </a:r>
          </a:p>
          <a:p>
            <a:pPr marL="342900" lvl="0" indent="-241300" rtl="0">
              <a:spcBef>
                <a:spcPts val="560"/>
              </a:spcBef>
              <a:buClr>
                <a:srgbClr val="7A0019"/>
              </a:buClr>
              <a:buSzPct val="100000"/>
              <a:buChar char="•"/>
            </a:pPr>
            <a:r>
              <a:rPr lang="en-US" dirty="0" smtClean="0"/>
              <a:t>Individuals feel their time, abilities or resources are insufficient to meet the demands placed on them. </a:t>
            </a:r>
          </a:p>
          <a:p>
            <a:pPr marL="342900" lvl="0" indent="-241300" rtl="0">
              <a:spcBef>
                <a:spcPts val="560"/>
              </a:spcBef>
              <a:buClr>
                <a:srgbClr val="7A0019"/>
              </a:buClr>
              <a:buSzPct val="100000"/>
              <a:buChar char="•"/>
            </a:pPr>
            <a:r>
              <a:rPr lang="en-US" dirty="0" smtClean="0"/>
              <a:t>When individuals perceive that they cannot cope with the demands of a task or engage in healthy habits to mitigate stress, they become overwhelmed (</a:t>
            </a:r>
            <a:r>
              <a:rPr lang="en-US" dirty="0" err="1" smtClean="0"/>
              <a:t>Michie</a:t>
            </a:r>
            <a:r>
              <a:rPr lang="en-US" dirty="0" smtClean="0"/>
              <a:t> &amp; Williams, 2003). As such, stress related to work overload has been linked to workforce issues such as negative attitudes toward organizational change (</a:t>
            </a:r>
            <a:r>
              <a:rPr lang="en-US" dirty="0" err="1" smtClean="0"/>
              <a:t>Vakola</a:t>
            </a:r>
            <a:r>
              <a:rPr lang="en-US" dirty="0" smtClean="0"/>
              <a:t>, </a:t>
            </a:r>
            <a:r>
              <a:rPr lang="en-US" dirty="0" err="1" smtClean="0"/>
              <a:t>Tsaousis</a:t>
            </a:r>
            <a:r>
              <a:rPr lang="en-US" dirty="0" smtClean="0"/>
              <a:t>, &amp; Nikolaou, 2003),</a:t>
            </a:r>
          </a:p>
          <a:p>
            <a:pPr marL="800100" lvl="1" indent="-241300" rtl="0">
              <a:spcBef>
                <a:spcPts val="560"/>
              </a:spcBef>
              <a:buClr>
                <a:srgbClr val="7A0019"/>
              </a:buClr>
              <a:buSzPct val="100000"/>
              <a:buChar char="•"/>
            </a:pPr>
            <a:r>
              <a:rPr lang="en-US" dirty="0" smtClean="0"/>
              <a:t> as well as systemic issues such as turnover (</a:t>
            </a:r>
            <a:r>
              <a:rPr lang="en-US" dirty="0" err="1" smtClean="0"/>
              <a:t>Ahuja</a:t>
            </a:r>
            <a:r>
              <a:rPr lang="en-US" dirty="0" smtClean="0"/>
              <a:t>, </a:t>
            </a:r>
            <a:r>
              <a:rPr lang="en-US" dirty="0" err="1" smtClean="0"/>
              <a:t>Chuboda</a:t>
            </a:r>
            <a:r>
              <a:rPr lang="en-US" dirty="0" smtClean="0"/>
              <a:t>, </a:t>
            </a:r>
            <a:r>
              <a:rPr lang="en-US" dirty="0" err="1" smtClean="0"/>
              <a:t>Kacmar</a:t>
            </a:r>
            <a:r>
              <a:rPr lang="en-US" dirty="0" smtClean="0"/>
              <a:t>, McKnight, &amp; George, 2007), absenteeism (</a:t>
            </a:r>
            <a:r>
              <a:rPr lang="en-US" dirty="0" err="1" smtClean="0"/>
              <a:t>Rauhala</a:t>
            </a:r>
            <a:r>
              <a:rPr lang="en-US" dirty="0" smtClean="0"/>
              <a:t> et al., 2007), and work-to-family conflict (</a:t>
            </a:r>
            <a:r>
              <a:rPr lang="en-US" dirty="0" err="1" smtClean="0"/>
              <a:t>Bolino</a:t>
            </a:r>
            <a:r>
              <a:rPr lang="en-US" dirty="0" smtClean="0"/>
              <a:t> &amp; </a:t>
            </a:r>
            <a:r>
              <a:rPr lang="en-US" dirty="0" err="1" smtClean="0"/>
              <a:t>Turnley</a:t>
            </a:r>
            <a:r>
              <a:rPr lang="en-US" dirty="0" smtClean="0"/>
              <a:t>, 2005). </a:t>
            </a:r>
          </a:p>
          <a:p>
            <a:pPr marL="171450" lvl="0" indent="-171450">
              <a:spcBef>
                <a:spcPts val="0"/>
              </a:spcBef>
              <a:buClr>
                <a:schemeClr val="dk1"/>
              </a:buClr>
              <a:buSzPct val="25000"/>
              <a:buFont typeface="Arial"/>
              <a:buChar char="•"/>
            </a:pPr>
            <a:r>
              <a:rPr lang="en-US" dirty="0" smtClean="0"/>
              <a:t>This phenomenon may be exacerbated in schools operating in economically disadvantaged contexts. </a:t>
            </a:r>
          </a:p>
          <a:p>
            <a:pPr marL="628650" marR="0" lvl="1" indent="-171450" algn="l" defTabSz="457200" rtl="0" eaLnBrk="1" fontAlgn="auto" latinLnBrk="0" hangingPunct="1">
              <a:lnSpc>
                <a:spcPct val="100000"/>
              </a:lnSpc>
              <a:spcBef>
                <a:spcPts val="0"/>
              </a:spcBef>
              <a:spcAft>
                <a:spcPts val="0"/>
              </a:spcAft>
              <a:buClr>
                <a:schemeClr val="dk1"/>
              </a:buClr>
              <a:buSzPct val="25000"/>
              <a:buFont typeface="Arial"/>
              <a:buChar char="•"/>
              <a:tabLst/>
              <a:defRPr/>
            </a:pPr>
            <a:r>
              <a:rPr lang="en-US" dirty="0" smtClean="0">
                <a:latin typeface="Times New Roman"/>
                <a:ea typeface="Times New Roman"/>
                <a:cs typeface="Times New Roman"/>
                <a:sym typeface="Times New Roman"/>
              </a:rPr>
              <a:t>. This phenomenon may be exacerbated in schools operating in economically disadvantaged contexts. As indicated by a large body of research, schools operating in economically disadvantaged settings are often undertaking increased implementation efforts to address opportunity and achievement gaps with fewer organizational resources (</a:t>
            </a:r>
            <a:r>
              <a:rPr lang="en-US" dirty="0" err="1" smtClean="0">
                <a:latin typeface="Times New Roman"/>
                <a:ea typeface="Times New Roman"/>
                <a:cs typeface="Times New Roman"/>
                <a:sym typeface="Times New Roman"/>
              </a:rPr>
              <a:t>DuFour</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DuFour</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Eaker</a:t>
            </a:r>
            <a:r>
              <a:rPr lang="en-US" dirty="0" smtClean="0">
                <a:latin typeface="Times New Roman"/>
                <a:ea typeface="Times New Roman"/>
                <a:cs typeface="Times New Roman"/>
                <a:sym typeface="Times New Roman"/>
              </a:rPr>
              <a:t>, &amp; </a:t>
            </a:r>
            <a:r>
              <a:rPr lang="en-US" dirty="0" err="1" smtClean="0">
                <a:latin typeface="Times New Roman"/>
                <a:ea typeface="Times New Roman"/>
                <a:cs typeface="Times New Roman"/>
                <a:sym typeface="Times New Roman"/>
              </a:rPr>
              <a:t>Karhanek</a:t>
            </a:r>
            <a:r>
              <a:rPr lang="en-US" dirty="0" smtClean="0">
                <a:latin typeface="Times New Roman"/>
                <a:ea typeface="Times New Roman"/>
                <a:cs typeface="Times New Roman"/>
                <a:sym typeface="Times New Roman"/>
              </a:rPr>
              <a:t>, 2010). </a:t>
            </a:r>
            <a:endParaRPr lang="en-US" dirty="0" smtClean="0"/>
          </a:p>
          <a:p>
            <a:pPr marL="628650" lvl="1" indent="-171450">
              <a:spcBef>
                <a:spcPts val="0"/>
              </a:spcBef>
              <a:buClr>
                <a:schemeClr val="dk1"/>
              </a:buClr>
              <a:buSzPct val="25000"/>
              <a:buFont typeface="Arial"/>
              <a:buChar char="•"/>
            </a:pPr>
            <a:r>
              <a:rPr lang="en-US" dirty="0" smtClean="0"/>
              <a:t>schools operating in economically disadvantaged settings are often undertaking increased implementation efforts to address opportunity and achievement gaps with fewer organizational resources (</a:t>
            </a:r>
            <a:r>
              <a:rPr lang="en-US" dirty="0" err="1" smtClean="0"/>
              <a:t>DuFour</a:t>
            </a:r>
            <a:r>
              <a:rPr lang="en-US" dirty="0" smtClean="0"/>
              <a:t>, </a:t>
            </a:r>
            <a:r>
              <a:rPr lang="en-US" dirty="0" err="1" smtClean="0"/>
              <a:t>DuFour</a:t>
            </a:r>
            <a:r>
              <a:rPr lang="en-US" dirty="0" smtClean="0"/>
              <a:t>, </a:t>
            </a:r>
            <a:r>
              <a:rPr lang="en-US" dirty="0" err="1" smtClean="0"/>
              <a:t>Eaker</a:t>
            </a:r>
            <a:r>
              <a:rPr lang="en-US" dirty="0" smtClean="0"/>
              <a:t>, &amp; </a:t>
            </a:r>
            <a:r>
              <a:rPr lang="en-US" dirty="0" err="1" smtClean="0"/>
              <a:t>Karhanek</a:t>
            </a:r>
            <a:r>
              <a:rPr lang="en-US" dirty="0" smtClean="0"/>
              <a:t>, 2010)</a:t>
            </a:r>
          </a:p>
          <a:p>
            <a:pPr marL="628650" lvl="1" indent="-171450">
              <a:spcBef>
                <a:spcPts val="0"/>
              </a:spcBef>
              <a:buClr>
                <a:schemeClr val="dk1"/>
              </a:buClr>
              <a:buSzPct val="25000"/>
              <a:buFont typeface="Arial"/>
              <a:buChar char="•"/>
            </a:pPr>
            <a:r>
              <a:rPr lang="en-US" dirty="0" smtClean="0"/>
              <a:t>these settings often retain teachers who have little experience utilizing EBPs, as teachers with more effective management skills often move to higher paying positions in less challenging contexts (Jacob, </a:t>
            </a:r>
            <a:r>
              <a:rPr lang="en-US" dirty="0" err="1" smtClean="0"/>
              <a:t>Vidyarthi</a:t>
            </a:r>
            <a:r>
              <a:rPr lang="en-US" dirty="0" smtClean="0"/>
              <a:t>, &amp; Carroll, 2012). </a:t>
            </a:r>
          </a:p>
          <a:p>
            <a:pPr marL="628650" lvl="1" indent="-171450">
              <a:spcBef>
                <a:spcPts val="0"/>
              </a:spcBef>
              <a:buClr>
                <a:schemeClr val="dk1"/>
              </a:buClr>
              <a:buSzPct val="25000"/>
              <a:buFont typeface="Arial"/>
              <a:buChar char="•"/>
            </a:pPr>
            <a:r>
              <a:rPr lang="en-US" dirty="0" smtClean="0"/>
              <a:t>teachers working in economically disadvantaged contexts tend to serve historically marginalized groups of students who may require more intensive academic and SEB supports (Day &amp; Hong, 2016). The responsibility of responding to these unique needs often rests on teachers, which may especially compound stress resulting from work overload in high need settings specifically.</a:t>
            </a:r>
          </a:p>
          <a:p>
            <a:pPr lvl="0">
              <a:spcBef>
                <a:spcPts val="0"/>
              </a:spcBef>
              <a:buNone/>
            </a:pPr>
            <a:endParaRPr lang="en-US" dirty="0" smtClean="0"/>
          </a:p>
          <a:p>
            <a:pPr marL="457200" lvl="0" indent="-228600" rtl="0">
              <a:spcBef>
                <a:spcPts val="640"/>
              </a:spcBef>
              <a:buClr>
                <a:schemeClr val="dk1"/>
              </a:buClr>
              <a:buChar char="●"/>
            </a:pPr>
            <a:r>
              <a:rPr lang="en-US" dirty="0" smtClean="0">
                <a:latin typeface="Times New Roman"/>
                <a:ea typeface="Times New Roman"/>
                <a:cs typeface="Times New Roman"/>
                <a:sym typeface="Times New Roman"/>
              </a:rPr>
              <a:t>When reviewing this literature in the context of the broader body of research on teacher stress, it becomes clear that one potential hypothesized causal factor undermining teachers’ successful EBP implementation is stress due to work overload</a:t>
            </a:r>
            <a:endParaRPr lang="en-US" dirty="0" smtClean="0"/>
          </a:p>
          <a:p>
            <a:pPr lvl="0">
              <a:spcBef>
                <a:spcPts val="0"/>
              </a:spcBef>
              <a:buNone/>
            </a:pP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8724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dirty="0" smtClean="0"/>
              <a:t>Madeline</a:t>
            </a:r>
            <a:endParaRPr dirty="0"/>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dirty="0" smtClean="0"/>
              <a:t>Madeline</a:t>
            </a:r>
            <a:endParaRPr dirty="0"/>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dirty="0" smtClean="0"/>
              <a:t>Madeline</a:t>
            </a:r>
            <a:endParaRPr dirty="0"/>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38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Madeline</a:t>
            </a:r>
          </a:p>
          <a:p>
            <a:pPr marL="0" indent="0">
              <a:buFont typeface="Arial" charset="0"/>
              <a:buNone/>
            </a:pPr>
            <a:endParaRPr lang="en-US" dirty="0" smtClean="0"/>
          </a:p>
          <a:p>
            <a:pPr marL="171450" indent="-171450">
              <a:buFont typeface="Arial" charset="0"/>
              <a:buChar char="•"/>
            </a:pPr>
            <a:r>
              <a:rPr lang="en-US" dirty="0" smtClean="0"/>
              <a:t>This study</a:t>
            </a:r>
            <a:r>
              <a:rPr lang="en-US" baseline="0" dirty="0" smtClean="0"/>
              <a:t> occurred in the context of a larger collaboration effort with investigators and school administration</a:t>
            </a:r>
            <a:endParaRPr lang="en-US" b="1" dirty="0" smtClean="0">
              <a:latin typeface="Times New Roman"/>
              <a:ea typeface="Times New Roman"/>
              <a:cs typeface="Times New Roman"/>
              <a:sym typeface="Times New Roman"/>
            </a:endParaRPr>
          </a:p>
          <a:p>
            <a:pPr marL="342900" lvl="0" indent="-342900" rtl="0">
              <a:spcBef>
                <a:spcPts val="640"/>
              </a:spcBef>
              <a:buClr>
                <a:srgbClr val="7A0019"/>
              </a:buClr>
              <a:buSzPct val="266666"/>
              <a:buChar char="•"/>
            </a:pPr>
            <a:r>
              <a:rPr lang="en-US" b="1" dirty="0" smtClean="0">
                <a:latin typeface="Times New Roman"/>
                <a:ea typeface="Times New Roman"/>
                <a:cs typeface="Times New Roman"/>
                <a:sym typeface="Times New Roman"/>
              </a:rPr>
              <a:t>School recruitment &amp; collaboration</a:t>
            </a:r>
          </a:p>
          <a:p>
            <a:pPr marL="800100" lvl="1" indent="-342900" rtl="0">
              <a:spcBef>
                <a:spcPts val="640"/>
              </a:spcBef>
              <a:buClr>
                <a:srgbClr val="7A0019"/>
              </a:buClr>
              <a:buSzPct val="266666"/>
              <a:buChar char="•"/>
            </a:pPr>
            <a:r>
              <a:rPr lang="en-US" dirty="0" smtClean="0">
                <a:latin typeface="Times New Roman"/>
                <a:ea typeface="Times New Roman"/>
                <a:cs typeface="Times New Roman"/>
                <a:sym typeface="Times New Roman"/>
              </a:rPr>
              <a:t>At the time of the study, the school was actively participating in a district-wide effort to implement a multi-tiered system of supports targeting students’ social, emotional, and behavioral outcomes, </a:t>
            </a:r>
          </a:p>
          <a:p>
            <a:pPr marL="1257300" lvl="2" indent="-342900" rtl="0">
              <a:spcBef>
                <a:spcPts val="640"/>
              </a:spcBef>
              <a:buClr>
                <a:srgbClr val="7A0019"/>
              </a:buClr>
              <a:buSzPct val="266666"/>
              <a:buChar char="•"/>
            </a:pPr>
            <a:r>
              <a:rPr lang="en-US" dirty="0" smtClean="0">
                <a:latin typeface="Times New Roman"/>
                <a:ea typeface="Times New Roman"/>
                <a:cs typeface="Times New Roman"/>
                <a:sym typeface="Times New Roman"/>
              </a:rPr>
              <a:t>School—wide</a:t>
            </a:r>
            <a:r>
              <a:rPr lang="en-US" baseline="0" dirty="0" smtClean="0">
                <a:latin typeface="Times New Roman"/>
                <a:ea typeface="Times New Roman"/>
                <a:cs typeface="Times New Roman"/>
                <a:sym typeface="Times New Roman"/>
              </a:rPr>
              <a:t> </a:t>
            </a:r>
            <a:r>
              <a:rPr lang="en-US" dirty="0" smtClean="0">
                <a:latin typeface="Times New Roman"/>
                <a:ea typeface="Times New Roman"/>
                <a:cs typeface="Times New Roman"/>
                <a:sym typeface="Times New Roman"/>
              </a:rPr>
              <a:t>positive behavior interventions and supports (SW-PBIS)</a:t>
            </a:r>
          </a:p>
          <a:p>
            <a:pPr marL="1257300" lvl="2" indent="-342900" rtl="0">
              <a:spcBef>
                <a:spcPts val="640"/>
              </a:spcBef>
              <a:buClr>
                <a:srgbClr val="7A0019"/>
              </a:buClr>
              <a:buSzPct val="266666"/>
              <a:buChar char="•"/>
            </a:pPr>
            <a:r>
              <a:rPr lang="en-US" dirty="0" smtClean="0">
                <a:latin typeface="Times New Roman"/>
                <a:ea typeface="Times New Roman"/>
                <a:cs typeface="Times New Roman"/>
                <a:sym typeface="Times New Roman"/>
              </a:rPr>
              <a:t>Social-emotional learning (SEL) curriculum (Second Step). </a:t>
            </a:r>
          </a:p>
          <a:p>
            <a:pPr marL="1257300" lvl="2" indent="-342900" rtl="0">
              <a:spcBef>
                <a:spcPts val="640"/>
              </a:spcBef>
              <a:buClr>
                <a:srgbClr val="7A0019"/>
              </a:buClr>
              <a:buSzPct val="266666"/>
              <a:buChar char="•"/>
            </a:pPr>
            <a:r>
              <a:rPr lang="en-US" dirty="0" smtClean="0">
                <a:latin typeface="Times New Roman"/>
                <a:ea typeface="Times New Roman"/>
                <a:cs typeface="Times New Roman"/>
                <a:sym typeface="Times New Roman"/>
              </a:rPr>
              <a:t>For the purposes of this study, the school was actively undertaking the dissemination and implementation of proactive classroom management strategies that were identified as non-</a:t>
            </a:r>
            <a:r>
              <a:rPr lang="en-US" dirty="0" err="1" smtClean="0">
                <a:latin typeface="Times New Roman"/>
                <a:ea typeface="Times New Roman"/>
                <a:cs typeface="Times New Roman"/>
                <a:sym typeface="Times New Roman"/>
              </a:rPr>
              <a:t>negotiables</a:t>
            </a:r>
            <a:r>
              <a:rPr lang="en-US" dirty="0" smtClean="0">
                <a:latin typeface="Times New Roman"/>
                <a:ea typeface="Times New Roman"/>
                <a:cs typeface="Times New Roman"/>
                <a:sym typeface="Times New Roman"/>
              </a:rPr>
              <a:t> to implement by every teacher in the school </a:t>
            </a:r>
            <a:endParaRPr lang="en-US" baseline="0" dirty="0" smtClean="0"/>
          </a:p>
          <a:p>
            <a:pPr marL="171450" lvl="0" indent="-171450">
              <a:buFont typeface="Arial" charset="0"/>
              <a:buChar char="•"/>
            </a:pPr>
            <a:r>
              <a:rPr lang="en-US" b="1" baseline="0" dirty="0" smtClean="0"/>
              <a:t>STRATEGIES (</a:t>
            </a:r>
            <a:r>
              <a:rPr lang="en-US" dirty="0" smtClean="0"/>
              <a:t>Low-cost, high-yield EBPs - Proactive classroom management strategies):</a:t>
            </a:r>
          </a:p>
          <a:p>
            <a:pPr marL="457200" lvl="0" indent="-228600" rtl="0">
              <a:spcBef>
                <a:spcPts val="0"/>
              </a:spcBef>
              <a:buChar char="●"/>
            </a:pPr>
            <a:r>
              <a:rPr lang="en-US" dirty="0" smtClean="0"/>
              <a:t>positive greetings to students at the door</a:t>
            </a:r>
          </a:p>
          <a:p>
            <a:pPr marL="914400" lvl="1" indent="-228600" rtl="0">
              <a:spcBef>
                <a:spcPts val="0"/>
              </a:spcBef>
              <a:buChar char="●"/>
            </a:pPr>
            <a:r>
              <a:rPr lang="en-US" sz="1200" b="0" i="0" u="none" strike="noStrike" kern="1200" cap="none" dirty="0" smtClean="0">
                <a:solidFill>
                  <a:schemeClr val="dk1"/>
                </a:solidFill>
                <a:effectLst/>
                <a:latin typeface="Arial"/>
                <a:ea typeface="Arial"/>
                <a:cs typeface="Arial"/>
                <a:sym typeface="Arial"/>
              </a:rPr>
              <a:t>is designed to engage students in a relationship with the teacher when the student transitions into the classroom, as well as provide pre-corrective statements to prevent behavior problems</a:t>
            </a:r>
            <a:r>
              <a:rPr lang="en-US" dirty="0" smtClean="0">
                <a:effectLst/>
              </a:rPr>
              <a:t> </a:t>
            </a:r>
            <a:endParaRPr lang="en-US" dirty="0" smtClean="0"/>
          </a:p>
          <a:p>
            <a:pPr marL="457200" lvl="0" indent="-228600" rtl="0">
              <a:spcBef>
                <a:spcPts val="0"/>
              </a:spcBef>
              <a:buChar char="●"/>
            </a:pPr>
            <a:r>
              <a:rPr lang="en-US" dirty="0" smtClean="0"/>
              <a:t>behavior specific praise</a:t>
            </a:r>
          </a:p>
          <a:p>
            <a:pPr marL="914400" lvl="1" indent="-228600" rtl="0">
              <a:spcBef>
                <a:spcPts val="0"/>
              </a:spcBef>
              <a:buChar char="●"/>
            </a:pPr>
            <a:r>
              <a:rPr lang="en-US" sz="1200" b="0" i="0" u="none" strike="noStrike" kern="1200" cap="none" dirty="0" smtClean="0">
                <a:solidFill>
                  <a:schemeClr val="dk1"/>
                </a:solidFill>
                <a:effectLst/>
                <a:latin typeface="Arial"/>
                <a:ea typeface="Arial"/>
                <a:cs typeface="Arial"/>
                <a:sym typeface="Arial"/>
              </a:rPr>
              <a:t>predicated on the extensive empirical support for behavior-specific praise (</a:t>
            </a:r>
            <a:r>
              <a:rPr lang="en-US" sz="1200" b="0" i="0" u="none" strike="noStrike" kern="1200" cap="none" dirty="0" err="1" smtClean="0">
                <a:solidFill>
                  <a:schemeClr val="dk1"/>
                </a:solidFill>
                <a:effectLst/>
                <a:latin typeface="Arial"/>
                <a:ea typeface="Arial"/>
                <a:cs typeface="Arial"/>
                <a:sym typeface="Arial"/>
              </a:rPr>
              <a:t>Briere</a:t>
            </a:r>
            <a:r>
              <a:rPr lang="en-US" sz="1200" b="0" i="0" u="none" strike="noStrike" kern="1200" cap="none" dirty="0" smtClean="0">
                <a:solidFill>
                  <a:schemeClr val="dk1"/>
                </a:solidFill>
                <a:effectLst/>
                <a:latin typeface="Arial"/>
                <a:ea typeface="Arial"/>
                <a:cs typeface="Arial"/>
                <a:sym typeface="Arial"/>
              </a:rPr>
              <a:t>, </a:t>
            </a:r>
            <a:r>
              <a:rPr lang="en-US" sz="1200" b="0" i="0" u="none" strike="noStrike" kern="1200" cap="none" dirty="0" err="1" smtClean="0">
                <a:solidFill>
                  <a:schemeClr val="dk1"/>
                </a:solidFill>
                <a:effectLst/>
                <a:latin typeface="Arial"/>
                <a:ea typeface="Arial"/>
                <a:cs typeface="Arial"/>
                <a:sym typeface="Arial"/>
              </a:rPr>
              <a:t>Simonsen</a:t>
            </a:r>
            <a:r>
              <a:rPr lang="en-US" sz="1200" b="0" i="0" u="none" strike="noStrike" kern="1200" cap="none" dirty="0" smtClean="0">
                <a:solidFill>
                  <a:schemeClr val="dk1"/>
                </a:solidFill>
                <a:effectLst/>
                <a:latin typeface="Arial"/>
                <a:ea typeface="Arial"/>
                <a:cs typeface="Arial"/>
                <a:sym typeface="Arial"/>
              </a:rPr>
              <a:t>, </a:t>
            </a:r>
            <a:r>
              <a:rPr lang="en-US" sz="1200" b="0" i="0" u="none" strike="noStrike" kern="1200" cap="none" dirty="0" err="1" smtClean="0">
                <a:solidFill>
                  <a:schemeClr val="dk1"/>
                </a:solidFill>
                <a:effectLst/>
                <a:latin typeface="Arial"/>
                <a:ea typeface="Arial"/>
                <a:cs typeface="Arial"/>
                <a:sym typeface="Arial"/>
              </a:rPr>
              <a:t>Sugai</a:t>
            </a:r>
            <a:r>
              <a:rPr lang="en-US" sz="1200" b="0" i="0" u="none" strike="noStrike" kern="1200" cap="none" dirty="0" smtClean="0">
                <a:solidFill>
                  <a:schemeClr val="dk1"/>
                </a:solidFill>
                <a:effectLst/>
                <a:latin typeface="Arial"/>
                <a:ea typeface="Arial"/>
                <a:cs typeface="Arial"/>
                <a:sym typeface="Arial"/>
              </a:rPr>
              <a:t>, &amp; Meyers, 2015)</a:t>
            </a:r>
            <a:r>
              <a:rPr lang="en-US" dirty="0" smtClean="0">
                <a:effectLst/>
              </a:rPr>
              <a:t> </a:t>
            </a:r>
            <a:endParaRPr lang="en-US" dirty="0" smtClean="0"/>
          </a:p>
          <a:p>
            <a:pPr marL="457200" lvl="0" indent="-228600">
              <a:spcBef>
                <a:spcPts val="0"/>
              </a:spcBef>
              <a:buChar char="●"/>
            </a:pPr>
            <a:r>
              <a:rPr lang="en-US" dirty="0" smtClean="0"/>
              <a:t>providing numerous opportunities to respond</a:t>
            </a:r>
          </a:p>
          <a:p>
            <a:pPr marL="914400" lvl="1" indent="-228600">
              <a:spcBef>
                <a:spcPts val="0"/>
              </a:spcBef>
              <a:buChar char="●"/>
            </a:pPr>
            <a:r>
              <a:rPr lang="en-US" sz="1200" b="0" i="0" u="none" strike="noStrike" kern="1200" cap="none" dirty="0" smtClean="0">
                <a:solidFill>
                  <a:schemeClr val="dk1"/>
                </a:solidFill>
                <a:effectLst/>
                <a:latin typeface="Arial"/>
                <a:ea typeface="Arial"/>
                <a:cs typeface="Arial"/>
                <a:sym typeface="Arial"/>
              </a:rPr>
              <a:t>among the most widely researched proactive strategies</a:t>
            </a:r>
            <a:r>
              <a:rPr lang="en-US" dirty="0" smtClean="0">
                <a:effectLst/>
              </a:rPr>
              <a:t> </a:t>
            </a:r>
          </a:p>
          <a:p>
            <a:pPr marL="914400" lvl="1" indent="-228600">
              <a:spcBef>
                <a:spcPts val="0"/>
              </a:spcBef>
              <a:buChar char="●"/>
            </a:pPr>
            <a:r>
              <a:rPr lang="en-US" sz="1200" b="0" i="0" u="none" strike="noStrike" kern="1200" cap="none" dirty="0" smtClean="0">
                <a:solidFill>
                  <a:schemeClr val="dk1"/>
                </a:solidFill>
                <a:effectLst/>
                <a:latin typeface="Arial"/>
                <a:ea typeface="Arial"/>
                <a:cs typeface="Arial"/>
                <a:sym typeface="Arial"/>
              </a:rPr>
              <a:t>It involves engaging students academically by integrating regular active student response to questions or statements</a:t>
            </a:r>
            <a:r>
              <a:rPr lang="en-US" dirty="0" smtClean="0">
                <a:effectLst/>
              </a:rPr>
              <a:t> </a:t>
            </a:r>
            <a:endParaRPr lang="en-US" dirty="0" smtClean="0"/>
          </a:p>
          <a:p>
            <a:pPr marL="171450" indent="-171450">
              <a:buFont typeface="Arial" charset="0"/>
              <a:buChar char="•"/>
            </a:pPr>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615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127000" lvl="0" indent="0" rtl="0">
              <a:spcBef>
                <a:spcPts val="640"/>
              </a:spcBef>
              <a:buClr>
                <a:srgbClr val="7A0019"/>
              </a:buClr>
              <a:buSzPct val="100000"/>
              <a:buNone/>
            </a:pPr>
            <a:r>
              <a:rPr lang="en-US" dirty="0" smtClean="0"/>
              <a:t>Madeline</a:t>
            </a:r>
          </a:p>
          <a:p>
            <a:pPr marL="127000" lvl="0" indent="0" rtl="0">
              <a:spcBef>
                <a:spcPts val="640"/>
              </a:spcBef>
              <a:buClr>
                <a:srgbClr val="7A0019"/>
              </a:buClr>
              <a:buSzPct val="100000"/>
              <a:buNone/>
            </a:pPr>
            <a:endParaRPr lang="en-US" dirty="0" smtClean="0"/>
          </a:p>
          <a:p>
            <a:pPr marL="342900" lvl="0" indent="-215900" rtl="0">
              <a:spcBef>
                <a:spcPts val="640"/>
              </a:spcBef>
              <a:buClr>
                <a:srgbClr val="7A0019"/>
              </a:buClr>
              <a:buSzPct val="100000"/>
              <a:buChar char="•"/>
            </a:pPr>
            <a:r>
              <a:rPr lang="en-US" dirty="0" smtClean="0"/>
              <a:t>Urban </a:t>
            </a:r>
            <a:r>
              <a:rPr lang="en-US" dirty="0"/>
              <a:t>K-5 elementary school operating in an economically disadvantaged area</a:t>
            </a:r>
          </a:p>
          <a:p>
            <a:pPr marL="342900" lvl="0" indent="-342900" rtl="0">
              <a:spcBef>
                <a:spcPts val="640"/>
              </a:spcBef>
              <a:buClr>
                <a:srgbClr val="7A0019"/>
              </a:buClr>
              <a:buSzPct val="266666"/>
              <a:buChar char="•"/>
            </a:pPr>
            <a:r>
              <a:rPr lang="en-US" b="1" dirty="0" smtClean="0">
                <a:latin typeface="Times New Roman"/>
                <a:ea typeface="Times New Roman"/>
                <a:cs typeface="Times New Roman"/>
                <a:sym typeface="Times New Roman"/>
              </a:rPr>
              <a:t>Student demographics: </a:t>
            </a:r>
          </a:p>
          <a:p>
            <a:pPr marL="800100" lvl="1" indent="-342900" rtl="0">
              <a:spcBef>
                <a:spcPts val="640"/>
              </a:spcBef>
              <a:buClr>
                <a:srgbClr val="7A0019"/>
              </a:buClr>
              <a:buSzPct val="266666"/>
              <a:buChar char="•"/>
            </a:pPr>
            <a:r>
              <a:rPr lang="en-US" dirty="0" smtClean="0">
                <a:latin typeface="Times New Roman"/>
                <a:ea typeface="Times New Roman"/>
                <a:cs typeface="Times New Roman"/>
                <a:sym typeface="Times New Roman"/>
              </a:rPr>
              <a:t>456 students</a:t>
            </a:r>
          </a:p>
          <a:p>
            <a:pPr marL="800100" lvl="1" indent="-342900" rtl="0">
              <a:spcBef>
                <a:spcPts val="640"/>
              </a:spcBef>
              <a:buClr>
                <a:srgbClr val="7A0019"/>
              </a:buClr>
              <a:buSzPct val="266666"/>
              <a:buChar char="•"/>
            </a:pPr>
            <a:r>
              <a:rPr lang="en-US" dirty="0" smtClean="0">
                <a:latin typeface="Times New Roman"/>
                <a:ea typeface="Times New Roman"/>
                <a:cs typeface="Times New Roman"/>
                <a:sym typeface="Times New Roman"/>
              </a:rPr>
              <a:t>Racially </a:t>
            </a:r>
            <a:r>
              <a:rPr lang="en-US" dirty="0">
                <a:latin typeface="Times New Roman"/>
                <a:ea typeface="Times New Roman"/>
                <a:cs typeface="Times New Roman"/>
                <a:sym typeface="Times New Roman"/>
              </a:rPr>
              <a:t>diverse (Hispanic/Latino = 65%, White = 15%, Black = 9%, Other = </a:t>
            </a:r>
            <a:r>
              <a:rPr lang="en-US" dirty="0" smtClean="0">
                <a:latin typeface="Times New Roman"/>
                <a:ea typeface="Times New Roman"/>
                <a:cs typeface="Times New Roman"/>
                <a:sym typeface="Times New Roman"/>
              </a:rPr>
              <a:t>11%)</a:t>
            </a:r>
          </a:p>
          <a:p>
            <a:pPr marL="800100" lvl="1" indent="-342900" rtl="0">
              <a:spcBef>
                <a:spcPts val="640"/>
              </a:spcBef>
              <a:buClr>
                <a:srgbClr val="7A0019"/>
              </a:buClr>
              <a:buSzPct val="266666"/>
              <a:buChar char="•"/>
            </a:pPr>
            <a:r>
              <a:rPr lang="en-US" dirty="0" smtClean="0">
                <a:latin typeface="Times New Roman"/>
                <a:ea typeface="Times New Roman"/>
                <a:cs typeface="Times New Roman"/>
                <a:sym typeface="Times New Roman"/>
              </a:rPr>
              <a:t>78</a:t>
            </a:r>
            <a:r>
              <a:rPr lang="en-US" dirty="0">
                <a:latin typeface="Times New Roman"/>
                <a:ea typeface="Times New Roman"/>
                <a:cs typeface="Times New Roman"/>
                <a:sym typeface="Times New Roman"/>
              </a:rPr>
              <a:t>% of the students </a:t>
            </a:r>
            <a:r>
              <a:rPr lang="en-US" dirty="0" smtClean="0">
                <a:latin typeface="Times New Roman"/>
                <a:ea typeface="Times New Roman"/>
                <a:cs typeface="Times New Roman"/>
                <a:sym typeface="Times New Roman"/>
              </a:rPr>
              <a:t>receiving </a:t>
            </a:r>
            <a:r>
              <a:rPr lang="en-US" dirty="0">
                <a:latin typeface="Times New Roman"/>
                <a:ea typeface="Times New Roman"/>
                <a:cs typeface="Times New Roman"/>
                <a:sym typeface="Times New Roman"/>
              </a:rPr>
              <a:t>free and reduced </a:t>
            </a:r>
            <a:r>
              <a:rPr lang="en-US" dirty="0" smtClean="0">
                <a:latin typeface="Times New Roman"/>
                <a:ea typeface="Times New Roman"/>
                <a:cs typeface="Times New Roman"/>
                <a:sym typeface="Times New Roman"/>
              </a:rPr>
              <a:t>lunch</a:t>
            </a:r>
          </a:p>
          <a:p>
            <a:pPr marL="800100" lvl="1" indent="-342900" rtl="0">
              <a:spcBef>
                <a:spcPts val="640"/>
              </a:spcBef>
              <a:buClr>
                <a:srgbClr val="7A0019"/>
              </a:buClr>
              <a:buSzPct val="266666"/>
              <a:buChar char="•"/>
            </a:pPr>
            <a:r>
              <a:rPr lang="en-US" dirty="0" smtClean="0">
                <a:latin typeface="Times New Roman"/>
                <a:ea typeface="Times New Roman"/>
                <a:cs typeface="Times New Roman"/>
                <a:sym typeface="Times New Roman"/>
              </a:rPr>
              <a:t>14</a:t>
            </a:r>
            <a:r>
              <a:rPr lang="en-US" dirty="0">
                <a:latin typeface="Times New Roman"/>
                <a:ea typeface="Times New Roman"/>
                <a:cs typeface="Times New Roman"/>
                <a:sym typeface="Times New Roman"/>
              </a:rPr>
              <a:t>% </a:t>
            </a:r>
            <a:r>
              <a:rPr lang="en-US" dirty="0" smtClean="0">
                <a:latin typeface="Times New Roman"/>
                <a:ea typeface="Times New Roman"/>
                <a:cs typeface="Times New Roman"/>
                <a:sym typeface="Times New Roman"/>
              </a:rPr>
              <a:t>receiving </a:t>
            </a:r>
            <a:r>
              <a:rPr lang="en-US" dirty="0">
                <a:latin typeface="Times New Roman"/>
                <a:ea typeface="Times New Roman"/>
                <a:cs typeface="Times New Roman"/>
                <a:sym typeface="Times New Roman"/>
              </a:rPr>
              <a:t>special education </a:t>
            </a:r>
            <a:r>
              <a:rPr lang="en-US" dirty="0" smtClean="0">
                <a:latin typeface="Times New Roman"/>
                <a:ea typeface="Times New Roman"/>
                <a:cs typeface="Times New Roman"/>
                <a:sym typeface="Times New Roman"/>
              </a:rPr>
              <a:t>services</a:t>
            </a:r>
          </a:p>
          <a:p>
            <a:pPr marL="800100" lvl="1" indent="-342900" rtl="0">
              <a:spcBef>
                <a:spcPts val="640"/>
              </a:spcBef>
              <a:buClr>
                <a:srgbClr val="7A0019"/>
              </a:buClr>
              <a:buSzPct val="266666"/>
              <a:buChar char="•"/>
            </a:pPr>
            <a:r>
              <a:rPr lang="en-US" dirty="0" smtClean="0">
                <a:latin typeface="Times New Roman"/>
                <a:ea typeface="Times New Roman"/>
                <a:cs typeface="Times New Roman"/>
                <a:sym typeface="Times New Roman"/>
              </a:rPr>
              <a:t>48</a:t>
            </a:r>
            <a:r>
              <a:rPr lang="en-US" dirty="0">
                <a:latin typeface="Times New Roman"/>
                <a:ea typeface="Times New Roman"/>
                <a:cs typeface="Times New Roman"/>
                <a:sym typeface="Times New Roman"/>
              </a:rPr>
              <a:t>% </a:t>
            </a:r>
            <a:r>
              <a:rPr lang="en-US" dirty="0" smtClean="0">
                <a:latin typeface="Times New Roman"/>
                <a:ea typeface="Times New Roman"/>
                <a:cs typeface="Times New Roman"/>
                <a:sym typeface="Times New Roman"/>
              </a:rPr>
              <a:t>English </a:t>
            </a:r>
            <a:r>
              <a:rPr lang="en-US" dirty="0">
                <a:latin typeface="Times New Roman"/>
                <a:ea typeface="Times New Roman"/>
                <a:cs typeface="Times New Roman"/>
                <a:sym typeface="Times New Roman"/>
              </a:rPr>
              <a:t>Language Learners </a:t>
            </a:r>
            <a:endParaRPr lang="en-US" dirty="0" smtClean="0">
              <a:latin typeface="Times New Roman"/>
              <a:ea typeface="Times New Roman"/>
              <a:cs typeface="Times New Roman"/>
              <a:sym typeface="Times New Roman"/>
            </a:endParaRPr>
          </a:p>
          <a:p>
            <a:pPr marL="342900" lvl="0" indent="-342900" rtl="0">
              <a:spcBef>
                <a:spcPts val="640"/>
              </a:spcBef>
              <a:buClr>
                <a:srgbClr val="7A0019"/>
              </a:buClr>
              <a:buSzPct val="266666"/>
              <a:buChar char="•"/>
            </a:pPr>
            <a:r>
              <a:rPr lang="en-US" b="1" dirty="0" smtClean="0">
                <a:latin typeface="Times New Roman"/>
                <a:ea typeface="Times New Roman"/>
                <a:cs typeface="Times New Roman"/>
                <a:sym typeface="Times New Roman"/>
              </a:rPr>
              <a:t>Teacher characteristics: </a:t>
            </a:r>
            <a:r>
              <a:rPr lang="en-US" dirty="0" smtClean="0">
                <a:latin typeface="Times New Roman"/>
                <a:ea typeface="Times New Roman"/>
                <a:cs typeface="Times New Roman"/>
                <a:sym typeface="Times New Roman"/>
              </a:rPr>
              <a:t>37 fully credentialed teachers;</a:t>
            </a:r>
            <a:r>
              <a:rPr lang="en-US" baseline="0" dirty="0" smtClean="0">
                <a:latin typeface="Times New Roman"/>
                <a:ea typeface="Times New Roman"/>
                <a:cs typeface="Times New Roman"/>
                <a:sym typeface="Times New Roman"/>
              </a:rPr>
              <a:t> </a:t>
            </a:r>
            <a:r>
              <a:rPr lang="en-US" dirty="0" smtClean="0">
                <a:latin typeface="Times New Roman"/>
                <a:ea typeface="Times New Roman"/>
                <a:cs typeface="Times New Roman"/>
                <a:sym typeface="Times New Roman"/>
              </a:rPr>
              <a:t>average of </a:t>
            </a:r>
            <a:r>
              <a:rPr lang="en-US" u="sng" dirty="0" smtClean="0">
                <a:latin typeface="Times New Roman"/>
                <a:ea typeface="Times New Roman"/>
                <a:cs typeface="Times New Roman"/>
                <a:sym typeface="Times New Roman"/>
              </a:rPr>
              <a:t>12.8 years </a:t>
            </a:r>
            <a:r>
              <a:rPr lang="en-US" dirty="0" smtClean="0">
                <a:latin typeface="Times New Roman"/>
                <a:ea typeface="Times New Roman"/>
                <a:cs typeface="Times New Roman"/>
                <a:sym typeface="Times New Roman"/>
              </a:rPr>
              <a:t>teaching experience.</a:t>
            </a:r>
          </a:p>
          <a:p>
            <a:pPr marL="342900" lvl="0" indent="-342900" rtl="0">
              <a:spcBef>
                <a:spcPts val="640"/>
              </a:spcBef>
              <a:buClr>
                <a:srgbClr val="7A0019"/>
              </a:buClr>
              <a:buSzPct val="266666"/>
              <a:buChar char="•"/>
            </a:pPr>
            <a:r>
              <a:rPr lang="en-US" b="1" dirty="0" smtClean="0">
                <a:latin typeface="Times New Roman"/>
                <a:ea typeface="Times New Roman"/>
                <a:cs typeface="Times New Roman"/>
                <a:sym typeface="Times New Roman"/>
              </a:rPr>
              <a:t> Multiple </a:t>
            </a:r>
            <a:r>
              <a:rPr lang="en-US" b="1" dirty="0">
                <a:latin typeface="Times New Roman"/>
                <a:ea typeface="Times New Roman"/>
                <a:cs typeface="Times New Roman"/>
                <a:sym typeface="Times New Roman"/>
              </a:rPr>
              <a:t>gating: </a:t>
            </a:r>
          </a:p>
          <a:p>
            <a:pPr marL="742950" lvl="1" indent="-285750" rtl="0">
              <a:lnSpc>
                <a:spcPct val="100000"/>
              </a:lnSpc>
              <a:spcBef>
                <a:spcPts val="0"/>
              </a:spcBef>
              <a:buClr>
                <a:srgbClr val="7A0019"/>
              </a:buClr>
              <a:buSzPct val="233333"/>
              <a:buFont typeface="Times New Roman"/>
              <a:buChar char="–"/>
            </a:pPr>
            <a:r>
              <a:rPr lang="en-US" dirty="0" smtClean="0">
                <a:latin typeface="Times New Roman"/>
                <a:ea typeface="Times New Roman"/>
                <a:cs typeface="Times New Roman"/>
                <a:sym typeface="Times New Roman"/>
              </a:rPr>
              <a:t>Teachers (in the entire school) </a:t>
            </a:r>
            <a:r>
              <a:rPr lang="en-US" dirty="0">
                <a:latin typeface="Times New Roman"/>
                <a:ea typeface="Times New Roman"/>
                <a:cs typeface="Times New Roman"/>
                <a:sym typeface="Times New Roman"/>
              </a:rPr>
              <a:t>trained to deliver classroom management strategies (3); instructional coach provided follow-up support </a:t>
            </a:r>
          </a:p>
          <a:p>
            <a:pPr marL="742950" lvl="1" indent="-285750" rtl="0">
              <a:lnSpc>
                <a:spcPct val="100000"/>
              </a:lnSpc>
              <a:spcBef>
                <a:spcPts val="0"/>
              </a:spcBef>
              <a:buClr>
                <a:srgbClr val="7A0019"/>
              </a:buClr>
              <a:buSzPct val="233333"/>
              <a:buFont typeface="Times New Roman"/>
              <a:buChar char="–"/>
            </a:pPr>
            <a:r>
              <a:rPr lang="en-US" dirty="0">
                <a:latin typeface="Times New Roman"/>
                <a:ea typeface="Times New Roman"/>
                <a:cs typeface="Times New Roman"/>
                <a:sym typeface="Times New Roman"/>
              </a:rPr>
              <a:t>Those who had poor implementation despite training and </a:t>
            </a:r>
            <a:r>
              <a:rPr lang="en-US" dirty="0" smtClean="0">
                <a:latin typeface="Times New Roman"/>
                <a:ea typeface="Times New Roman"/>
                <a:cs typeface="Times New Roman"/>
                <a:sym typeface="Times New Roman"/>
              </a:rPr>
              <a:t>support (less than 50% fidelity) (N=11) </a:t>
            </a:r>
            <a:r>
              <a:rPr lang="en-US" dirty="0">
                <a:latin typeface="Times New Roman"/>
                <a:ea typeface="Times New Roman"/>
                <a:cs typeface="Times New Roman"/>
                <a:sym typeface="Times New Roman"/>
              </a:rPr>
              <a:t>→ measured stress → those who endorsed high levels </a:t>
            </a:r>
            <a:r>
              <a:rPr lang="en-US" dirty="0" smtClean="0">
                <a:latin typeface="Times New Roman"/>
                <a:ea typeface="Times New Roman"/>
                <a:cs typeface="Times New Roman"/>
                <a:sym typeface="Times New Roman"/>
              </a:rPr>
              <a:t>(6 or greater on</a:t>
            </a:r>
            <a:r>
              <a:rPr lang="en-US" baseline="0" dirty="0" smtClean="0">
                <a:latin typeface="Times New Roman"/>
                <a:ea typeface="Times New Roman"/>
                <a:cs typeface="Times New Roman"/>
                <a:sym typeface="Times New Roman"/>
              </a:rPr>
              <a:t> SUDS) </a:t>
            </a:r>
            <a:r>
              <a:rPr lang="en-US" dirty="0" smtClean="0">
                <a:latin typeface="Times New Roman"/>
                <a:ea typeface="Times New Roman"/>
                <a:cs typeface="Times New Roman"/>
                <a:sym typeface="Times New Roman"/>
              </a:rPr>
              <a:t>were </a:t>
            </a:r>
            <a:r>
              <a:rPr lang="en-US" dirty="0">
                <a:latin typeface="Times New Roman"/>
                <a:ea typeface="Times New Roman"/>
                <a:cs typeface="Times New Roman"/>
                <a:sym typeface="Times New Roman"/>
              </a:rPr>
              <a:t>invited to </a:t>
            </a:r>
            <a:r>
              <a:rPr lang="en-US" dirty="0" smtClean="0">
                <a:latin typeface="Times New Roman"/>
                <a:ea typeface="Times New Roman"/>
                <a:cs typeface="Times New Roman"/>
                <a:sym typeface="Times New Roman"/>
              </a:rPr>
              <a:t>participate (N=6)</a:t>
            </a:r>
          </a:p>
          <a:p>
            <a:pPr marL="742950" lvl="1" indent="-285750" rtl="0">
              <a:lnSpc>
                <a:spcPct val="100000"/>
              </a:lnSpc>
              <a:spcBef>
                <a:spcPts val="0"/>
              </a:spcBef>
              <a:buClr>
                <a:srgbClr val="7A0019"/>
              </a:buClr>
              <a:buSzPct val="233333"/>
              <a:buFont typeface="Times New Roman"/>
              <a:buChar char="–"/>
            </a:pPr>
            <a:r>
              <a:rPr lang="en-US" dirty="0" smtClean="0">
                <a:latin typeface="Times New Roman"/>
                <a:ea typeface="Times New Roman"/>
                <a:cs typeface="Times New Roman"/>
                <a:sym typeface="Times New Roman"/>
              </a:rPr>
              <a:t>Recruited to </a:t>
            </a:r>
            <a:r>
              <a:rPr lang="en-US" dirty="0" smtClean="0">
                <a:solidFill>
                  <a:srgbClr val="131413"/>
                </a:solidFill>
                <a:latin typeface="Times New Roman"/>
                <a:ea typeface="Times New Roman"/>
                <a:cs typeface="Times New Roman"/>
                <a:sym typeface="Times New Roman"/>
              </a:rPr>
              <a:t>participate </a:t>
            </a:r>
            <a:r>
              <a:rPr lang="en-US" dirty="0">
                <a:solidFill>
                  <a:srgbClr val="131413"/>
                </a:solidFill>
                <a:latin typeface="Times New Roman"/>
                <a:ea typeface="Times New Roman"/>
                <a:cs typeface="Times New Roman"/>
                <a:sym typeface="Times New Roman"/>
              </a:rPr>
              <a:t>in a pilot study focusing on improving teachers’ self-care via a school-based wellbeing </a:t>
            </a:r>
            <a:r>
              <a:rPr lang="en-US" dirty="0" smtClean="0">
                <a:solidFill>
                  <a:srgbClr val="131413"/>
                </a:solidFill>
                <a:latin typeface="Times New Roman"/>
                <a:ea typeface="Times New Roman"/>
                <a:cs typeface="Times New Roman"/>
                <a:sym typeface="Times New Roman"/>
              </a:rPr>
              <a:t>program </a:t>
            </a:r>
          </a:p>
          <a:p>
            <a:pPr marL="742950" lvl="1" indent="-285750" rtl="0">
              <a:lnSpc>
                <a:spcPct val="100000"/>
              </a:lnSpc>
              <a:spcBef>
                <a:spcPts val="0"/>
              </a:spcBef>
              <a:buClr>
                <a:srgbClr val="7A0019"/>
              </a:buClr>
              <a:buSzPct val="233333"/>
              <a:buFont typeface="Times New Roman"/>
              <a:buChar char="–"/>
            </a:pPr>
            <a:r>
              <a:rPr lang="en-US" dirty="0" smtClean="0">
                <a:solidFill>
                  <a:srgbClr val="131413"/>
                </a:solidFill>
                <a:latin typeface="Times New Roman"/>
                <a:ea typeface="Times New Roman"/>
                <a:cs typeface="Times New Roman"/>
                <a:sym typeface="Times New Roman"/>
              </a:rPr>
              <a:t>4/6 consented</a:t>
            </a:r>
          </a:p>
          <a:p>
            <a:pPr marL="285750" lvl="0" indent="-285750" rtl="0">
              <a:lnSpc>
                <a:spcPct val="100000"/>
              </a:lnSpc>
              <a:spcBef>
                <a:spcPts val="0"/>
              </a:spcBef>
              <a:buClr>
                <a:srgbClr val="7A0019"/>
              </a:buClr>
              <a:buSzPct val="233333"/>
              <a:buFont typeface="Times New Roman"/>
              <a:buChar char="–"/>
            </a:pPr>
            <a:r>
              <a:rPr lang="en-US" b="1" dirty="0" smtClean="0">
                <a:latin typeface="Times New Roman"/>
                <a:ea typeface="Times New Roman"/>
                <a:cs typeface="Times New Roman"/>
                <a:sym typeface="Times New Roman"/>
              </a:rPr>
              <a:t>Participating</a:t>
            </a:r>
            <a:r>
              <a:rPr lang="en-US" b="1" baseline="0" dirty="0" smtClean="0">
                <a:latin typeface="Times New Roman"/>
                <a:ea typeface="Times New Roman"/>
                <a:cs typeface="Times New Roman"/>
                <a:sym typeface="Times New Roman"/>
              </a:rPr>
              <a:t> Teachers:</a:t>
            </a:r>
          </a:p>
          <a:p>
            <a:pPr marL="742950" lvl="1" indent="-285750" rtl="0">
              <a:lnSpc>
                <a:spcPct val="100000"/>
              </a:lnSpc>
              <a:spcBef>
                <a:spcPts val="0"/>
              </a:spcBef>
              <a:buClr>
                <a:srgbClr val="7A0019"/>
              </a:buClr>
              <a:buSzPct val="233333"/>
              <a:buFont typeface="Times New Roman"/>
              <a:buChar char="–"/>
            </a:pPr>
            <a:r>
              <a:rPr lang="en-US" dirty="0" smtClean="0">
                <a:latin typeface="Times New Roman"/>
                <a:ea typeface="Times New Roman"/>
                <a:cs typeface="Times New Roman"/>
                <a:sym typeface="Times New Roman"/>
              </a:rPr>
              <a:t>all </a:t>
            </a:r>
            <a:r>
              <a:rPr lang="en-US" dirty="0">
                <a:latin typeface="Times New Roman"/>
                <a:ea typeface="Times New Roman"/>
                <a:cs typeface="Times New Roman"/>
                <a:sym typeface="Times New Roman"/>
              </a:rPr>
              <a:t>were female (100</a:t>
            </a:r>
            <a:r>
              <a:rPr lang="en-US" dirty="0" smtClean="0">
                <a:latin typeface="Times New Roman"/>
                <a:ea typeface="Times New Roman"/>
                <a:cs typeface="Times New Roman"/>
                <a:sym typeface="Times New Roman"/>
              </a:rPr>
              <a:t>%)</a:t>
            </a:r>
          </a:p>
          <a:p>
            <a:pPr marL="742950" lvl="1" indent="-285750" rtl="0">
              <a:lnSpc>
                <a:spcPct val="100000"/>
              </a:lnSpc>
              <a:spcBef>
                <a:spcPts val="0"/>
              </a:spcBef>
              <a:buClr>
                <a:srgbClr val="7A0019"/>
              </a:buClr>
              <a:buSzPct val="233333"/>
              <a:buFont typeface="Times New Roman"/>
              <a:buChar char="–"/>
            </a:pPr>
            <a:r>
              <a:rPr lang="en-US" dirty="0" smtClean="0">
                <a:latin typeface="Times New Roman"/>
                <a:ea typeface="Times New Roman"/>
                <a:cs typeface="Times New Roman"/>
                <a:sym typeface="Times New Roman"/>
              </a:rPr>
              <a:t>majority </a:t>
            </a:r>
            <a:r>
              <a:rPr lang="en-US" dirty="0">
                <a:latin typeface="Times New Roman"/>
                <a:ea typeface="Times New Roman"/>
                <a:cs typeface="Times New Roman"/>
                <a:sym typeface="Times New Roman"/>
              </a:rPr>
              <a:t>were Caucasian (75</a:t>
            </a:r>
            <a:r>
              <a:rPr lang="en-US" dirty="0" smtClean="0">
                <a:latin typeface="Times New Roman"/>
                <a:ea typeface="Times New Roman"/>
                <a:cs typeface="Times New Roman"/>
                <a:sym typeface="Times New Roman"/>
              </a:rPr>
              <a:t>%)</a:t>
            </a:r>
          </a:p>
          <a:p>
            <a:pPr marL="742950" lvl="1" indent="-285750" rtl="0">
              <a:lnSpc>
                <a:spcPct val="100000"/>
              </a:lnSpc>
              <a:spcBef>
                <a:spcPts val="0"/>
              </a:spcBef>
              <a:buClr>
                <a:srgbClr val="7A0019"/>
              </a:buClr>
              <a:buSzPct val="233333"/>
              <a:buFont typeface="Times New Roman"/>
              <a:buChar char="–"/>
            </a:pPr>
            <a:r>
              <a:rPr lang="en-US" dirty="0" smtClean="0">
                <a:latin typeface="Times New Roman"/>
                <a:ea typeface="Times New Roman"/>
                <a:cs typeface="Times New Roman"/>
                <a:sym typeface="Times New Roman"/>
              </a:rPr>
              <a:t>range </a:t>
            </a:r>
            <a:r>
              <a:rPr lang="en-US" dirty="0">
                <a:latin typeface="Times New Roman"/>
                <a:ea typeface="Times New Roman"/>
                <a:cs typeface="Times New Roman"/>
                <a:sym typeface="Times New Roman"/>
              </a:rPr>
              <a:t>of teaching experience </a:t>
            </a:r>
            <a:r>
              <a:rPr lang="en-US" dirty="0" smtClean="0">
                <a:latin typeface="Times New Roman"/>
                <a:ea typeface="Times New Roman"/>
                <a:cs typeface="Times New Roman"/>
                <a:sym typeface="Times New Roman"/>
              </a:rPr>
              <a:t>-- 2 </a:t>
            </a:r>
            <a:r>
              <a:rPr lang="en-US" dirty="0">
                <a:latin typeface="Times New Roman"/>
                <a:ea typeface="Times New Roman"/>
                <a:cs typeface="Times New Roman"/>
                <a:sym typeface="Times New Roman"/>
              </a:rPr>
              <a:t>to 26 years (</a:t>
            </a:r>
            <a:r>
              <a:rPr lang="en-US" i="1" dirty="0">
                <a:latin typeface="Times New Roman"/>
                <a:ea typeface="Times New Roman"/>
                <a:cs typeface="Times New Roman"/>
                <a:sym typeface="Times New Roman"/>
              </a:rPr>
              <a:t>M</a:t>
            </a:r>
            <a:r>
              <a:rPr lang="en-US" dirty="0">
                <a:latin typeface="Times New Roman"/>
                <a:ea typeface="Times New Roman"/>
                <a:cs typeface="Times New Roman"/>
                <a:sym typeface="Times New Roman"/>
              </a:rPr>
              <a:t> = 11.75, </a:t>
            </a:r>
            <a:r>
              <a:rPr lang="en-US" i="1" dirty="0">
                <a:latin typeface="Times New Roman"/>
                <a:ea typeface="Times New Roman"/>
                <a:cs typeface="Times New Roman"/>
                <a:sym typeface="Times New Roman"/>
              </a:rPr>
              <a:t>SD</a:t>
            </a:r>
            <a:r>
              <a:rPr lang="en-US" dirty="0">
                <a:latin typeface="Times New Roman"/>
                <a:ea typeface="Times New Roman"/>
                <a:cs typeface="Times New Roman"/>
                <a:sym typeface="Times New Roman"/>
              </a:rPr>
              <a:t> = </a:t>
            </a:r>
            <a:r>
              <a:rPr lang="en-US" dirty="0" smtClean="0">
                <a:latin typeface="Times New Roman"/>
                <a:ea typeface="Times New Roman"/>
                <a:cs typeface="Times New Roman"/>
                <a:sym typeface="Times New Roman"/>
              </a:rPr>
              <a:t>10.78)</a:t>
            </a:r>
            <a:endParaRPr lang="en-US" dirty="0">
              <a:latin typeface="Times New Roman"/>
              <a:ea typeface="Times New Roman"/>
              <a:cs typeface="Times New Roman"/>
              <a:sym typeface="Times New Roman"/>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marL="0" lvl="0" indent="0">
              <a:spcBef>
                <a:spcPts val="0"/>
              </a:spcBef>
              <a:buFont typeface="Arial" charset="0"/>
              <a:buNone/>
            </a:pPr>
            <a:r>
              <a:rPr lang="en-US" b="0" i="0" u="none" strike="noStrike" kern="1200" cap="none" dirty="0" smtClean="0">
                <a:solidFill>
                  <a:schemeClr val="dk1"/>
                </a:solidFill>
                <a:effectLst/>
                <a:latin typeface="Arial"/>
                <a:ea typeface="Arial"/>
                <a:cs typeface="Arial"/>
                <a:sym typeface="Arial"/>
              </a:rPr>
              <a:t>Madeline</a:t>
            </a:r>
          </a:p>
          <a:p>
            <a:pPr marL="171450" lvl="0" indent="-171450">
              <a:spcBef>
                <a:spcPts val="0"/>
              </a:spcBef>
              <a:buFont typeface="Arial"/>
              <a:buChar char="•"/>
            </a:pPr>
            <a:r>
              <a:rPr lang="en-US" b="0" i="0" u="none" strike="noStrike" kern="1200" cap="none" dirty="0" smtClean="0">
                <a:solidFill>
                  <a:schemeClr val="dk1"/>
                </a:solidFill>
                <a:effectLst/>
                <a:latin typeface="Arial"/>
                <a:ea typeface="Arial"/>
                <a:cs typeface="Arial"/>
                <a:sym typeface="Arial"/>
              </a:rPr>
              <a:t>Strong psychometrics</a:t>
            </a:r>
            <a:r>
              <a:rPr lang="en-US" b="0" i="0" u="none" strike="noStrike" kern="1200" cap="none" baseline="0" dirty="0" smtClean="0">
                <a:solidFill>
                  <a:schemeClr val="dk1"/>
                </a:solidFill>
                <a:effectLst/>
                <a:latin typeface="Arial"/>
                <a:ea typeface="Arial"/>
                <a:cs typeface="Arial"/>
                <a:sym typeface="Arial"/>
              </a:rPr>
              <a:t> for SUDS</a:t>
            </a:r>
          </a:p>
          <a:p>
            <a:pPr marL="628650" lvl="1" indent="-171450">
              <a:spcBef>
                <a:spcPts val="0"/>
              </a:spcBef>
              <a:buFont typeface="Arial"/>
              <a:buChar char="•"/>
            </a:pPr>
            <a:r>
              <a:rPr lang="en-US" sz="1200" b="0" i="0" u="none" strike="noStrike" kern="1200" cap="none" dirty="0" smtClean="0">
                <a:solidFill>
                  <a:schemeClr val="dk1"/>
                </a:solidFill>
                <a:effectLst/>
                <a:latin typeface="Arial"/>
                <a:ea typeface="Arial"/>
                <a:cs typeface="Arial"/>
                <a:sym typeface="Arial"/>
              </a:rPr>
              <a:t>11-point scale ranging from 0 = </a:t>
            </a:r>
            <a:r>
              <a:rPr lang="en-US" sz="1200" b="0" i="1" u="none" strike="noStrike" kern="1200" cap="none" dirty="0" smtClean="0">
                <a:solidFill>
                  <a:schemeClr val="dk1"/>
                </a:solidFill>
                <a:effectLst/>
                <a:latin typeface="Arial"/>
                <a:ea typeface="Arial"/>
                <a:cs typeface="Arial"/>
                <a:sym typeface="Arial"/>
              </a:rPr>
              <a:t>Feeling peaceful and completely relaxed at work</a:t>
            </a:r>
            <a:r>
              <a:rPr lang="en-US" sz="1200" b="0" i="0" u="none" strike="noStrike" kern="1200" cap="none" dirty="0" smtClean="0">
                <a:solidFill>
                  <a:schemeClr val="dk1"/>
                </a:solidFill>
                <a:effectLst/>
                <a:latin typeface="Arial"/>
                <a:ea typeface="Arial"/>
                <a:cs typeface="Arial"/>
                <a:sym typeface="Arial"/>
              </a:rPr>
              <a:t> to 10 = </a:t>
            </a:r>
            <a:r>
              <a:rPr lang="en-US" sz="1200" b="0" i="1" u="none" strike="noStrike" kern="1200" cap="none" dirty="0" smtClean="0">
                <a:solidFill>
                  <a:schemeClr val="dk1"/>
                </a:solidFill>
                <a:effectLst/>
                <a:latin typeface="Arial"/>
                <a:ea typeface="Arial"/>
                <a:cs typeface="Arial"/>
                <a:sym typeface="Arial"/>
              </a:rPr>
              <a:t>Feeling unbearably stressed out and overwhelmed</a:t>
            </a:r>
            <a:r>
              <a:rPr lang="en-US" dirty="0" smtClean="0">
                <a:effectLst/>
              </a:rPr>
              <a:t> </a:t>
            </a:r>
            <a:endParaRPr lang="en-US" b="0" i="0" u="none" strike="noStrike" kern="1200" cap="none" baseline="0" dirty="0" smtClean="0">
              <a:solidFill>
                <a:schemeClr val="dk1"/>
              </a:solidFill>
              <a:effectLst/>
              <a:latin typeface="Arial"/>
              <a:ea typeface="Arial"/>
              <a:cs typeface="Arial"/>
              <a:sym typeface="Arial"/>
            </a:endParaRPr>
          </a:p>
          <a:p>
            <a:pPr marL="171450" lvl="0" indent="-171450">
              <a:spcBef>
                <a:spcPts val="0"/>
              </a:spcBef>
              <a:buFont typeface="Arial"/>
              <a:buChar char="•"/>
            </a:pPr>
            <a:r>
              <a:rPr lang="en-US" b="0" i="0" u="none" strike="noStrike" kern="1200" cap="none" baseline="0" dirty="0" smtClean="0">
                <a:solidFill>
                  <a:schemeClr val="dk1"/>
                </a:solidFill>
                <a:effectLst/>
                <a:latin typeface="Arial"/>
                <a:ea typeface="Arial"/>
                <a:cs typeface="Arial"/>
                <a:sym typeface="Arial"/>
              </a:rPr>
              <a:t>Fidelity rubric </a:t>
            </a:r>
            <a:r>
              <a:rPr lang="mr-IN" b="0" i="0" u="none" strike="noStrike" kern="1200" cap="none" baseline="0" dirty="0" smtClean="0">
                <a:solidFill>
                  <a:schemeClr val="dk1"/>
                </a:solidFill>
                <a:effectLst/>
                <a:latin typeface="Arial"/>
                <a:ea typeface="Arial"/>
                <a:cs typeface="Arial"/>
                <a:sym typeface="Arial"/>
              </a:rPr>
              <a:t>–</a:t>
            </a:r>
            <a:r>
              <a:rPr lang="en-US" b="0" i="0" u="none" strike="noStrike" kern="1200" cap="none" baseline="0" dirty="0" smtClean="0">
                <a:solidFill>
                  <a:schemeClr val="dk1"/>
                </a:solidFill>
                <a:effectLst/>
                <a:latin typeface="Arial"/>
                <a:ea typeface="Arial"/>
                <a:cs typeface="Arial"/>
                <a:sym typeface="Arial"/>
              </a:rPr>
              <a:t> self-report</a:t>
            </a:r>
          </a:p>
          <a:p>
            <a:pPr marL="171450" lvl="0" indent="-171450">
              <a:spcBef>
                <a:spcPts val="0"/>
              </a:spcBef>
              <a:buFont typeface="Arial"/>
              <a:buChar char="•"/>
            </a:pPr>
            <a:r>
              <a:rPr lang="en-US" b="0" i="0" u="none" strike="noStrike" kern="1200" cap="none" baseline="0" dirty="0" smtClean="0">
                <a:solidFill>
                  <a:schemeClr val="dk1"/>
                </a:solidFill>
                <a:effectLst/>
                <a:latin typeface="Arial"/>
                <a:ea typeface="Arial"/>
                <a:cs typeface="Arial"/>
                <a:sym typeface="Arial"/>
              </a:rPr>
              <a:t>Measured adherence</a:t>
            </a:r>
          </a:p>
          <a:p>
            <a:pPr marL="628650" lvl="1" indent="-171450">
              <a:spcBef>
                <a:spcPts val="0"/>
              </a:spcBef>
              <a:buFont typeface="Arial"/>
              <a:buChar char="•"/>
            </a:pPr>
            <a:r>
              <a:rPr lang="en-US" b="0" i="0" u="none" strike="noStrike" kern="1200" cap="none" baseline="0" dirty="0" smtClean="0">
                <a:solidFill>
                  <a:schemeClr val="dk1"/>
                </a:solidFill>
                <a:effectLst/>
                <a:latin typeface="Arial"/>
                <a:ea typeface="Arial"/>
                <a:cs typeface="Arial"/>
                <a:sym typeface="Arial"/>
              </a:rPr>
              <a:t>Distilled the active ingredients for rubric (</a:t>
            </a:r>
            <a:r>
              <a:rPr lang="en-US" b="0" i="0" u="none" strike="noStrike" kern="1200" cap="none" baseline="0" dirty="0" err="1" smtClean="0">
                <a:solidFill>
                  <a:schemeClr val="dk1"/>
                </a:solidFill>
                <a:effectLst/>
                <a:latin typeface="Arial"/>
                <a:ea typeface="Arial"/>
                <a:cs typeface="Arial"/>
                <a:sym typeface="Arial"/>
              </a:rPr>
              <a:t>Sanetti</a:t>
            </a:r>
            <a:r>
              <a:rPr lang="en-US" b="0" i="0" u="none" strike="noStrike" kern="1200" cap="none" baseline="0" dirty="0" smtClean="0">
                <a:solidFill>
                  <a:schemeClr val="dk1"/>
                </a:solidFill>
                <a:effectLst/>
                <a:latin typeface="Arial"/>
                <a:ea typeface="Arial"/>
                <a:cs typeface="Arial"/>
                <a:sym typeface="Arial"/>
              </a:rPr>
              <a:t>)</a:t>
            </a:r>
          </a:p>
          <a:p>
            <a:pPr marL="628650" lvl="1" indent="-171450">
              <a:spcBef>
                <a:spcPts val="0"/>
              </a:spcBef>
              <a:buFont typeface="Arial"/>
              <a:buChar char="•"/>
            </a:pPr>
            <a:endParaRPr lang="en-US" b="0" i="0" u="none" strike="noStrike" kern="1200" cap="none" dirty="0" smtClean="0">
              <a:solidFill>
                <a:schemeClr val="dk1"/>
              </a:solidFill>
              <a:effectLst/>
              <a:latin typeface="Arial"/>
              <a:ea typeface="Arial"/>
              <a:cs typeface="Arial"/>
              <a:sym typeface="Arial"/>
            </a:endParaRPr>
          </a:p>
          <a:p>
            <a:pPr marL="171450" lvl="0" indent="-171450">
              <a:spcBef>
                <a:spcPts val="0"/>
              </a:spcBef>
              <a:buFont typeface="Arial"/>
              <a:buChar char="•"/>
            </a:pPr>
            <a:endParaRPr lang="en-US" b="0" i="0" u="none" strike="noStrike" kern="1200" cap="none" dirty="0" smtClean="0">
              <a:solidFill>
                <a:schemeClr val="dk1"/>
              </a:solidFill>
              <a:effectLst/>
              <a:latin typeface="Arial"/>
              <a:ea typeface="Arial"/>
              <a:cs typeface="Arial"/>
              <a:sym typeface="Arial"/>
            </a:endParaRPr>
          </a:p>
          <a:p>
            <a:pPr marL="171450" lvl="0" indent="-171450">
              <a:spcBef>
                <a:spcPts val="0"/>
              </a:spcBef>
              <a:buFont typeface="Arial" charset="0"/>
              <a:buChar char="•"/>
            </a:pPr>
            <a:r>
              <a:rPr lang="en-US" b="0" i="0" u="none" strike="noStrike" kern="1200" cap="none" dirty="0" smtClean="0">
                <a:solidFill>
                  <a:schemeClr val="dk1"/>
                </a:solidFill>
                <a:effectLst/>
                <a:latin typeface="Arial"/>
                <a:ea typeface="Arial"/>
                <a:cs typeface="Arial"/>
                <a:sym typeface="Arial"/>
              </a:rPr>
              <a:t>Intervention</a:t>
            </a:r>
            <a:r>
              <a:rPr lang="en-US" b="0" i="0" u="none" strike="noStrike" kern="1200" cap="none" baseline="0" dirty="0" smtClean="0">
                <a:solidFill>
                  <a:schemeClr val="dk1"/>
                </a:solidFill>
                <a:effectLst/>
                <a:latin typeface="Arial"/>
                <a:ea typeface="Arial"/>
                <a:cs typeface="Arial"/>
                <a:sym typeface="Arial"/>
              </a:rPr>
              <a:t> Fidelity Rubric</a:t>
            </a:r>
          </a:p>
          <a:p>
            <a:pPr marL="628650" lvl="1" indent="-171450">
              <a:spcBef>
                <a:spcPts val="0"/>
              </a:spcBef>
              <a:buFont typeface="Arial" charset="0"/>
              <a:buChar char="•"/>
            </a:pPr>
            <a:r>
              <a:rPr lang="en-US" b="0" i="0" u="none" strike="noStrike" kern="1200" cap="none" baseline="0" dirty="0" smtClean="0">
                <a:solidFill>
                  <a:schemeClr val="dk1"/>
                </a:solidFill>
                <a:effectLst/>
                <a:latin typeface="Arial"/>
                <a:ea typeface="Arial"/>
                <a:cs typeface="Arial"/>
                <a:sym typeface="Arial"/>
              </a:rPr>
              <a:t>Self-report form to capture adherence (accuracy) to implementing each of the ingredients</a:t>
            </a:r>
          </a:p>
          <a:p>
            <a:pPr marL="628650" lvl="1" indent="-171450">
              <a:spcBef>
                <a:spcPts val="0"/>
              </a:spcBef>
              <a:buFont typeface="Arial" charset="0"/>
              <a:buChar char="•"/>
            </a:pPr>
            <a:r>
              <a:rPr lang="en-US" b="0" i="0" u="none" strike="noStrike" kern="1200" cap="none" baseline="0" dirty="0" smtClean="0">
                <a:solidFill>
                  <a:schemeClr val="dk1"/>
                </a:solidFill>
                <a:effectLst/>
                <a:latin typeface="Arial"/>
                <a:ea typeface="Arial"/>
                <a:cs typeface="Arial"/>
                <a:sym typeface="Arial"/>
              </a:rPr>
              <a:t>Collected </a:t>
            </a:r>
            <a:r>
              <a:rPr lang="en-US" b="1" i="1" u="none" strike="noStrike" kern="1200" cap="none" baseline="0" dirty="0" smtClean="0">
                <a:solidFill>
                  <a:schemeClr val="dk1"/>
                </a:solidFill>
                <a:effectLst/>
                <a:latin typeface="Arial"/>
                <a:ea typeface="Arial"/>
                <a:cs typeface="Arial"/>
                <a:sym typeface="Arial"/>
              </a:rPr>
              <a:t>daily</a:t>
            </a:r>
            <a:endParaRPr lang="en-US" b="0" i="0" u="none" strike="noStrike" kern="1200" cap="none" baseline="0" dirty="0" smtClean="0">
              <a:solidFill>
                <a:schemeClr val="dk1"/>
              </a:solidFill>
              <a:effectLst/>
              <a:latin typeface="Arial"/>
              <a:ea typeface="Arial"/>
              <a:cs typeface="Arial"/>
              <a:sym typeface="Arial"/>
            </a:endParaRPr>
          </a:p>
          <a:p>
            <a:pPr marL="628650" lvl="1" indent="-171450">
              <a:spcBef>
                <a:spcPts val="0"/>
              </a:spcBef>
              <a:buFont typeface="Arial" charset="0"/>
              <a:buChar char="•"/>
            </a:pPr>
            <a:r>
              <a:rPr lang="en-US" b="0" i="0" u="none" strike="noStrike" kern="1200" cap="none" baseline="0" dirty="0" smtClean="0">
                <a:solidFill>
                  <a:schemeClr val="dk1"/>
                </a:solidFill>
                <a:effectLst/>
                <a:latin typeface="Arial"/>
                <a:ea typeface="Arial"/>
                <a:cs typeface="Arial"/>
                <a:sym typeface="Arial"/>
              </a:rPr>
              <a:t>Developed using guidelines by </a:t>
            </a:r>
            <a:r>
              <a:rPr lang="en-US" sz="1200" b="0" i="0" u="none" strike="noStrike" kern="1200" cap="none" dirty="0" err="1" smtClean="0">
                <a:solidFill>
                  <a:schemeClr val="dk1"/>
                </a:solidFill>
                <a:effectLst/>
                <a:latin typeface="Arial"/>
                <a:ea typeface="Arial"/>
                <a:cs typeface="Arial"/>
                <a:sym typeface="Arial"/>
              </a:rPr>
              <a:t>Sanetti</a:t>
            </a:r>
            <a:r>
              <a:rPr lang="en-US" sz="1200" b="0" i="0" u="none" strike="noStrike" kern="1200" cap="none" dirty="0" smtClean="0">
                <a:solidFill>
                  <a:schemeClr val="dk1"/>
                </a:solidFill>
                <a:effectLst/>
                <a:latin typeface="Arial"/>
                <a:ea typeface="Arial"/>
                <a:cs typeface="Arial"/>
                <a:sym typeface="Arial"/>
              </a:rPr>
              <a:t> &amp; </a:t>
            </a:r>
            <a:r>
              <a:rPr lang="en-US" sz="1200" b="0" i="0" u="none" strike="noStrike" kern="1200" cap="none" dirty="0" err="1" smtClean="0">
                <a:solidFill>
                  <a:schemeClr val="dk1"/>
                </a:solidFill>
                <a:effectLst/>
                <a:latin typeface="Arial"/>
                <a:ea typeface="Arial"/>
                <a:cs typeface="Arial"/>
                <a:sym typeface="Arial"/>
              </a:rPr>
              <a:t>Kratochwill</a:t>
            </a:r>
            <a:r>
              <a:rPr lang="en-US" sz="1200" b="0" i="0" u="none" strike="noStrike" kern="1200" cap="none" dirty="0" smtClean="0">
                <a:solidFill>
                  <a:schemeClr val="dk1"/>
                </a:solidFill>
                <a:effectLst/>
                <a:latin typeface="Arial"/>
                <a:ea typeface="Arial"/>
                <a:cs typeface="Arial"/>
                <a:sym typeface="Arial"/>
              </a:rPr>
              <a:t>, 2009</a:t>
            </a:r>
            <a:r>
              <a:rPr lang="en-US" dirty="0" smtClean="0">
                <a:effectLst/>
              </a:rPr>
              <a:t> </a:t>
            </a:r>
          </a:p>
          <a:p>
            <a:pPr marL="628650" lvl="1" indent="-171450">
              <a:spcBef>
                <a:spcPts val="0"/>
              </a:spcBef>
              <a:buFont typeface="Arial" charset="0"/>
              <a:buChar char="•"/>
            </a:pPr>
            <a:r>
              <a:rPr lang="en-US" dirty="0" smtClean="0">
                <a:effectLst/>
              </a:rPr>
              <a:t>Operational</a:t>
            </a:r>
            <a:r>
              <a:rPr lang="en-US" baseline="0" dirty="0" smtClean="0">
                <a:effectLst/>
              </a:rPr>
              <a:t> definitions were created for each classroom management practice</a:t>
            </a:r>
          </a:p>
          <a:p>
            <a:pPr marL="628650" lvl="1" indent="-171450">
              <a:spcBef>
                <a:spcPts val="0"/>
              </a:spcBef>
              <a:buFont typeface="Arial" charset="0"/>
              <a:buChar char="•"/>
            </a:pPr>
            <a:r>
              <a:rPr lang="en-US" baseline="0" dirty="0" smtClean="0">
                <a:effectLst/>
              </a:rPr>
              <a:t>Scores were aggregated to create individual-level estimates of delivery (across all three practices)</a:t>
            </a:r>
          </a:p>
          <a:p>
            <a:pPr marL="628650" lvl="1" indent="-171450">
              <a:spcBef>
                <a:spcPts val="0"/>
              </a:spcBef>
              <a:buFont typeface="Arial" charset="0"/>
              <a:buChar char="•"/>
            </a:pPr>
            <a:r>
              <a:rPr lang="en-US" baseline="0" dirty="0" smtClean="0">
                <a:effectLst/>
              </a:rPr>
              <a:t>Also were used to provide performance-based feedback to teachers</a:t>
            </a:r>
          </a:p>
          <a:p>
            <a:pPr marL="171450" lvl="0" indent="-171450">
              <a:spcBef>
                <a:spcPts val="0"/>
              </a:spcBef>
              <a:buFont typeface="Arial" charset="0"/>
              <a:buChar char="•"/>
            </a:pPr>
            <a:r>
              <a:rPr lang="en-US" dirty="0" smtClean="0"/>
              <a:t>SUDS</a:t>
            </a:r>
          </a:p>
          <a:p>
            <a:pPr marL="628650" lvl="1" indent="-171450">
              <a:spcBef>
                <a:spcPts val="0"/>
              </a:spcBef>
              <a:buFont typeface="Arial" charset="0"/>
              <a:buChar char="•"/>
            </a:pPr>
            <a:r>
              <a:rPr lang="en-US" dirty="0" smtClean="0"/>
              <a:t>Extensively used in clinical</a:t>
            </a:r>
            <a:r>
              <a:rPr lang="en-US" baseline="0" dirty="0" smtClean="0"/>
              <a:t> and behavioral treatment</a:t>
            </a:r>
          </a:p>
          <a:p>
            <a:pPr marL="628650" lvl="1" indent="-171450">
              <a:spcBef>
                <a:spcPts val="0"/>
              </a:spcBef>
              <a:buFont typeface="Arial" charset="0"/>
              <a:buChar char="•"/>
            </a:pPr>
            <a:r>
              <a:rPr lang="en-US" baseline="0" dirty="0" smtClean="0"/>
              <a:t>Monitor impact of therapeutic interventions</a:t>
            </a:r>
          </a:p>
          <a:p>
            <a:pPr marL="628650" lvl="1" indent="-171450">
              <a:spcBef>
                <a:spcPts val="0"/>
              </a:spcBef>
              <a:buFont typeface="Arial" charset="0"/>
              <a:buChar char="•"/>
            </a:pPr>
            <a:r>
              <a:rPr lang="en-US" sz="1200" b="0" i="0" u="none" strike="noStrike" kern="1200" cap="none" dirty="0" smtClean="0">
                <a:solidFill>
                  <a:schemeClr val="dk1"/>
                </a:solidFill>
                <a:effectLst/>
                <a:latin typeface="Arial"/>
                <a:ea typeface="Arial"/>
                <a:cs typeface="Arial"/>
                <a:sym typeface="Arial"/>
              </a:rPr>
              <a:t>11-point scale</a:t>
            </a:r>
          </a:p>
          <a:p>
            <a:pPr marL="1085850" lvl="2" indent="-171450">
              <a:spcBef>
                <a:spcPts val="0"/>
              </a:spcBef>
              <a:buFont typeface="Arial" charset="0"/>
              <a:buChar char="•"/>
            </a:pPr>
            <a:r>
              <a:rPr lang="en-US" sz="1200" b="0" i="0" u="none" strike="noStrike" kern="1200" cap="none" dirty="0" smtClean="0">
                <a:solidFill>
                  <a:schemeClr val="dk1"/>
                </a:solidFill>
                <a:effectLst/>
                <a:latin typeface="Arial"/>
                <a:ea typeface="Arial"/>
                <a:cs typeface="Arial"/>
                <a:sym typeface="Arial"/>
              </a:rPr>
              <a:t>0 = Feeling peaceful and completely relaxed at work</a:t>
            </a:r>
          </a:p>
          <a:p>
            <a:pPr marL="1085850" lvl="2" indent="-171450">
              <a:spcBef>
                <a:spcPts val="0"/>
              </a:spcBef>
              <a:buFont typeface="Arial" charset="0"/>
              <a:buChar char="•"/>
            </a:pPr>
            <a:r>
              <a:rPr lang="en-US" sz="1200" b="0" i="0" u="none" strike="noStrike" kern="1200" cap="none" dirty="0" smtClean="0">
                <a:solidFill>
                  <a:schemeClr val="dk1"/>
                </a:solidFill>
                <a:effectLst/>
                <a:latin typeface="Arial"/>
                <a:ea typeface="Arial"/>
                <a:cs typeface="Arial"/>
                <a:sym typeface="Arial"/>
              </a:rPr>
              <a:t>10 = Feeling unbearably stressed out and overwhelmed</a:t>
            </a:r>
          </a:p>
          <a:p>
            <a:pPr marL="628650" marR="0" lvl="1" indent="-171450" algn="l" defTabSz="457200" rtl="0" eaLnBrk="1" fontAlgn="auto" latinLnBrk="0" hangingPunct="1">
              <a:lnSpc>
                <a:spcPct val="100000"/>
              </a:lnSpc>
              <a:spcBef>
                <a:spcPts val="0"/>
              </a:spcBef>
              <a:spcAft>
                <a:spcPts val="0"/>
              </a:spcAft>
              <a:buClrTx/>
              <a:buSzTx/>
              <a:buFont typeface="Arial" charset="0"/>
              <a:buNone/>
              <a:tabLst/>
              <a:defRPr/>
            </a:pPr>
            <a:endParaRPr lang="en-US" dirty="0">
              <a:latin typeface="Times New Roman"/>
              <a:ea typeface="Times New Roman"/>
              <a:cs typeface="Times New Roman"/>
              <a:sym typeface="Times New Roman"/>
            </a:endParaRPr>
          </a:p>
        </p:txBody>
      </p:sp>
      <p:sp>
        <p:nvSpPr>
          <p:cNvPr id="126" name="Shape 126"/>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u="sng" dirty="0" smtClean="0"/>
              <a:t>Madeline</a:t>
            </a:r>
          </a:p>
          <a:p>
            <a:pPr marL="171450" indent="-171450">
              <a:buFont typeface="Arial" charset="0"/>
              <a:buChar char="•"/>
            </a:pPr>
            <a:endParaRPr lang="en-US" u="sng" dirty="0" smtClean="0"/>
          </a:p>
          <a:p>
            <a:pPr marL="171450" indent="-171450">
              <a:buFont typeface="Arial" charset="0"/>
              <a:buChar char="•"/>
            </a:pPr>
            <a:r>
              <a:rPr lang="en-US" u="sng" dirty="0" smtClean="0"/>
              <a:t>As part of the participator</a:t>
            </a:r>
            <a:r>
              <a:rPr lang="en-US" u="sng" baseline="0" dirty="0" smtClean="0"/>
              <a:t> action research</a:t>
            </a:r>
            <a:r>
              <a:rPr lang="en-US" u="none" dirty="0" smtClean="0"/>
              <a:t>,</a:t>
            </a:r>
            <a:r>
              <a:rPr lang="en-US" u="none" baseline="0" dirty="0" smtClean="0"/>
              <a:t> a</a:t>
            </a:r>
            <a:r>
              <a:rPr lang="en-US" u="none" dirty="0" smtClean="0"/>
              <a:t>ll</a:t>
            </a:r>
            <a:r>
              <a:rPr lang="en-US" baseline="0" dirty="0" smtClean="0"/>
              <a:t> te</a:t>
            </a:r>
            <a:r>
              <a:rPr lang="en-US" dirty="0" smtClean="0"/>
              <a:t>achers in the school received training to implement the three </a:t>
            </a:r>
            <a:r>
              <a:rPr lang="en-US" baseline="0" dirty="0" smtClean="0"/>
              <a:t>proactive classroom management strategies</a:t>
            </a:r>
          </a:p>
          <a:p>
            <a:pPr marL="628650" lvl="1" indent="-171450">
              <a:buFont typeface="Arial" charset="0"/>
              <a:buChar char="•"/>
            </a:pPr>
            <a:endParaRPr lang="en-US" b="0" baseline="0" dirty="0" smtClean="0"/>
          </a:p>
          <a:p>
            <a:pPr marL="171450" lvl="0" indent="-171450">
              <a:buFont typeface="Arial" charset="0"/>
              <a:buChar char="•"/>
            </a:pPr>
            <a:r>
              <a:rPr lang="en-US" b="1" baseline="0" dirty="0" smtClean="0"/>
              <a:t>TRAINING</a:t>
            </a:r>
          </a:p>
          <a:p>
            <a:pPr marL="628650" lvl="1" indent="-171450">
              <a:buFont typeface="Arial" charset="0"/>
              <a:buChar char="•"/>
            </a:pPr>
            <a:r>
              <a:rPr lang="en-US" b="1" baseline="0" dirty="0" smtClean="0"/>
              <a:t>3 after school PD’s </a:t>
            </a:r>
            <a:r>
              <a:rPr lang="en-US" baseline="0" dirty="0" smtClean="0"/>
              <a:t>(1.5 </a:t>
            </a:r>
            <a:r>
              <a:rPr lang="en-US" baseline="0" dirty="0" err="1" smtClean="0"/>
              <a:t>hrs</a:t>
            </a:r>
            <a:r>
              <a:rPr lang="en-US" baseline="0" dirty="0" smtClean="0"/>
              <a:t> per session)</a:t>
            </a:r>
          </a:p>
          <a:p>
            <a:pPr marL="1085850" lvl="2" indent="-171450">
              <a:buFont typeface="Arial" charset="0"/>
              <a:buChar char="•"/>
            </a:pPr>
            <a:r>
              <a:rPr lang="en-US" baseline="0" dirty="0" smtClean="0"/>
              <a:t>Tell-show-do format</a:t>
            </a:r>
          </a:p>
          <a:p>
            <a:pPr marL="1085850" lvl="2" indent="-171450">
              <a:buFont typeface="Arial" charset="0"/>
              <a:buChar char="•"/>
            </a:pPr>
            <a:r>
              <a:rPr lang="en-US" baseline="0" dirty="0" err="1" smtClean="0"/>
              <a:t>Socractic</a:t>
            </a:r>
            <a:r>
              <a:rPr lang="en-US" baseline="0" dirty="0" smtClean="0"/>
              <a:t> questions</a:t>
            </a:r>
          </a:p>
          <a:p>
            <a:pPr marL="1085850" lvl="2" indent="-171450">
              <a:buFont typeface="Arial" charset="0"/>
              <a:buChar char="•"/>
            </a:pPr>
            <a:r>
              <a:rPr lang="en-US" baseline="0" dirty="0" smtClean="0"/>
              <a:t>Small group discussion to maintain engagement</a:t>
            </a:r>
          </a:p>
          <a:p>
            <a:pPr marL="628650" lvl="1" indent="-171450">
              <a:buFont typeface="Arial" charset="0"/>
              <a:buChar char="•"/>
            </a:pPr>
            <a:r>
              <a:rPr lang="en-US" b="1" baseline="0" dirty="0" smtClean="0"/>
              <a:t>Implementation scripts </a:t>
            </a:r>
            <a:r>
              <a:rPr lang="en-US" baseline="0" dirty="0" smtClean="0"/>
              <a:t>(to deliver EBPs with fidelity)</a:t>
            </a:r>
          </a:p>
          <a:p>
            <a:pPr marL="628650" lvl="1" indent="-171450">
              <a:buFont typeface="Arial" charset="0"/>
              <a:buChar char="•"/>
            </a:pPr>
            <a:r>
              <a:rPr lang="en-US" b="1" baseline="0" dirty="0" smtClean="0"/>
              <a:t>Follow-up support</a:t>
            </a:r>
          </a:p>
          <a:p>
            <a:pPr marL="1085850" lvl="2" indent="-171450">
              <a:buFont typeface="Arial" charset="0"/>
              <a:buChar char="•"/>
            </a:pPr>
            <a:r>
              <a:rPr lang="en-US" baseline="0" dirty="0" smtClean="0"/>
              <a:t>Grade-level professional learning community meetings</a:t>
            </a:r>
          </a:p>
          <a:p>
            <a:pPr marL="1085850" lvl="2" indent="-171450">
              <a:buFont typeface="Arial" charset="0"/>
              <a:buChar char="•"/>
            </a:pPr>
            <a:r>
              <a:rPr lang="en-US" baseline="0" dirty="0" smtClean="0"/>
              <a:t>Every two-weeks</a:t>
            </a:r>
          </a:p>
          <a:p>
            <a:pPr marL="1085850" lvl="2" indent="-171450">
              <a:buFont typeface="Arial" charset="0"/>
              <a:buChar char="•"/>
            </a:pPr>
            <a:r>
              <a:rPr lang="en-US" baseline="0" dirty="0" smtClean="0"/>
              <a:t>Topics: reflection &amp; problem solving to increase implementation</a:t>
            </a:r>
          </a:p>
          <a:p>
            <a:pPr marL="628650" lvl="1" indent="-171450">
              <a:buFont typeface="Arial" charset="0"/>
              <a:buChar char="•"/>
            </a:pPr>
            <a:r>
              <a:rPr lang="en-US" b="1" baseline="0" dirty="0" smtClean="0"/>
              <a:t>Instructional Coach</a:t>
            </a:r>
          </a:p>
          <a:p>
            <a:pPr marL="1085850" lvl="2" indent="-171450">
              <a:buFont typeface="Arial" charset="0"/>
              <a:buChar char="•"/>
            </a:pPr>
            <a:r>
              <a:rPr lang="en-US" b="0" baseline="0" dirty="0" smtClean="0"/>
              <a:t>Ongoing consultative support to teachers (to improve implementation)</a:t>
            </a:r>
          </a:p>
          <a:p>
            <a:pPr marL="628650" lvl="1" indent="-171450">
              <a:buFont typeface="Arial" charset="0"/>
              <a:buChar char="•"/>
            </a:pPr>
            <a:endParaRPr lang="en-US" baseline="0" dirty="0" smtClean="0"/>
          </a:p>
          <a:p>
            <a:pPr marL="628650" lvl="1" indent="-171450">
              <a:buFont typeface="Arial"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0621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Arial" charset="0"/>
              <a:buNone/>
            </a:pPr>
            <a:r>
              <a:rPr lang="en-US" b="0" i="0" u="none" strike="noStrike" kern="1200" cap="none" dirty="0" smtClean="0">
                <a:solidFill>
                  <a:schemeClr val="dk1"/>
                </a:solidFill>
                <a:effectLst/>
                <a:latin typeface="Arial"/>
                <a:ea typeface="Arial"/>
                <a:cs typeface="Arial"/>
                <a:sym typeface="Arial"/>
              </a:rPr>
              <a:t>Aria</a:t>
            </a:r>
          </a:p>
          <a:p>
            <a:pPr marL="0" lvl="0" indent="0">
              <a:spcBef>
                <a:spcPts val="0"/>
              </a:spcBef>
              <a:buFont typeface="Arial" charset="0"/>
              <a:buNone/>
            </a:pPr>
            <a:endParaRPr lang="en-US" b="0" i="0" u="none" strike="noStrike" kern="1200" cap="none" dirty="0" smtClean="0">
              <a:solidFill>
                <a:schemeClr val="dk1"/>
              </a:solidFill>
              <a:effectLst/>
              <a:latin typeface="Arial"/>
              <a:ea typeface="Arial"/>
              <a:cs typeface="Arial"/>
              <a:sym typeface="Arial"/>
            </a:endParaRPr>
          </a:p>
          <a:p>
            <a:pPr marL="171450" lvl="0" indent="-171450">
              <a:spcBef>
                <a:spcPts val="0"/>
              </a:spcBef>
              <a:buFont typeface="Arial" charset="0"/>
              <a:buChar char="•"/>
            </a:pPr>
            <a:r>
              <a:rPr lang="en-US" b="0" i="0" u="none" strike="noStrike" kern="1200" cap="none" dirty="0" smtClean="0">
                <a:solidFill>
                  <a:schemeClr val="dk1"/>
                </a:solidFill>
                <a:effectLst/>
                <a:latin typeface="Arial"/>
                <a:ea typeface="Arial"/>
                <a:cs typeface="Arial"/>
                <a:sym typeface="Arial"/>
              </a:rPr>
              <a:t>ACHIEVER Resilience Curriculum (ARC)</a:t>
            </a:r>
          </a:p>
          <a:p>
            <a:pPr marL="628650" lvl="1" indent="-171450">
              <a:spcBef>
                <a:spcPts val="0"/>
              </a:spcBef>
              <a:buFont typeface="Arial" charset="0"/>
              <a:buChar char="•"/>
            </a:pPr>
            <a:r>
              <a:rPr lang="en-US" sz="1200" b="0" i="0" u="none" strike="noStrike" kern="1200" cap="none" dirty="0" smtClean="0">
                <a:solidFill>
                  <a:schemeClr val="dk1"/>
                </a:solidFill>
                <a:effectLst/>
                <a:latin typeface="Arial"/>
                <a:ea typeface="Arial"/>
                <a:cs typeface="Arial"/>
                <a:sym typeface="Arial"/>
              </a:rPr>
              <a:t>a wellbeing-promoting intervention designed to train teachers in specific wellbeing</a:t>
            </a:r>
            <a:r>
              <a:rPr lang="en-US" sz="1200" b="0" i="0" u="none" strike="noStrike" kern="1200" cap="none" baseline="0" dirty="0" smtClean="0">
                <a:solidFill>
                  <a:schemeClr val="dk1"/>
                </a:solidFill>
                <a:effectLst/>
                <a:latin typeface="Arial"/>
                <a:ea typeface="Arial"/>
                <a:cs typeface="Arial"/>
                <a:sym typeface="Arial"/>
              </a:rPr>
              <a:t>-promoting</a:t>
            </a:r>
            <a:r>
              <a:rPr lang="en-US" sz="1200" b="0" i="0" u="none" strike="noStrike" kern="1200" cap="none" dirty="0" smtClean="0">
                <a:solidFill>
                  <a:schemeClr val="dk1"/>
                </a:solidFill>
                <a:effectLst/>
                <a:latin typeface="Arial"/>
                <a:ea typeface="Arial"/>
                <a:cs typeface="Arial"/>
                <a:sym typeface="Arial"/>
              </a:rPr>
              <a:t> skills, habits, and routines (hereafter referred to as resilience practices) that enable them to become resilient</a:t>
            </a:r>
            <a:r>
              <a:rPr lang="en-US" dirty="0" smtClean="0">
                <a:effectLst/>
              </a:rPr>
              <a:t> </a:t>
            </a:r>
          </a:p>
          <a:p>
            <a:pPr marL="628650" lvl="1" indent="-171450">
              <a:spcBef>
                <a:spcPts val="0"/>
              </a:spcBef>
              <a:buFont typeface="Arial" charset="0"/>
              <a:buChar char="•"/>
            </a:pPr>
            <a:r>
              <a:rPr lang="en-US" b="1" i="0" u="none" strike="noStrike" kern="1200" cap="none" dirty="0" smtClean="0">
                <a:solidFill>
                  <a:schemeClr val="dk1"/>
                </a:solidFill>
                <a:effectLst/>
                <a:latin typeface="Arial"/>
                <a:ea typeface="Arial"/>
                <a:cs typeface="Arial"/>
                <a:sym typeface="Arial"/>
              </a:rPr>
              <a:t>Underlying assumption: </a:t>
            </a:r>
            <a:r>
              <a:rPr lang="en-US" b="0" i="0" u="none" strike="noStrike" kern="1200" cap="none" dirty="0" smtClean="0">
                <a:solidFill>
                  <a:schemeClr val="dk1"/>
                </a:solidFill>
                <a:effectLst/>
                <a:latin typeface="Arial"/>
                <a:ea typeface="Arial"/>
                <a:cs typeface="Arial"/>
                <a:sym typeface="Arial"/>
              </a:rPr>
              <a:t>teachers</a:t>
            </a:r>
            <a:r>
              <a:rPr lang="en-US" b="0" i="0" u="none" strike="noStrike" kern="1200" cap="none" baseline="0" dirty="0" smtClean="0">
                <a:solidFill>
                  <a:schemeClr val="dk1"/>
                </a:solidFill>
                <a:effectLst/>
                <a:latin typeface="Arial"/>
                <a:ea typeface="Arial"/>
                <a:cs typeface="Arial"/>
                <a:sym typeface="Arial"/>
              </a:rPr>
              <a:t> with higher wellbeing/resilience will better be able to optimize relationships, create a pos. classroom climate, and implement EBPs</a:t>
            </a:r>
          </a:p>
          <a:p>
            <a:pPr marL="628650" lvl="1" indent="-171450">
              <a:spcBef>
                <a:spcPts val="0"/>
              </a:spcBef>
              <a:buFont typeface="Arial" charset="0"/>
              <a:buChar char="•"/>
            </a:pPr>
            <a:r>
              <a:rPr lang="en-US" b="0" i="0" u="none" strike="noStrike" kern="1200" cap="none" baseline="0" dirty="0" smtClean="0">
                <a:solidFill>
                  <a:schemeClr val="dk1"/>
                </a:solidFill>
                <a:effectLst/>
                <a:latin typeface="Arial"/>
                <a:ea typeface="Arial"/>
                <a:cs typeface="Arial"/>
                <a:sym typeface="Arial"/>
              </a:rPr>
              <a:t>Grounded in:</a:t>
            </a:r>
          </a:p>
          <a:p>
            <a:pPr marL="1085850" lvl="2" indent="-171450">
              <a:spcBef>
                <a:spcPts val="0"/>
              </a:spcBef>
              <a:buFont typeface="Arial" charset="0"/>
              <a:buChar char="•"/>
            </a:pPr>
            <a:r>
              <a:rPr lang="en-US" b="0" i="0" u="none" strike="noStrike" kern="1200" cap="none" baseline="0" dirty="0" smtClean="0">
                <a:solidFill>
                  <a:schemeClr val="dk1"/>
                </a:solidFill>
                <a:effectLst/>
                <a:latin typeface="Arial"/>
                <a:ea typeface="Arial"/>
                <a:cs typeface="Arial"/>
                <a:sym typeface="Arial"/>
              </a:rPr>
              <a:t>Pos. psychology</a:t>
            </a:r>
          </a:p>
          <a:p>
            <a:pPr marL="1085850" lvl="2" indent="-171450">
              <a:spcBef>
                <a:spcPts val="0"/>
              </a:spcBef>
              <a:buFont typeface="Arial" charset="0"/>
              <a:buChar char="•"/>
            </a:pPr>
            <a:r>
              <a:rPr lang="en-US" b="0" i="0" u="none" strike="noStrike" kern="1200" cap="none" baseline="0" dirty="0" smtClean="0">
                <a:solidFill>
                  <a:schemeClr val="dk1"/>
                </a:solidFill>
                <a:effectLst/>
                <a:latin typeface="Arial"/>
                <a:ea typeface="Arial"/>
                <a:cs typeface="Arial"/>
                <a:sym typeface="Arial"/>
              </a:rPr>
              <a:t>CBT</a:t>
            </a:r>
          </a:p>
          <a:p>
            <a:pPr marL="1085850" lvl="2" indent="-171450">
              <a:spcBef>
                <a:spcPts val="0"/>
              </a:spcBef>
              <a:buFont typeface="Arial" charset="0"/>
              <a:buChar char="•"/>
            </a:pPr>
            <a:r>
              <a:rPr lang="en-US" b="0" i="0" u="none" strike="noStrike" kern="1200" cap="none" baseline="0" dirty="0" smtClean="0">
                <a:solidFill>
                  <a:schemeClr val="dk1"/>
                </a:solidFill>
                <a:effectLst/>
                <a:latin typeface="Arial"/>
                <a:ea typeface="Arial"/>
                <a:cs typeface="Arial"/>
                <a:sym typeface="Arial"/>
              </a:rPr>
              <a:t>ACT</a:t>
            </a:r>
          </a:p>
          <a:p>
            <a:pPr marL="171450" lvl="0" indent="-171450">
              <a:spcBef>
                <a:spcPts val="0"/>
              </a:spcBef>
              <a:buFont typeface="Arial" charset="0"/>
              <a:buChar char="•"/>
            </a:pPr>
            <a:r>
              <a:rPr lang="en-US" b="0" i="0" u="none" strike="noStrike" kern="1200" cap="none" baseline="0" dirty="0" smtClean="0">
                <a:solidFill>
                  <a:schemeClr val="dk1"/>
                </a:solidFill>
                <a:effectLst/>
                <a:latin typeface="Arial"/>
                <a:ea typeface="Arial"/>
                <a:cs typeface="Arial"/>
                <a:sym typeface="Arial"/>
              </a:rPr>
              <a:t>School counselors were trained to deliver a menu of resilience practices, and to work with teachers to develop individualized wellbeing plans based on teacher-specified need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6513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Flexible, consultative/coaching support</a:t>
            </a:r>
            <a:r>
              <a:rPr lang="en-US" sz="1200" b="0" i="0" u="none" strike="noStrike" kern="1200" cap="none" baseline="0" dirty="0" smtClean="0">
                <a:solidFill>
                  <a:schemeClr val="dk1"/>
                </a:solidFill>
                <a:effectLst/>
                <a:latin typeface="Arial"/>
                <a:ea typeface="Arial"/>
                <a:cs typeface="Arial"/>
                <a:sym typeface="Arial"/>
              </a:rPr>
              <a:t> format </a:t>
            </a:r>
            <a:r>
              <a:rPr lang="mr-IN" sz="1200" b="0" i="0" u="none" strike="noStrike" kern="1200" cap="none" baseline="0" dirty="0" smtClean="0">
                <a:solidFill>
                  <a:schemeClr val="dk1"/>
                </a:solidFill>
                <a:effectLst/>
                <a:latin typeface="Arial"/>
                <a:ea typeface="Arial"/>
                <a:cs typeface="Arial"/>
                <a:sym typeface="Arial"/>
              </a:rPr>
              <a:t>–</a:t>
            </a:r>
            <a:r>
              <a:rPr lang="en-US" sz="1200" b="0" i="0" u="none" strike="noStrike" kern="1200" cap="none" baseline="0" dirty="0" smtClean="0">
                <a:solidFill>
                  <a:schemeClr val="dk1"/>
                </a:solidFill>
                <a:effectLst/>
                <a:latin typeface="Arial"/>
                <a:ea typeface="Arial"/>
                <a:cs typeface="Arial"/>
                <a:sym typeface="Arial"/>
              </a:rPr>
              <a:t> tailored to providers’ individual and self-assessed needs. </a:t>
            </a:r>
          </a:p>
          <a:p>
            <a:r>
              <a:rPr lang="en-US" sz="1200" b="0" i="0" u="none" strike="noStrike" kern="1200" cap="none" baseline="0" dirty="0" smtClean="0">
                <a:solidFill>
                  <a:schemeClr val="dk1"/>
                </a:solidFill>
                <a:effectLst/>
                <a:latin typeface="Arial"/>
                <a:ea typeface="Arial"/>
                <a:cs typeface="Arial"/>
                <a:sym typeface="Arial"/>
              </a:rPr>
              <a:t>Describe components</a:t>
            </a:r>
            <a:endParaRPr lang="en-US" sz="1200" b="0" i="0" u="none" strike="noStrike" kern="1200" cap="none" dirty="0" smtClean="0">
              <a:solidFill>
                <a:schemeClr val="dk1"/>
              </a:solidFill>
              <a:effectLst/>
              <a:latin typeface="Arial"/>
              <a:ea typeface="Arial"/>
              <a:cs typeface="Arial"/>
              <a:sym typeface="Arial"/>
            </a:endParaRPr>
          </a:p>
          <a:p>
            <a:endParaRPr lang="en-US" sz="1200" b="1" i="0" u="none" strike="noStrike" kern="1200" cap="none" dirty="0" smtClean="0">
              <a:solidFill>
                <a:schemeClr val="dk1"/>
              </a:solidFill>
              <a:effectLst/>
              <a:latin typeface="Arial"/>
              <a:ea typeface="Arial"/>
              <a:cs typeface="Arial"/>
              <a:sym typeface="Arial"/>
            </a:endParaRPr>
          </a:p>
          <a:p>
            <a:r>
              <a:rPr lang="en-US" sz="1200" b="1" i="0" u="none" strike="noStrike" kern="1200" cap="none" dirty="0" smtClean="0">
                <a:solidFill>
                  <a:schemeClr val="dk1"/>
                </a:solidFill>
                <a:effectLst/>
                <a:latin typeface="Arial"/>
                <a:ea typeface="Arial"/>
                <a:cs typeface="Arial"/>
                <a:sym typeface="Arial"/>
              </a:rPr>
              <a:t>Session Overview: </a:t>
            </a:r>
            <a:endParaRPr lang="en-US" sz="1200" b="0" i="0" u="none" strike="noStrike" kern="1200" cap="none" dirty="0" smtClean="0">
              <a:solidFill>
                <a:schemeClr val="dk1"/>
              </a:solidFill>
              <a:effectLst/>
              <a:latin typeface="Arial"/>
              <a:ea typeface="Arial"/>
              <a:cs typeface="Arial"/>
              <a:sym typeface="Arial"/>
            </a:endParaRPr>
          </a:p>
          <a:p>
            <a:pPr lvl="0"/>
            <a:r>
              <a:rPr lang="en-US" sz="1200" b="0" i="0" u="none" strike="noStrike" kern="1200" cap="none" dirty="0" smtClean="0">
                <a:solidFill>
                  <a:schemeClr val="dk1"/>
                </a:solidFill>
                <a:effectLst/>
                <a:latin typeface="Arial"/>
                <a:ea typeface="Arial"/>
                <a:cs typeface="Arial"/>
                <a:sym typeface="Arial"/>
              </a:rPr>
              <a:t>Select intensity of coaching support </a:t>
            </a:r>
          </a:p>
          <a:p>
            <a:pPr lvl="1"/>
            <a:r>
              <a:rPr lang="en-US" sz="1200" b="0" i="0" u="none" strike="noStrike" kern="1200" cap="none" dirty="0" smtClean="0">
                <a:solidFill>
                  <a:schemeClr val="dk1"/>
                </a:solidFill>
                <a:effectLst/>
                <a:latin typeface="Arial"/>
                <a:ea typeface="Arial"/>
                <a:cs typeface="Arial"/>
                <a:sym typeface="Arial"/>
              </a:rPr>
              <a:t>Decided frequency will very – but </a:t>
            </a:r>
            <a:r>
              <a:rPr lang="en-US" sz="1200" b="1" i="0" u="sng" strike="noStrike" kern="1200" cap="none" dirty="0" smtClean="0">
                <a:solidFill>
                  <a:schemeClr val="dk1"/>
                </a:solidFill>
                <a:effectLst/>
                <a:latin typeface="Arial"/>
                <a:ea typeface="Arial"/>
                <a:cs typeface="Arial"/>
                <a:sym typeface="Arial"/>
              </a:rPr>
              <a:t>must meet at least once per week</a:t>
            </a:r>
            <a:endParaRPr lang="en-US" sz="1200" b="0" i="0" u="none" strike="noStrike" kern="1200" cap="none" dirty="0" smtClean="0">
              <a:solidFill>
                <a:schemeClr val="dk1"/>
              </a:solidFill>
              <a:effectLst/>
              <a:latin typeface="Arial"/>
              <a:ea typeface="Arial"/>
              <a:cs typeface="Arial"/>
              <a:sym typeface="Arial"/>
            </a:endParaRPr>
          </a:p>
          <a:p>
            <a:pPr lvl="1"/>
            <a:r>
              <a:rPr lang="en-US" sz="1200" b="0" i="0" u="none" strike="noStrike" kern="1200" cap="none" dirty="0" smtClean="0">
                <a:solidFill>
                  <a:schemeClr val="dk1"/>
                </a:solidFill>
                <a:effectLst/>
                <a:latin typeface="Arial"/>
                <a:ea typeface="Arial"/>
                <a:cs typeface="Arial"/>
                <a:sym typeface="Arial"/>
              </a:rPr>
              <a:t>Decided length of session can vary (e.g., 10 min., 1 hr.)</a:t>
            </a:r>
          </a:p>
          <a:p>
            <a:pPr lvl="0"/>
            <a:r>
              <a:rPr lang="en-US" sz="1200" b="0" i="0" u="none" strike="noStrike" kern="1200" cap="none" dirty="0" smtClean="0">
                <a:solidFill>
                  <a:schemeClr val="dk1"/>
                </a:solidFill>
                <a:effectLst/>
                <a:latin typeface="Arial"/>
                <a:ea typeface="Arial"/>
                <a:cs typeface="Arial"/>
                <a:sym typeface="Arial"/>
              </a:rPr>
              <a:t>Select coaching session content</a:t>
            </a:r>
          </a:p>
          <a:p>
            <a:pPr lvl="1"/>
            <a:r>
              <a:rPr lang="en-US" sz="1200" b="0" i="0" u="none" strike="noStrike" kern="1200" cap="none" dirty="0" smtClean="0">
                <a:solidFill>
                  <a:schemeClr val="dk1"/>
                </a:solidFill>
                <a:effectLst/>
                <a:latin typeface="Arial"/>
                <a:ea typeface="Arial"/>
                <a:cs typeface="Arial"/>
                <a:sym typeface="Arial"/>
              </a:rPr>
              <a:t>Select content from menu of ACHIEVER component options</a:t>
            </a:r>
          </a:p>
          <a:p>
            <a:pPr lvl="1"/>
            <a:r>
              <a:rPr lang="en-US" sz="1200" b="0" i="0" u="none" strike="noStrike" kern="1200" cap="none" dirty="0" smtClean="0">
                <a:solidFill>
                  <a:schemeClr val="dk1"/>
                </a:solidFill>
                <a:effectLst/>
                <a:latin typeface="Arial"/>
                <a:ea typeface="Arial"/>
                <a:cs typeface="Arial"/>
                <a:sym typeface="Arial"/>
              </a:rPr>
              <a:t>ACHIEVER components include: </a:t>
            </a:r>
          </a:p>
          <a:p>
            <a:pPr lvl="1"/>
            <a:r>
              <a:rPr lang="en-US" sz="1200" b="0" i="0" u="none" strike="noStrike" kern="1200" cap="none" dirty="0" smtClean="0">
                <a:solidFill>
                  <a:schemeClr val="dk1"/>
                </a:solidFill>
                <a:effectLst/>
                <a:latin typeface="Arial"/>
                <a:ea typeface="Arial"/>
                <a:cs typeface="Arial"/>
                <a:sym typeface="Arial"/>
              </a:rPr>
              <a:t>Decided length of session can vary (e.g., 10 min., 1 hr.)</a:t>
            </a:r>
          </a:p>
          <a:p>
            <a:pPr lvl="2"/>
            <a:r>
              <a:rPr lang="en-US" sz="1200" b="0" i="0" u="none" strike="noStrike" kern="1200" cap="none" dirty="0" smtClean="0">
                <a:solidFill>
                  <a:schemeClr val="dk1"/>
                </a:solidFill>
                <a:effectLst/>
                <a:latin typeface="Arial"/>
                <a:ea typeface="Arial"/>
                <a:cs typeface="Arial"/>
                <a:sym typeface="Arial"/>
              </a:rPr>
              <a:t>Awareness and empowerment through mindfulness-based practices</a:t>
            </a:r>
            <a:endParaRPr lang="en-US" sz="1400" b="0" i="0" u="none" strike="noStrike" kern="1200" cap="none" dirty="0" smtClean="0">
              <a:solidFill>
                <a:schemeClr val="dk1"/>
              </a:solidFill>
              <a:effectLst/>
              <a:latin typeface="Arial"/>
              <a:ea typeface="Arial"/>
              <a:cs typeface="Arial"/>
              <a:sym typeface="Arial"/>
            </a:endParaRPr>
          </a:p>
          <a:p>
            <a:pPr lvl="2"/>
            <a:r>
              <a:rPr lang="en-US" sz="1200" b="0" i="0" u="none" strike="noStrike" kern="1200" cap="none" dirty="0" smtClean="0">
                <a:solidFill>
                  <a:schemeClr val="dk1"/>
                </a:solidFill>
                <a:effectLst/>
                <a:latin typeface="Arial"/>
                <a:ea typeface="Arial"/>
                <a:cs typeface="Arial"/>
                <a:sym typeface="Arial"/>
              </a:rPr>
              <a:t>Choosing to pay attention to the positive and practicing gratitude</a:t>
            </a:r>
            <a:endParaRPr lang="en-US" sz="1400" b="0" i="0" u="none" strike="noStrike" kern="1200" cap="none" dirty="0" smtClean="0">
              <a:solidFill>
                <a:schemeClr val="dk1"/>
              </a:solidFill>
              <a:effectLst/>
              <a:latin typeface="Arial"/>
              <a:ea typeface="Arial"/>
              <a:cs typeface="Arial"/>
              <a:sym typeface="Arial"/>
            </a:endParaRPr>
          </a:p>
          <a:p>
            <a:pPr lvl="2"/>
            <a:r>
              <a:rPr lang="en-US" sz="1200" b="0" i="0" u="none" strike="noStrike" kern="1200" cap="none" dirty="0" smtClean="0">
                <a:solidFill>
                  <a:schemeClr val="dk1"/>
                </a:solidFill>
                <a:effectLst/>
                <a:latin typeface="Arial"/>
                <a:ea typeface="Arial"/>
                <a:cs typeface="Arial"/>
                <a:sym typeface="Arial"/>
              </a:rPr>
              <a:t>Helping and doing good deeds for others</a:t>
            </a:r>
            <a:endParaRPr lang="en-US" sz="1400" b="0" i="0" u="none" strike="noStrike" kern="1200" cap="none" dirty="0" smtClean="0">
              <a:solidFill>
                <a:schemeClr val="dk1"/>
              </a:solidFill>
              <a:effectLst/>
              <a:latin typeface="Arial"/>
              <a:ea typeface="Arial"/>
              <a:cs typeface="Arial"/>
              <a:sym typeface="Arial"/>
            </a:endParaRPr>
          </a:p>
          <a:p>
            <a:pPr lvl="2"/>
            <a:r>
              <a:rPr lang="en-US" sz="1200" b="0" i="0" u="none" strike="noStrike" kern="1200" cap="none" dirty="0" smtClean="0">
                <a:solidFill>
                  <a:schemeClr val="dk1"/>
                </a:solidFill>
                <a:effectLst/>
                <a:latin typeface="Arial"/>
                <a:ea typeface="Arial"/>
                <a:cs typeface="Arial"/>
                <a:sym typeface="Arial"/>
              </a:rPr>
              <a:t>Identifying unhelpful thoughts and altering them to be more helpful</a:t>
            </a:r>
            <a:endParaRPr lang="en-US" sz="1400" b="0" i="0" u="none" strike="noStrike" kern="1200" cap="none" dirty="0" smtClean="0">
              <a:solidFill>
                <a:schemeClr val="dk1"/>
              </a:solidFill>
              <a:effectLst/>
              <a:latin typeface="Arial"/>
              <a:ea typeface="Arial"/>
              <a:cs typeface="Arial"/>
              <a:sym typeface="Arial"/>
            </a:endParaRPr>
          </a:p>
          <a:p>
            <a:pPr lvl="2"/>
            <a:r>
              <a:rPr lang="en-US" sz="1200" b="0" i="0" u="none" strike="noStrike" kern="1200" cap="none" dirty="0" smtClean="0">
                <a:solidFill>
                  <a:schemeClr val="dk1"/>
                </a:solidFill>
                <a:effectLst/>
                <a:latin typeface="Arial"/>
                <a:ea typeface="Arial"/>
                <a:cs typeface="Arial"/>
                <a:sym typeface="Arial"/>
              </a:rPr>
              <a:t>Engage in good sleep, exercise regularly, and eat well</a:t>
            </a:r>
            <a:endParaRPr lang="en-US" sz="1400" b="0" i="0" u="none" strike="noStrike" kern="1200" cap="none" dirty="0" smtClean="0">
              <a:solidFill>
                <a:schemeClr val="dk1"/>
              </a:solidFill>
              <a:effectLst/>
              <a:latin typeface="Arial"/>
              <a:ea typeface="Arial"/>
              <a:cs typeface="Arial"/>
              <a:sym typeface="Arial"/>
            </a:endParaRPr>
          </a:p>
          <a:p>
            <a:pPr lvl="2"/>
            <a:r>
              <a:rPr lang="en-US" sz="1200" b="0" i="0" u="none" strike="noStrike" kern="1200" cap="none" dirty="0" smtClean="0">
                <a:solidFill>
                  <a:schemeClr val="dk1"/>
                </a:solidFill>
                <a:effectLst/>
                <a:latin typeface="Arial"/>
                <a:ea typeface="Arial"/>
                <a:cs typeface="Arial"/>
                <a:sym typeface="Arial"/>
              </a:rPr>
              <a:t>Values clarification and commitment</a:t>
            </a:r>
            <a:endParaRPr lang="en-US" sz="1400" b="0" i="0" u="none" strike="noStrike" kern="1200" cap="none" dirty="0" smtClean="0">
              <a:solidFill>
                <a:schemeClr val="dk1"/>
              </a:solidFill>
              <a:effectLst/>
              <a:latin typeface="Arial"/>
              <a:ea typeface="Arial"/>
              <a:cs typeface="Arial"/>
              <a:sym typeface="Arial"/>
            </a:endParaRPr>
          </a:p>
          <a:p>
            <a:pPr lvl="2"/>
            <a:r>
              <a:rPr lang="en-US" sz="1200" b="0" i="0" u="none" strike="noStrike" kern="1200" cap="none" dirty="0" smtClean="0">
                <a:solidFill>
                  <a:schemeClr val="dk1"/>
                </a:solidFill>
                <a:effectLst/>
                <a:latin typeface="Arial"/>
                <a:ea typeface="Arial"/>
                <a:cs typeface="Arial"/>
                <a:sym typeface="Arial"/>
              </a:rPr>
              <a:t>Establishing good social support, role model(s), and a mentor (relationships)</a:t>
            </a:r>
            <a:endParaRPr lang="en-US" sz="1400" b="0" i="0" u="none" strike="noStrike" kern="1200" cap="none" dirty="0" smtClean="0">
              <a:solidFill>
                <a:schemeClr val="dk1"/>
              </a:solidFill>
              <a:effectLst/>
              <a:latin typeface="Arial"/>
              <a:ea typeface="Arial"/>
              <a:cs typeface="Arial"/>
              <a:sym typeface="Arial"/>
            </a:endParaRPr>
          </a:p>
          <a:p>
            <a:pPr lvl="2"/>
            <a:r>
              <a:rPr lang="en-US" sz="1200" b="0" i="0" u="none" strike="noStrike" kern="1200" cap="none" dirty="0" smtClean="0">
                <a:solidFill>
                  <a:schemeClr val="dk1"/>
                </a:solidFill>
                <a:effectLst/>
                <a:latin typeface="Arial"/>
                <a:ea typeface="Arial"/>
                <a:cs typeface="Arial"/>
                <a:sym typeface="Arial"/>
              </a:rPr>
              <a:t>Rewarding yourself through relaxation and recreation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6183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400" b="0" i="0" u="none" strike="noStrike" kern="1200" cap="none" dirty="0" smtClean="0">
              <a:solidFill>
                <a:schemeClr val="dk1"/>
              </a:solidFill>
              <a:effectLst/>
              <a:latin typeface="Arial"/>
              <a:ea typeface="Arial"/>
              <a:cs typeface="Arial"/>
              <a:sym typeface="Arial"/>
            </a:endParaRPr>
          </a:p>
          <a:p>
            <a:pPr lvl="0"/>
            <a:r>
              <a:rPr lang="en-US" sz="1400" b="0" i="0" u="none" strike="noStrike" kern="1200" cap="none" dirty="0" smtClean="0">
                <a:solidFill>
                  <a:schemeClr val="dk1"/>
                </a:solidFill>
                <a:effectLst/>
                <a:latin typeface="Arial"/>
                <a:ea typeface="Arial"/>
                <a:cs typeface="Arial"/>
                <a:sym typeface="Arial"/>
              </a:rPr>
              <a:t>Session Content:</a:t>
            </a:r>
          </a:p>
          <a:p>
            <a:r>
              <a:rPr lang="en-US" sz="1200" b="0" i="0" u="none" strike="noStrike" kern="1200" cap="none" dirty="0" smtClean="0">
                <a:solidFill>
                  <a:schemeClr val="dk1"/>
                </a:solidFill>
                <a:effectLst/>
                <a:latin typeface="Arial"/>
                <a:ea typeface="Arial"/>
                <a:cs typeface="Arial"/>
                <a:sym typeface="Arial"/>
              </a:rPr>
              <a:t>The first set of coaching sessions should cover the two “meta-practices” that provide the foundation for other resiliency/wellness skills: (1) Values clarification and commitment and (2) Mindfulness based practices (e.g., Mindful STOP, mindful breathing, mindful commute, and mindful breaks with students). The remaining sessions should be based on individualized wellness needs chosen from ARC components and may very in number depending upon each teacher’s specific needs and progress. </a:t>
            </a:r>
          </a:p>
          <a:p>
            <a:r>
              <a:rPr lang="en-US" sz="1200" b="0" i="0" u="none" strike="noStrike" kern="1200" cap="none" dirty="0" smtClean="0">
                <a:solidFill>
                  <a:schemeClr val="dk1"/>
                </a:solidFill>
                <a:effectLst/>
                <a:latin typeface="Arial"/>
                <a:ea typeface="Arial"/>
                <a:cs typeface="Arial"/>
                <a:sym typeface="Arial"/>
              </a:rPr>
              <a:t> </a:t>
            </a:r>
          </a:p>
          <a:p>
            <a:r>
              <a:rPr lang="en-US" sz="1200" b="0" i="0" u="none" strike="noStrike" kern="1200" cap="none" dirty="0" smtClean="0">
                <a:solidFill>
                  <a:schemeClr val="dk1"/>
                </a:solidFill>
                <a:effectLst/>
                <a:latin typeface="Arial"/>
                <a:ea typeface="Arial"/>
                <a:cs typeface="Arial"/>
                <a:sym typeface="Arial"/>
              </a:rPr>
              <a:t>Additionally, the content of sessions will very across teachers based on the tailoring components outlined in each teacher’s individualized plan. However, all coaching sessions are organized according to the Know, See, Do, and Improve method, which is modeled after a direct instruction approach (Joyce, Weil, &amp; Calhoun, 2004), developed by the National Center of Quality Teaching and Learning for delivering high-quality professional development. Each section of the method is outlined below:</a:t>
            </a:r>
            <a:r>
              <a:rPr lang="en-US" sz="1400" dirty="0" smtClean="0">
                <a:effectLst/>
              </a:rPr>
              <a:t> </a:t>
            </a:r>
            <a:endParaRPr lang="en-US" sz="1400" b="0" i="0" u="none" strike="noStrike" kern="1200" cap="none" dirty="0" smtClean="0">
              <a:solidFill>
                <a:schemeClr val="dk1"/>
              </a:solidFill>
              <a:effectLst/>
              <a:latin typeface="Arial"/>
              <a:ea typeface="Arial"/>
              <a:cs typeface="Arial"/>
              <a:sym typeface="Arial"/>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5028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0" rtl="0">
              <a:spcBef>
                <a:spcPts val="0"/>
              </a:spcBef>
              <a:buNone/>
            </a:pPr>
            <a:r>
              <a:rPr lang="en-US" b="1" dirty="0" smtClean="0"/>
              <a:t>Aria</a:t>
            </a:r>
          </a:p>
          <a:p>
            <a:pPr marL="228600" lvl="0" indent="0" rtl="0">
              <a:spcBef>
                <a:spcPts val="0"/>
              </a:spcBef>
              <a:buNone/>
            </a:pPr>
            <a:r>
              <a:rPr lang="en-US" b="0" dirty="0" smtClean="0"/>
              <a:t>Used SCD to look at changes in stress and fidelity. The</a:t>
            </a:r>
            <a:r>
              <a:rPr lang="en-US" b="0" baseline="0" dirty="0" smtClean="0"/>
              <a:t> cool thing about this methodology it lends itself really well to practice </a:t>
            </a:r>
            <a:r>
              <a:rPr lang="mr-IN" b="0" baseline="0" dirty="0" smtClean="0"/>
              <a:t>–</a:t>
            </a:r>
            <a:r>
              <a:rPr lang="en-US" b="0" baseline="0" dirty="0" smtClean="0"/>
              <a:t> this can be used by practitioners in a variety of settings and there are really quick and dirty measures that still have strong psychometric properties that are feasible to use.</a:t>
            </a:r>
          </a:p>
          <a:p>
            <a:pPr marL="400050" lvl="0" indent="-171450" rtl="0">
              <a:spcBef>
                <a:spcPts val="0"/>
              </a:spcBef>
              <a:buFont typeface="Arial"/>
              <a:buChar char="•"/>
            </a:pPr>
            <a:r>
              <a:rPr lang="en-US" b="0" baseline="0" dirty="0" smtClean="0"/>
              <a:t>Data-based decision-making</a:t>
            </a:r>
          </a:p>
          <a:p>
            <a:pPr marL="400050" lvl="0" indent="-171450" rtl="0">
              <a:spcBef>
                <a:spcPts val="0"/>
              </a:spcBef>
              <a:buFont typeface="Arial"/>
              <a:buChar char="•"/>
            </a:pPr>
            <a:r>
              <a:rPr lang="en-US" b="0" baseline="0" dirty="0" smtClean="0"/>
              <a:t>Flexible across settings </a:t>
            </a:r>
          </a:p>
          <a:p>
            <a:pPr marL="400050" lvl="0" indent="-171450" rtl="0">
              <a:spcBef>
                <a:spcPts val="0"/>
              </a:spcBef>
              <a:buFont typeface="Arial"/>
              <a:buChar char="•"/>
            </a:pPr>
            <a:r>
              <a:rPr lang="en-US" b="0" baseline="0" dirty="0" smtClean="0"/>
              <a:t>Feasible for practice</a:t>
            </a:r>
          </a:p>
          <a:p>
            <a:pPr marL="400050" lvl="0" indent="-171450" rtl="0">
              <a:spcBef>
                <a:spcPts val="0"/>
              </a:spcBef>
              <a:buFont typeface="Arial"/>
              <a:buChar char="•"/>
            </a:pPr>
            <a:endParaRPr lang="en-US" b="0" baseline="0" dirty="0" smtClean="0"/>
          </a:p>
          <a:p>
            <a:pPr marL="228600" lvl="0" indent="0" rtl="0">
              <a:spcBef>
                <a:spcPts val="0"/>
              </a:spcBef>
              <a:buNone/>
            </a:pPr>
            <a:endParaRPr lang="en-US" b="0" baseline="0" dirty="0" smtClean="0"/>
          </a:p>
          <a:p>
            <a:pPr marL="228600" lvl="0" indent="0" rtl="0">
              <a:spcBef>
                <a:spcPts val="0"/>
              </a:spcBef>
              <a:buNone/>
            </a:pPr>
            <a:endParaRPr lang="en-US" b="1" dirty="0" smtClean="0"/>
          </a:p>
          <a:p>
            <a:pPr marL="457200" lvl="0" indent="-228600" rtl="0">
              <a:spcBef>
                <a:spcPts val="0"/>
              </a:spcBef>
              <a:buChar char="●"/>
            </a:pPr>
            <a:r>
              <a:rPr lang="en-US" b="1" dirty="0" smtClean="0"/>
              <a:t>Orient to graphs</a:t>
            </a:r>
          </a:p>
          <a:p>
            <a:pPr marL="914400" lvl="1" indent="-228600" rtl="0">
              <a:spcBef>
                <a:spcPts val="0"/>
              </a:spcBef>
              <a:buChar char="○"/>
            </a:pPr>
            <a:r>
              <a:rPr lang="en-US" dirty="0" smtClean="0"/>
              <a:t>Y-axes are SUDS and implementation fidelity</a:t>
            </a:r>
          </a:p>
          <a:p>
            <a:pPr marL="914400" lvl="1" indent="-228600" rtl="0">
              <a:spcBef>
                <a:spcPts val="0"/>
              </a:spcBef>
              <a:buChar char="○"/>
            </a:pPr>
            <a:r>
              <a:rPr lang="en-US" dirty="0" smtClean="0"/>
              <a:t>X-axis represents weeks </a:t>
            </a:r>
          </a:p>
          <a:p>
            <a:pPr marL="171450" indent="-171450">
              <a:buFont typeface="Arial"/>
              <a:buChar char="•"/>
            </a:pPr>
            <a:r>
              <a:rPr lang="en-US" dirty="0" smtClean="0"/>
              <a:t>Orient to MBD</a:t>
            </a:r>
          </a:p>
          <a:p>
            <a:pPr marL="628650" lvl="1" indent="-171450">
              <a:buFont typeface="Arial"/>
              <a:buChar char="•"/>
            </a:pPr>
            <a:r>
              <a:rPr lang="en-US" dirty="0" smtClean="0"/>
              <a:t>Trend</a:t>
            </a:r>
          </a:p>
          <a:p>
            <a:pPr marL="628650" lvl="1" indent="-171450">
              <a:buFont typeface="Arial"/>
              <a:buChar char="•"/>
            </a:pPr>
            <a:r>
              <a:rPr lang="en-US" dirty="0" smtClean="0"/>
              <a:t>Level Variability</a:t>
            </a:r>
          </a:p>
          <a:p>
            <a:pPr marL="171450" lvl="0" indent="-171450">
              <a:buFont typeface="Arial"/>
              <a:buChar char="•"/>
            </a:pPr>
            <a:r>
              <a:rPr lang="en-US" dirty="0" smtClean="0"/>
              <a:t>Examine</a:t>
            </a:r>
            <a:r>
              <a:rPr lang="en-US" baseline="0" dirty="0" smtClean="0"/>
              <a:t> functional relationship for teacher 1</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0554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marL="228600" lvl="0" indent="0" rtl="0">
              <a:spcBef>
                <a:spcPts val="0"/>
              </a:spcBef>
              <a:buNone/>
            </a:pPr>
            <a:r>
              <a:rPr lang="en-US" b="1" dirty="0" smtClean="0"/>
              <a:t>Aria</a:t>
            </a:r>
          </a:p>
          <a:p>
            <a:pPr marL="228600" lvl="0" indent="0" rtl="0">
              <a:spcBef>
                <a:spcPts val="0"/>
              </a:spcBef>
              <a:buNone/>
            </a:pPr>
            <a:endParaRPr lang="en-US" b="1" dirty="0" smtClean="0"/>
          </a:p>
          <a:p>
            <a:pPr marL="457200" lvl="0" indent="-228600" rtl="0">
              <a:spcBef>
                <a:spcPts val="0"/>
              </a:spcBef>
              <a:buChar char="●"/>
            </a:pPr>
            <a:r>
              <a:rPr lang="en-US" b="1" dirty="0" smtClean="0"/>
              <a:t>Stress</a:t>
            </a:r>
            <a:r>
              <a:rPr lang="en-US" dirty="0"/>
              <a:t>: All 4 teachers endorsed high levels of subjective stress (between 6 &amp; 9 on the SUDS) at baseline</a:t>
            </a:r>
          </a:p>
          <a:p>
            <a:pPr marL="914400" lvl="1" indent="-228600" rtl="0">
              <a:spcBef>
                <a:spcPts val="0"/>
              </a:spcBef>
              <a:buChar char="○"/>
            </a:pPr>
            <a:r>
              <a:rPr lang="en-US" dirty="0"/>
              <a:t>A decrease in level was observed for all 4 teachers after the ARC</a:t>
            </a:r>
          </a:p>
          <a:p>
            <a:pPr marL="457200" lvl="0" indent="-228600" rtl="0">
              <a:spcBef>
                <a:spcPts val="0"/>
              </a:spcBef>
              <a:buChar char="●"/>
            </a:pPr>
            <a:r>
              <a:rPr lang="en-US" b="1" dirty="0"/>
              <a:t>Implementation: </a:t>
            </a:r>
            <a:r>
              <a:rPr lang="en-US" dirty="0"/>
              <a:t>All 4 teachers had less than 50% implementation fidelity at baseline (with teacher 2 at 0%)</a:t>
            </a:r>
          </a:p>
          <a:p>
            <a:pPr marL="914400" lvl="1" indent="-228600" rtl="0">
              <a:spcBef>
                <a:spcPts val="0"/>
              </a:spcBef>
              <a:buChar char="○"/>
            </a:pPr>
            <a:r>
              <a:rPr lang="en-US" dirty="0"/>
              <a:t>An increase in level was observed for all 4 teachers after the ARC</a:t>
            </a:r>
          </a:p>
          <a:p>
            <a:pPr marL="457200" lvl="0" indent="-228600" rtl="0">
              <a:spcBef>
                <a:spcPts val="0"/>
              </a:spcBef>
              <a:buChar char="●"/>
            </a:pPr>
            <a:r>
              <a:rPr lang="en-US" b="1" dirty="0"/>
              <a:t>Interaction</a:t>
            </a:r>
          </a:p>
          <a:p>
            <a:pPr marL="914400" lvl="1" indent="-228600" rtl="0">
              <a:spcBef>
                <a:spcPts val="0"/>
              </a:spcBef>
              <a:buChar char="○"/>
            </a:pPr>
            <a:r>
              <a:rPr lang="en-US" dirty="0"/>
              <a:t>What do you observe that’s interesting about the graphs?</a:t>
            </a:r>
          </a:p>
          <a:p>
            <a:pPr marL="914400" lvl="1" indent="-228600">
              <a:spcBef>
                <a:spcPts val="0"/>
              </a:spcBef>
              <a:buChar char="○"/>
            </a:pPr>
            <a:r>
              <a:rPr lang="en-US" dirty="0"/>
              <a:t>What are the main takeaways</a:t>
            </a:r>
          </a:p>
        </p:txBody>
      </p:sp>
      <p:sp>
        <p:nvSpPr>
          <p:cNvPr id="149" name="Shape 149"/>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almost 84 million children living in the United states</a:t>
            </a:r>
            <a:r>
              <a:rPr lang="en-US" baseline="0" dirty="0" smtClean="0"/>
              <a:t> under age 18, which means that almost 25% of the children in the United States experience SEB problems at some point in their life. </a:t>
            </a:r>
            <a:r>
              <a:rPr lang="en-US" sz="1200" dirty="0" smtClean="0">
                <a:latin typeface="Garamond"/>
                <a:cs typeface="Garamond"/>
              </a:rPr>
              <a:t>(</a:t>
            </a:r>
            <a:r>
              <a:rPr lang="en-US" sz="1200" dirty="0" err="1" smtClean="0">
                <a:latin typeface="Garamond"/>
                <a:cs typeface="Garamond"/>
              </a:rPr>
              <a:t>Merikangas</a:t>
            </a:r>
            <a:r>
              <a:rPr lang="en-US" sz="1200" dirty="0" smtClean="0">
                <a:latin typeface="Garamond"/>
                <a:cs typeface="Garamond"/>
              </a:rPr>
              <a:t> et al., 2010 )</a:t>
            </a:r>
          </a:p>
          <a:p>
            <a:endParaRPr lang="en-US" baseline="0" dirty="0" smtClean="0"/>
          </a:p>
          <a:p>
            <a:pPr marL="0" marR="0" indent="0" algn="l" defTabSz="457200" rtl="0" eaLnBrk="1" fontAlgn="auto" latinLnBrk="0" hangingPunct="1">
              <a:lnSpc>
                <a:spcPct val="100000"/>
              </a:lnSpc>
              <a:spcBef>
                <a:spcPts val="360"/>
              </a:spcBef>
              <a:spcAft>
                <a:spcPts val="0"/>
              </a:spcAft>
              <a:buClrTx/>
              <a:buSzTx/>
              <a:buFontTx/>
              <a:buNone/>
              <a:tabLst/>
              <a:defRPr/>
            </a:pPr>
            <a:r>
              <a:rPr lang="en-US" baseline="0" dirty="0" smtClean="0"/>
              <a:t>SEB problems in childhood can lead to a wide range of long and short term problems  </a:t>
            </a:r>
            <a:r>
              <a:rPr lang="en-US" sz="1200" dirty="0" smtClean="0">
                <a:latin typeface="Garamond"/>
                <a:cs typeface="Garamond"/>
              </a:rPr>
              <a:t>(e.g., </a:t>
            </a:r>
            <a:r>
              <a:rPr lang="en-US" sz="1200" dirty="0" err="1" smtClean="0">
                <a:latin typeface="Garamond"/>
                <a:cs typeface="Garamond"/>
              </a:rPr>
              <a:t>Archambault</a:t>
            </a:r>
            <a:r>
              <a:rPr lang="en-US" sz="1200" dirty="0" smtClean="0">
                <a:latin typeface="Garamond"/>
                <a:cs typeface="Garamond"/>
              </a:rPr>
              <a:t>, </a:t>
            </a:r>
            <a:r>
              <a:rPr lang="en-US" sz="1200" dirty="0" err="1" smtClean="0">
                <a:latin typeface="Garamond"/>
                <a:cs typeface="Garamond"/>
              </a:rPr>
              <a:t>Janosz</a:t>
            </a:r>
            <a:r>
              <a:rPr lang="en-US" sz="1200" dirty="0" smtClean="0">
                <a:latin typeface="Garamond"/>
                <a:cs typeface="Garamond"/>
              </a:rPr>
              <a:t>, </a:t>
            </a:r>
            <a:r>
              <a:rPr lang="en-US" sz="1200" dirty="0" err="1" smtClean="0">
                <a:latin typeface="Garamond"/>
                <a:cs typeface="Garamond"/>
              </a:rPr>
              <a:t>Morizot</a:t>
            </a:r>
            <a:r>
              <a:rPr lang="en-US" sz="1200" dirty="0" smtClean="0">
                <a:latin typeface="Garamond"/>
                <a:cs typeface="Garamond"/>
              </a:rPr>
              <a:t>, &amp; </a:t>
            </a:r>
            <a:r>
              <a:rPr lang="en-US" sz="1200" dirty="0" err="1" smtClean="0">
                <a:latin typeface="Garamond"/>
                <a:cs typeface="Garamond"/>
              </a:rPr>
              <a:t>Pagani</a:t>
            </a:r>
            <a:r>
              <a:rPr lang="en-US" sz="1200" dirty="0" smtClean="0">
                <a:latin typeface="Garamond"/>
                <a:cs typeface="Garamond"/>
              </a:rPr>
              <a:t>, 2009; Cook et al., 2010; </a:t>
            </a:r>
            <a:r>
              <a:rPr lang="en-US" sz="1200" dirty="0" err="1" smtClean="0">
                <a:latin typeface="Garamond"/>
                <a:cs typeface="Garamond"/>
              </a:rPr>
              <a:t>Dube</a:t>
            </a:r>
            <a:r>
              <a:rPr lang="en-US" sz="1200" dirty="0" smtClean="0">
                <a:latin typeface="Garamond"/>
                <a:cs typeface="Garamond"/>
              </a:rPr>
              <a:t> </a:t>
            </a:r>
            <a:r>
              <a:rPr lang="en-US" sz="1200" dirty="0" err="1" smtClean="0">
                <a:latin typeface="Garamond"/>
                <a:cs typeface="Garamond"/>
              </a:rPr>
              <a:t>etal</a:t>
            </a:r>
            <a:r>
              <a:rPr lang="en-US" sz="1200" dirty="0" smtClean="0">
                <a:latin typeface="Garamond"/>
                <a:cs typeface="Garamond"/>
              </a:rPr>
              <a:t>., 2003; </a:t>
            </a:r>
            <a:r>
              <a:rPr lang="en-US" sz="1200" dirty="0" err="1" smtClean="0">
                <a:latin typeface="Garamond"/>
                <a:cs typeface="Garamond"/>
              </a:rPr>
              <a:t>Roeser</a:t>
            </a:r>
            <a:r>
              <a:rPr lang="en-US" sz="1200" dirty="0" smtClean="0">
                <a:latin typeface="Garamond"/>
                <a:cs typeface="Garamond"/>
              </a:rPr>
              <a:t>, </a:t>
            </a:r>
            <a:r>
              <a:rPr lang="en-US" sz="1200" dirty="0" err="1" smtClean="0">
                <a:latin typeface="Garamond"/>
                <a:cs typeface="Garamond"/>
              </a:rPr>
              <a:t>Eccles</a:t>
            </a:r>
            <a:r>
              <a:rPr lang="en-US" sz="1200" dirty="0" smtClean="0">
                <a:latin typeface="Garamond"/>
                <a:cs typeface="Garamond"/>
              </a:rPr>
              <a:t>, &amp; </a:t>
            </a:r>
            <a:r>
              <a:rPr lang="en-US" sz="1200" dirty="0" err="1" smtClean="0">
                <a:latin typeface="Garamond"/>
                <a:cs typeface="Garamond"/>
              </a:rPr>
              <a:t>Strobel</a:t>
            </a:r>
            <a:r>
              <a:rPr lang="en-US" sz="1200" dirty="0" smtClean="0">
                <a:latin typeface="Garamond"/>
                <a:cs typeface="Garamond"/>
              </a:rPr>
              <a:t>, 1998)</a:t>
            </a:r>
            <a:endParaRPr lang="en-US" baseline="0" dirty="0" smtClean="0"/>
          </a:p>
          <a:p>
            <a:r>
              <a:rPr lang="en-US" baseline="0" dirty="0" smtClean="0"/>
              <a:t>	These include: </a:t>
            </a:r>
          </a:p>
          <a:p>
            <a:r>
              <a:rPr lang="en-US" baseline="0" dirty="0" smtClean="0"/>
              <a:t>		</a:t>
            </a:r>
            <a:r>
              <a:rPr lang="en-US" sz="1200" b="0" i="0" u="none" strike="noStrike" kern="1200" cap="none" dirty="0" smtClean="0">
                <a:solidFill>
                  <a:schemeClr val="dk1"/>
                </a:solidFill>
                <a:effectLst/>
                <a:latin typeface="Arial"/>
                <a:ea typeface="Arial"/>
                <a:cs typeface="Arial"/>
                <a:sym typeface="Arial"/>
              </a:rPr>
              <a:t>lower academic performance (Brown et al., 2005; </a:t>
            </a:r>
            <a:r>
              <a:rPr lang="en-US" sz="1200" b="0" i="0" u="none" strike="noStrike" kern="1200" cap="none" dirty="0" err="1" smtClean="0">
                <a:solidFill>
                  <a:schemeClr val="dk1"/>
                </a:solidFill>
                <a:effectLst/>
                <a:latin typeface="Arial"/>
                <a:ea typeface="Arial"/>
                <a:cs typeface="Arial"/>
                <a:sym typeface="Arial"/>
              </a:rPr>
              <a:t>Roeser</a:t>
            </a:r>
            <a:r>
              <a:rPr lang="en-US" sz="1200" b="0" i="0" u="none" strike="noStrike" kern="1200" cap="none" dirty="0" smtClean="0">
                <a:solidFill>
                  <a:schemeClr val="dk1"/>
                </a:solidFill>
                <a:effectLst/>
                <a:latin typeface="Arial"/>
                <a:ea typeface="Arial"/>
                <a:cs typeface="Arial"/>
                <a:sym typeface="Arial"/>
              </a:rPr>
              <a:t>, </a:t>
            </a:r>
            <a:r>
              <a:rPr lang="en-US" sz="1200" b="0" i="0" u="none" strike="noStrike" kern="1200" cap="none" dirty="0" err="1" smtClean="0">
                <a:solidFill>
                  <a:schemeClr val="dk1"/>
                </a:solidFill>
                <a:effectLst/>
                <a:latin typeface="Arial"/>
                <a:ea typeface="Arial"/>
                <a:cs typeface="Arial"/>
                <a:sym typeface="Arial"/>
              </a:rPr>
              <a:t>Eccles</a:t>
            </a:r>
            <a:r>
              <a:rPr lang="en-US" sz="1200" b="0" i="0" u="none" strike="noStrike" kern="1200" cap="none" dirty="0" smtClean="0">
                <a:solidFill>
                  <a:schemeClr val="dk1"/>
                </a:solidFill>
                <a:effectLst/>
                <a:latin typeface="Arial"/>
                <a:ea typeface="Arial"/>
                <a:cs typeface="Arial"/>
                <a:sym typeface="Arial"/>
              </a:rPr>
              <a:t>, &amp; </a:t>
            </a:r>
            <a:r>
              <a:rPr lang="en-US" sz="1200" b="0" i="0" u="none" strike="noStrike" kern="1200" cap="none" dirty="0" err="1" smtClean="0">
                <a:solidFill>
                  <a:schemeClr val="dk1"/>
                </a:solidFill>
                <a:effectLst/>
                <a:latin typeface="Arial"/>
                <a:ea typeface="Arial"/>
                <a:cs typeface="Arial"/>
                <a:sym typeface="Arial"/>
              </a:rPr>
              <a:t>Strobel</a:t>
            </a:r>
            <a:r>
              <a:rPr lang="en-US" sz="1200" b="0" i="0" u="none" strike="noStrike" kern="1200" cap="none" dirty="0" smtClean="0">
                <a:solidFill>
                  <a:schemeClr val="dk1"/>
                </a:solidFill>
                <a:effectLst/>
                <a:latin typeface="Arial"/>
                <a:ea typeface="Arial"/>
                <a:cs typeface="Arial"/>
                <a:sym typeface="Arial"/>
              </a:rPr>
              <a:t>, 1998), </a:t>
            </a:r>
          </a:p>
          <a:p>
            <a:r>
              <a:rPr lang="en-US" sz="1200" b="0" i="0" u="none" strike="noStrike" kern="1200" cap="none" dirty="0" smtClean="0">
                <a:solidFill>
                  <a:schemeClr val="dk1"/>
                </a:solidFill>
                <a:effectLst/>
                <a:latin typeface="Arial"/>
                <a:ea typeface="Arial"/>
                <a:cs typeface="Arial"/>
                <a:sym typeface="Arial"/>
              </a:rPr>
              <a:t>		interpersonal difficulties (Cook et al., 2010), </a:t>
            </a:r>
          </a:p>
          <a:p>
            <a:r>
              <a:rPr lang="en-US" sz="1200" b="0" i="0" u="none" strike="noStrike" kern="1200" cap="none" dirty="0" smtClean="0">
                <a:solidFill>
                  <a:schemeClr val="dk1"/>
                </a:solidFill>
                <a:effectLst/>
                <a:latin typeface="Arial"/>
                <a:ea typeface="Arial"/>
                <a:cs typeface="Arial"/>
                <a:sym typeface="Arial"/>
              </a:rPr>
              <a:t>		school dropout and incarceration (</a:t>
            </a:r>
            <a:r>
              <a:rPr lang="en-US" sz="1200" b="0" i="0" u="none" strike="noStrike" kern="1200" cap="none" dirty="0" err="1" smtClean="0">
                <a:solidFill>
                  <a:schemeClr val="dk1"/>
                </a:solidFill>
                <a:effectLst/>
                <a:latin typeface="Arial"/>
                <a:ea typeface="Arial"/>
                <a:cs typeface="Arial"/>
                <a:sym typeface="Arial"/>
              </a:rPr>
              <a:t>Archambault</a:t>
            </a:r>
            <a:r>
              <a:rPr lang="en-US" sz="1200" b="0" i="0" u="none" strike="noStrike" kern="1200" cap="none" dirty="0" smtClean="0">
                <a:solidFill>
                  <a:schemeClr val="dk1"/>
                </a:solidFill>
                <a:effectLst/>
                <a:latin typeface="Arial"/>
                <a:ea typeface="Arial"/>
                <a:cs typeface="Arial"/>
                <a:sym typeface="Arial"/>
              </a:rPr>
              <a:t>, </a:t>
            </a:r>
            <a:r>
              <a:rPr lang="en-US" sz="1200" b="0" i="0" u="none" strike="noStrike" kern="1200" cap="none" dirty="0" err="1" smtClean="0">
                <a:solidFill>
                  <a:schemeClr val="dk1"/>
                </a:solidFill>
                <a:effectLst/>
                <a:latin typeface="Arial"/>
                <a:ea typeface="Arial"/>
                <a:cs typeface="Arial"/>
                <a:sym typeface="Arial"/>
              </a:rPr>
              <a:t>Janosz</a:t>
            </a:r>
            <a:r>
              <a:rPr lang="en-US" sz="1200" b="0" i="0" u="none" strike="noStrike" kern="1200" cap="none" dirty="0" smtClean="0">
                <a:solidFill>
                  <a:schemeClr val="dk1"/>
                </a:solidFill>
                <a:effectLst/>
                <a:latin typeface="Arial"/>
                <a:ea typeface="Arial"/>
                <a:cs typeface="Arial"/>
                <a:sym typeface="Arial"/>
              </a:rPr>
              <a:t>, </a:t>
            </a:r>
            <a:r>
              <a:rPr lang="en-US" sz="1200" b="0" i="0" u="none" strike="noStrike" kern="1200" cap="none" dirty="0" err="1" smtClean="0">
                <a:solidFill>
                  <a:schemeClr val="dk1"/>
                </a:solidFill>
                <a:effectLst/>
                <a:latin typeface="Arial"/>
                <a:ea typeface="Arial"/>
                <a:cs typeface="Arial"/>
                <a:sym typeface="Arial"/>
              </a:rPr>
              <a:t>Morizot</a:t>
            </a:r>
            <a:r>
              <a:rPr lang="en-US" sz="1200" b="0" i="0" u="none" strike="noStrike" kern="1200" cap="none" dirty="0" smtClean="0">
                <a:solidFill>
                  <a:schemeClr val="dk1"/>
                </a:solidFill>
                <a:effectLst/>
                <a:latin typeface="Arial"/>
                <a:ea typeface="Arial"/>
                <a:cs typeface="Arial"/>
                <a:sym typeface="Arial"/>
              </a:rPr>
              <a:t>, &amp; </a:t>
            </a:r>
            <a:r>
              <a:rPr lang="en-US" sz="1200" b="0" i="0" u="none" strike="noStrike" kern="1200" cap="none" dirty="0" err="1" smtClean="0">
                <a:solidFill>
                  <a:schemeClr val="dk1"/>
                </a:solidFill>
                <a:effectLst/>
                <a:latin typeface="Arial"/>
                <a:ea typeface="Arial"/>
                <a:cs typeface="Arial"/>
                <a:sym typeface="Arial"/>
              </a:rPr>
              <a:t>Pagani</a:t>
            </a:r>
            <a:r>
              <a:rPr lang="en-US" sz="1200" b="0" i="0" u="none" strike="noStrike" kern="1200" cap="none" dirty="0" smtClean="0">
                <a:solidFill>
                  <a:schemeClr val="dk1"/>
                </a:solidFill>
                <a:effectLst/>
                <a:latin typeface="Arial"/>
                <a:ea typeface="Arial"/>
                <a:cs typeface="Arial"/>
                <a:sym typeface="Arial"/>
              </a:rPr>
              <a:t>, 2009), </a:t>
            </a:r>
          </a:p>
          <a:p>
            <a:r>
              <a:rPr lang="en-US" sz="1200" b="0" i="0" u="none" strike="noStrike" kern="1200" cap="none" dirty="0" smtClean="0">
                <a:solidFill>
                  <a:schemeClr val="dk1"/>
                </a:solidFill>
                <a:effectLst/>
                <a:latin typeface="Arial"/>
                <a:ea typeface="Arial"/>
                <a:cs typeface="Arial"/>
                <a:sym typeface="Arial"/>
              </a:rPr>
              <a:t>		drug use (</a:t>
            </a:r>
            <a:r>
              <a:rPr lang="en-US" sz="1200" b="0" i="0" u="none" strike="noStrike" kern="1200" cap="none" dirty="0" err="1" smtClean="0">
                <a:solidFill>
                  <a:schemeClr val="dk1"/>
                </a:solidFill>
                <a:effectLst/>
                <a:latin typeface="Arial"/>
                <a:ea typeface="Arial"/>
                <a:cs typeface="Arial"/>
                <a:sym typeface="Arial"/>
              </a:rPr>
              <a:t>Dube</a:t>
            </a:r>
            <a:r>
              <a:rPr lang="en-US" sz="1200" b="0" i="0" u="none" strike="noStrike" kern="1200" cap="none" dirty="0" smtClean="0">
                <a:solidFill>
                  <a:schemeClr val="dk1"/>
                </a:solidFill>
                <a:effectLst/>
                <a:latin typeface="Arial"/>
                <a:ea typeface="Arial"/>
                <a:cs typeface="Arial"/>
                <a:sym typeface="Arial"/>
              </a:rPr>
              <a:t> </a:t>
            </a:r>
            <a:r>
              <a:rPr lang="en-US" sz="1200" b="0" i="0" u="none" strike="noStrike" kern="1200" cap="none" dirty="0" err="1" smtClean="0">
                <a:solidFill>
                  <a:schemeClr val="dk1"/>
                </a:solidFill>
                <a:effectLst/>
                <a:latin typeface="Arial"/>
                <a:ea typeface="Arial"/>
                <a:cs typeface="Arial"/>
                <a:sym typeface="Arial"/>
              </a:rPr>
              <a:t>etal</a:t>
            </a:r>
            <a:r>
              <a:rPr lang="en-US" sz="1200" b="0" i="0" u="none" strike="noStrike" kern="1200" cap="none" dirty="0" smtClean="0">
                <a:solidFill>
                  <a:schemeClr val="dk1"/>
                </a:solidFill>
                <a:effectLst/>
                <a:latin typeface="Arial"/>
                <a:ea typeface="Arial"/>
                <a:cs typeface="Arial"/>
                <a:sym typeface="Arial"/>
              </a:rPr>
              <a:t>., 2003), </a:t>
            </a:r>
          </a:p>
          <a:p>
            <a:r>
              <a:rPr lang="en-US" sz="1200" b="0" i="0" u="none" strike="noStrike" kern="1200" cap="none" dirty="0" smtClean="0">
                <a:solidFill>
                  <a:schemeClr val="dk1"/>
                </a:solidFill>
                <a:effectLst/>
                <a:latin typeface="Arial"/>
                <a:ea typeface="Arial"/>
                <a:cs typeface="Arial"/>
                <a:sym typeface="Arial"/>
              </a:rPr>
              <a:t>		and unemployment in adulthood (Nielsen et al., 2011).</a:t>
            </a:r>
            <a:r>
              <a:rPr lang="en-US" dirty="0" smtClean="0">
                <a:effectLst/>
              </a:rPr>
              <a:t> </a:t>
            </a:r>
            <a:endParaRPr lang="en-US" baseline="0" dirty="0" smtClean="0"/>
          </a:p>
          <a:p>
            <a:endParaRPr lang="en-US" baseline="0" dirty="0" smtClean="0"/>
          </a:p>
          <a:p>
            <a:r>
              <a:rPr lang="en-US" sz="1200" b="0" i="0" u="none" strike="noStrike" kern="1200" cap="none" dirty="0" smtClean="0">
                <a:solidFill>
                  <a:schemeClr val="dk1"/>
                </a:solidFill>
                <a:effectLst/>
                <a:latin typeface="Arial"/>
                <a:ea typeface="Arial"/>
                <a:cs typeface="Arial"/>
                <a:sym typeface="Arial"/>
              </a:rPr>
              <a:t>about</a:t>
            </a:r>
            <a:r>
              <a:rPr lang="en-US" sz="1200" b="0" i="0" u="none" strike="noStrike" kern="1200" cap="none" baseline="0" dirty="0" smtClean="0">
                <a:solidFill>
                  <a:schemeClr val="dk1"/>
                </a:solidFill>
                <a:effectLst/>
                <a:latin typeface="Arial"/>
                <a:ea typeface="Arial"/>
                <a:cs typeface="Arial"/>
                <a:sym typeface="Arial"/>
              </a:rPr>
              <a:t> 75% of students who receive services for SEB problems are seen by providers in the education sector – school counselors and school psychologists </a:t>
            </a:r>
          </a:p>
          <a:p>
            <a:r>
              <a:rPr lang="en-US" sz="1200" b="0" i="0" u="none" strike="noStrike" kern="1200" cap="none" baseline="0" dirty="0" smtClean="0">
                <a:solidFill>
                  <a:schemeClr val="dk1"/>
                </a:solidFill>
                <a:effectLst/>
                <a:latin typeface="Arial"/>
                <a:ea typeface="Arial"/>
                <a:cs typeface="Arial"/>
                <a:sym typeface="Arial"/>
              </a:rPr>
              <a:t>	</a:t>
            </a:r>
          </a:p>
          <a:p>
            <a:r>
              <a:rPr lang="en-US" sz="1200" b="0" i="0" u="sng" strike="noStrike" kern="1200" cap="none" baseline="0" dirty="0" smtClean="0">
                <a:solidFill>
                  <a:schemeClr val="dk1"/>
                </a:solidFill>
                <a:effectLst/>
                <a:latin typeface="Arial"/>
                <a:ea typeface="Arial"/>
                <a:cs typeface="Arial"/>
                <a:sym typeface="Arial"/>
              </a:rPr>
              <a:t>High need for mental health </a:t>
            </a:r>
            <a:r>
              <a:rPr lang="en-US" sz="1200" b="0" i="0" u="none" strike="noStrike" kern="1200" cap="none" baseline="0" dirty="0" smtClean="0">
                <a:solidFill>
                  <a:schemeClr val="dk1"/>
                </a:solidFill>
                <a:effectLst/>
                <a:latin typeface="Arial"/>
                <a:ea typeface="Arial"/>
                <a:cs typeface="Arial"/>
                <a:sym typeface="Arial"/>
              </a:rPr>
              <a:t>support and </a:t>
            </a:r>
            <a:r>
              <a:rPr lang="en-US" sz="1200" b="0" i="0" u="sng" strike="noStrike" kern="1200" cap="none" baseline="0" dirty="0" smtClean="0">
                <a:solidFill>
                  <a:schemeClr val="dk1"/>
                </a:solidFill>
                <a:effectLst/>
                <a:latin typeface="Arial"/>
                <a:ea typeface="Arial"/>
                <a:cs typeface="Arial"/>
                <a:sym typeface="Arial"/>
              </a:rPr>
              <a:t>low resource availability </a:t>
            </a:r>
            <a:r>
              <a:rPr lang="en-US" sz="1200" b="0" i="0" u="none" strike="noStrike" kern="1200" cap="none" baseline="0" dirty="0" smtClean="0">
                <a:solidFill>
                  <a:schemeClr val="dk1"/>
                </a:solidFill>
                <a:effectLst/>
                <a:latin typeface="Arial"/>
                <a:ea typeface="Arial"/>
                <a:cs typeface="Arial"/>
                <a:sym typeface="Arial"/>
              </a:rPr>
              <a:t>to deliver services</a:t>
            </a:r>
          </a:p>
          <a:p>
            <a:pPr marL="171450" indent="-171450">
              <a:buFont typeface="Arial"/>
              <a:buChar char="•"/>
            </a:pPr>
            <a:r>
              <a:rPr lang="en-US" sz="1200" b="0" i="0" u="none" strike="noStrike" kern="1200" cap="none" baseline="0" dirty="0" smtClean="0">
                <a:solidFill>
                  <a:schemeClr val="dk1"/>
                </a:solidFill>
                <a:effectLst/>
                <a:latin typeface="Arial"/>
                <a:ea typeface="Arial"/>
                <a:cs typeface="Arial"/>
                <a:sym typeface="Arial"/>
              </a:rPr>
              <a:t>use of </a:t>
            </a:r>
            <a:r>
              <a:rPr lang="en-US" sz="1200" b="0" i="0" u="sng" strike="noStrike" kern="1200" cap="none" baseline="0" dirty="0" smtClean="0">
                <a:solidFill>
                  <a:schemeClr val="dk1"/>
                </a:solidFill>
                <a:effectLst/>
                <a:latin typeface="Arial"/>
                <a:ea typeface="Arial"/>
                <a:cs typeface="Arial"/>
                <a:sym typeface="Arial"/>
              </a:rPr>
              <a:t>response to intervention frameworks</a:t>
            </a:r>
            <a:r>
              <a:rPr lang="en-US" sz="1200" b="0" i="0" u="none" strike="noStrike" kern="1200" cap="none" baseline="0" dirty="0" smtClean="0">
                <a:solidFill>
                  <a:schemeClr val="dk1"/>
                </a:solidFill>
                <a:effectLst/>
                <a:latin typeface="Arial"/>
                <a:ea typeface="Arial"/>
                <a:cs typeface="Arial"/>
                <a:sym typeface="Arial"/>
              </a:rPr>
              <a:t>, has prompted </a:t>
            </a:r>
            <a:r>
              <a:rPr lang="en-US" dirty="0" smtClean="0">
                <a:effectLst/>
                <a:latin typeface="Arial"/>
              </a:rPr>
              <a:t>schools to reevaluate their service delivery models and methods in order </a:t>
            </a:r>
            <a:r>
              <a:rPr lang="en-US" u="sng" dirty="0" smtClean="0">
                <a:effectLst/>
                <a:latin typeface="Arial"/>
              </a:rPr>
              <a:t>to increase the efficiency </a:t>
            </a:r>
            <a:r>
              <a:rPr lang="en-US" u="sng" baseline="0" dirty="0" smtClean="0">
                <a:effectLst/>
                <a:latin typeface="Arial"/>
              </a:rPr>
              <a:t> </a:t>
            </a:r>
            <a:r>
              <a:rPr lang="en-US" u="sng" dirty="0" smtClean="0">
                <a:effectLst/>
                <a:latin typeface="Arial"/>
              </a:rPr>
              <a:t>with which services are provided</a:t>
            </a:r>
          </a:p>
          <a:p>
            <a:endParaRPr lang="en-US" baseline="0" dirty="0" smtClean="0"/>
          </a:p>
          <a:p>
            <a:r>
              <a:rPr lang="en-US" baseline="0"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1824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Aria</a:t>
            </a:r>
          </a:p>
          <a:p>
            <a:pPr marL="171450" indent="-171450">
              <a:buFont typeface="Arial" charset="0"/>
              <a:buChar char="•"/>
            </a:pPr>
            <a:endParaRPr lang="en-US" dirty="0" smtClean="0"/>
          </a:p>
          <a:p>
            <a:pPr marL="171450" indent="-171450">
              <a:buFont typeface="Arial" charset="0"/>
              <a:buChar char="•"/>
            </a:pPr>
            <a:r>
              <a:rPr lang="en-US" dirty="0" smtClean="0"/>
              <a:t>The</a:t>
            </a:r>
            <a:r>
              <a:rPr lang="en-US" baseline="0" dirty="0" smtClean="0"/>
              <a:t> intervention produced observable reductions in all four teachers subjective distress ratings related to work overload</a:t>
            </a:r>
          </a:p>
          <a:p>
            <a:pPr marL="171450" indent="-171450">
              <a:buFont typeface="Arial" charset="0"/>
              <a:buChar char="•"/>
            </a:pPr>
            <a:r>
              <a:rPr lang="en-US" baseline="0" dirty="0" smtClean="0"/>
              <a:t>All teachers demonstrated concomitant improvements in implementation fidelity</a:t>
            </a:r>
          </a:p>
          <a:p>
            <a:r>
              <a:rPr lang="en-US" baseline="0"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0512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r>
              <a:rPr lang="en-US" b="1" dirty="0" smtClean="0"/>
              <a:t>Madeline</a:t>
            </a:r>
          </a:p>
          <a:p>
            <a:pPr lvl="0">
              <a:spcBef>
                <a:spcPts val="0"/>
              </a:spcBef>
              <a:buNone/>
            </a:pPr>
            <a:endParaRPr lang="en-US" b="1" dirty="0" smtClean="0"/>
          </a:p>
          <a:p>
            <a:pPr lvl="0">
              <a:spcBef>
                <a:spcPts val="0"/>
              </a:spcBef>
              <a:buNone/>
            </a:pPr>
            <a:r>
              <a:rPr lang="en-US" b="1" dirty="0" smtClean="0"/>
              <a:t>Key Takeaway: </a:t>
            </a:r>
            <a:r>
              <a:rPr lang="en-US" dirty="0"/>
              <a:t>Stress can significantly impact whether or not a teacher decides to utilize a proactive classroom management strategy in their classroom. </a:t>
            </a:r>
            <a:endParaRPr lang="en-US" dirty="0" smtClean="0"/>
          </a:p>
          <a:p>
            <a:pPr marL="171450" lvl="0" indent="-171450">
              <a:spcBef>
                <a:spcPts val="0"/>
              </a:spcBef>
              <a:buFont typeface="Arial" charset="0"/>
              <a:buChar char="•"/>
            </a:pPr>
            <a:r>
              <a:rPr lang="en-US" baseline="0" dirty="0" smtClean="0"/>
              <a:t>Stress is a malleable root cause – through programs like ARC, we can intervene to promote teacher wellbeing and thereby increase their willingness/readiness to implement</a:t>
            </a:r>
          </a:p>
          <a:p>
            <a:pPr marL="171450" lvl="0" indent="-171450">
              <a:spcBef>
                <a:spcPts val="0"/>
              </a:spcBef>
              <a:buFont typeface="Arial" charset="0"/>
              <a:buChar char="•"/>
            </a:pPr>
            <a:r>
              <a:rPr lang="en-US" baseline="0" dirty="0" smtClean="0"/>
              <a:t>This will have positive impacts on student outcomes across the board</a:t>
            </a:r>
          </a:p>
          <a:p>
            <a:pPr marL="171450" lvl="0" indent="-171450">
              <a:spcBef>
                <a:spcPts val="0"/>
              </a:spcBef>
              <a:buFont typeface="Arial" charset="0"/>
              <a:buChar char="•"/>
            </a:pPr>
            <a:endParaRPr lang="en-US" dirty="0" smtClean="0"/>
          </a:p>
          <a:p>
            <a:pPr lvl="0">
              <a:spcBef>
                <a:spcPts val="0"/>
              </a:spcBef>
              <a:buNone/>
            </a:pPr>
            <a:r>
              <a:rPr lang="en-US" b="1" dirty="0" smtClean="0"/>
              <a:t>Significance:</a:t>
            </a:r>
            <a:r>
              <a:rPr lang="en-US" b="1" baseline="0" dirty="0" smtClean="0"/>
              <a:t> </a:t>
            </a:r>
            <a:r>
              <a:rPr lang="en-US" b="0" baseline="0" dirty="0" smtClean="0"/>
              <a:t>First study (that we know of) to examine the impact of intervening to reduce teacher stress on implementation fidelity</a:t>
            </a:r>
          </a:p>
          <a:p>
            <a:pPr lvl="0">
              <a:spcBef>
                <a:spcPts val="0"/>
              </a:spcBef>
              <a:buNone/>
            </a:pPr>
            <a:endParaRPr lang="en-US" b="0" baseline="0" dirty="0" smtClean="0"/>
          </a:p>
          <a:p>
            <a:pPr lvl="0">
              <a:spcBef>
                <a:spcPts val="0"/>
              </a:spcBef>
              <a:buNone/>
            </a:pPr>
            <a:r>
              <a:rPr lang="en-US" b="1" baseline="0" dirty="0" smtClean="0"/>
              <a:t>Implications: </a:t>
            </a:r>
            <a:endParaRPr lang="en-US" b="0" baseline="0" dirty="0" smtClean="0"/>
          </a:p>
          <a:p>
            <a:pPr marL="171450" lvl="0" indent="-171450">
              <a:spcBef>
                <a:spcPts val="0"/>
              </a:spcBef>
              <a:buFont typeface="Arial" charset="0"/>
              <a:buChar char="•"/>
            </a:pPr>
            <a:r>
              <a:rPr lang="en-US" b="0" baseline="0" dirty="0" smtClean="0"/>
              <a:t>While the primary purpose of this study was NOT to evaluate the impact of the ARC on student outcomes, the literature suggests that teacher stress affects a wide array of student outcomes as well as the classroom/school climate as a whole</a:t>
            </a:r>
          </a:p>
          <a:p>
            <a:pPr marL="171450" lvl="0" indent="-171450">
              <a:spcBef>
                <a:spcPts val="0"/>
              </a:spcBef>
              <a:buFont typeface="Arial" charset="0"/>
              <a:buChar char="•"/>
            </a:pPr>
            <a:r>
              <a:rPr lang="en-US" b="0" baseline="0" dirty="0" smtClean="0"/>
              <a:t>This intervention is about improving teacher wellbeing, which has been linked to :</a:t>
            </a:r>
          </a:p>
          <a:p>
            <a:pPr marL="628650" lvl="1" indent="-171450">
              <a:spcBef>
                <a:spcPts val="0"/>
              </a:spcBef>
              <a:buFont typeface="Arial" charset="0"/>
              <a:buChar char="•"/>
            </a:pPr>
            <a:r>
              <a:rPr lang="en-US" b="0" baseline="0" dirty="0" smtClean="0"/>
              <a:t>Teacher delivery of </a:t>
            </a:r>
            <a:r>
              <a:rPr lang="en-US" b="0" u="sng" baseline="0" dirty="0" smtClean="0"/>
              <a:t>academic supports and EBP’s</a:t>
            </a:r>
            <a:r>
              <a:rPr lang="en-US" b="0" u="none" baseline="0" dirty="0" smtClean="0"/>
              <a:t> in addition to behavioral ones</a:t>
            </a:r>
            <a:endParaRPr lang="en-US" b="0" baseline="0" dirty="0" smtClean="0"/>
          </a:p>
          <a:p>
            <a:pPr marL="628650" lvl="1" indent="-171450">
              <a:spcBef>
                <a:spcPts val="0"/>
              </a:spcBef>
              <a:buFont typeface="Arial" charset="0"/>
              <a:buChar char="•"/>
            </a:pPr>
            <a:r>
              <a:rPr lang="en-US" b="0" baseline="0" dirty="0" smtClean="0"/>
              <a:t>Teacher-student relationship quality</a:t>
            </a:r>
          </a:p>
          <a:p>
            <a:pPr marL="628650" lvl="1" indent="-171450">
              <a:spcBef>
                <a:spcPts val="0"/>
              </a:spcBef>
              <a:buFont typeface="Arial" charset="0"/>
              <a:buChar char="•"/>
            </a:pPr>
            <a:r>
              <a:rPr lang="en-US" b="0" baseline="0" dirty="0" smtClean="0"/>
              <a:t>Student stress at school, and ability to respond to student social-emotional needs</a:t>
            </a:r>
          </a:p>
          <a:p>
            <a:pPr marL="628650" lvl="1" indent="-171450">
              <a:spcBef>
                <a:spcPts val="0"/>
              </a:spcBef>
              <a:buFont typeface="Arial" charset="0"/>
              <a:buChar char="•"/>
            </a:pPr>
            <a:r>
              <a:rPr lang="en-US" b="0" baseline="0" dirty="0" smtClean="0"/>
              <a:t>Teacher (mental &amp; physical) health </a:t>
            </a:r>
            <a:r>
              <a:rPr lang="en-US" b="0" baseline="0" dirty="0" smtClean="0">
                <a:sym typeface="Wingdings"/>
              </a:rPr>
              <a:t> absences</a:t>
            </a:r>
          </a:p>
          <a:p>
            <a:pPr marL="628650" lvl="1" indent="-171450">
              <a:spcBef>
                <a:spcPts val="0"/>
              </a:spcBef>
              <a:buFont typeface="Arial" charset="0"/>
              <a:buChar char="•"/>
            </a:pPr>
            <a:r>
              <a:rPr lang="en-US" b="0" baseline="0" dirty="0" smtClean="0"/>
              <a:t>Teacher attrition and turnover</a:t>
            </a:r>
          </a:p>
          <a:p>
            <a:pPr marL="171450" lvl="0" indent="-171450">
              <a:spcBef>
                <a:spcPts val="0"/>
              </a:spcBef>
              <a:buFont typeface="Arial" charset="0"/>
              <a:buChar char="•"/>
            </a:pPr>
            <a:r>
              <a:rPr lang="en-US" b="0" baseline="0" dirty="0" smtClean="0"/>
              <a:t>Because teacher wellbeing is tied to various student outcomes as well as school organizational health, there is a need for school districts to create an infrastructure of supports that target teacher wellbeing</a:t>
            </a:r>
            <a:endParaRPr lang="en-US" b="1" baseline="0" dirty="0" smtClean="0"/>
          </a:p>
          <a:p>
            <a:pPr lvl="0">
              <a:spcBef>
                <a:spcPts val="0"/>
              </a:spcBef>
              <a:buNone/>
            </a:pPr>
            <a:endParaRPr lang="en-US" b="0" baseline="0" dirty="0" smtClean="0"/>
          </a:p>
          <a:p>
            <a:pPr lvl="0">
              <a:spcBef>
                <a:spcPts val="0"/>
              </a:spcBef>
              <a:buNone/>
            </a:pPr>
            <a:endParaRPr dirty="0"/>
          </a:p>
        </p:txBody>
      </p:sp>
      <p:sp>
        <p:nvSpPr>
          <p:cNvPr id="157" name="Shape 15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b="1" baseline="0" dirty="0" smtClean="0"/>
              <a:t>Madeline</a:t>
            </a:r>
          </a:p>
          <a:p>
            <a:pPr lvl="0">
              <a:spcBef>
                <a:spcPts val="0"/>
              </a:spcBef>
              <a:buNone/>
            </a:pPr>
            <a:endParaRPr lang="en-US" b="1" baseline="0" dirty="0" smtClean="0"/>
          </a:p>
          <a:p>
            <a:pPr lvl="0">
              <a:spcBef>
                <a:spcPts val="0"/>
              </a:spcBef>
              <a:buNone/>
            </a:pPr>
            <a:r>
              <a:rPr lang="en-US" b="1" baseline="0" dirty="0" smtClean="0"/>
              <a:t>Limitations: </a:t>
            </a:r>
            <a:endParaRPr lang="en-US" b="1" dirty="0" smtClean="0"/>
          </a:p>
          <a:p>
            <a:pPr lvl="0">
              <a:spcBef>
                <a:spcPts val="0"/>
              </a:spcBef>
              <a:buNone/>
            </a:pPr>
            <a:endParaRPr lang="en-US" dirty="0" smtClean="0"/>
          </a:p>
          <a:p>
            <a:pPr marL="171450" lvl="0" indent="-171450">
              <a:spcBef>
                <a:spcPts val="0"/>
              </a:spcBef>
              <a:buFont typeface="Arial" charset="0"/>
              <a:buChar char="•"/>
            </a:pPr>
            <a:r>
              <a:rPr lang="en-US" dirty="0" smtClean="0"/>
              <a:t>Results should be considered in light of several</a:t>
            </a:r>
            <a:r>
              <a:rPr lang="en-US" baseline="0" dirty="0" smtClean="0"/>
              <a:t> limitations</a:t>
            </a:r>
          </a:p>
          <a:p>
            <a:pPr marL="171450" lvl="0" indent="-171450">
              <a:spcBef>
                <a:spcPts val="0"/>
              </a:spcBef>
              <a:buFont typeface="Arial" charset="0"/>
              <a:buChar char="•"/>
            </a:pPr>
            <a:r>
              <a:rPr lang="en-US" baseline="0" dirty="0" smtClean="0"/>
              <a:t>Based on a limited number of participants that lack diversity</a:t>
            </a:r>
          </a:p>
          <a:p>
            <a:pPr marL="171450" lvl="0" indent="-171450">
              <a:spcBef>
                <a:spcPts val="0"/>
              </a:spcBef>
              <a:buFont typeface="Arial" charset="0"/>
              <a:buChar char="•"/>
            </a:pPr>
            <a:r>
              <a:rPr lang="en-US" baseline="0" dirty="0" smtClean="0"/>
              <a:t>Did not intervene on contextual factors that would improve teacher wellbeing</a:t>
            </a:r>
          </a:p>
          <a:p>
            <a:pPr marL="171450" lvl="0" indent="-171450">
              <a:spcBef>
                <a:spcPts val="0"/>
              </a:spcBef>
              <a:buFont typeface="Arial" charset="0"/>
              <a:buChar char="•"/>
            </a:pPr>
            <a:endParaRPr lang="en-US" baseline="0" dirty="0" smtClean="0"/>
          </a:p>
          <a:p>
            <a:pPr marL="0" lvl="0" indent="0">
              <a:spcBef>
                <a:spcPts val="0"/>
              </a:spcBef>
              <a:buFont typeface="Arial" charset="0"/>
              <a:buNone/>
            </a:pPr>
            <a:r>
              <a:rPr lang="en-US" b="1" baseline="0" dirty="0" smtClean="0"/>
              <a:t>Future Research/Next Directions</a:t>
            </a:r>
          </a:p>
          <a:p>
            <a:pPr marL="0" lvl="0" indent="0">
              <a:spcBef>
                <a:spcPts val="0"/>
              </a:spcBef>
              <a:buFont typeface="Arial" charset="0"/>
              <a:buNone/>
            </a:pPr>
            <a:endParaRPr lang="en-US" b="1" baseline="0" dirty="0" smtClean="0"/>
          </a:p>
          <a:p>
            <a:pPr marL="171450" lvl="0" indent="-171450">
              <a:spcBef>
                <a:spcPts val="0"/>
              </a:spcBef>
              <a:buFont typeface="Arial" charset="0"/>
              <a:buChar char="•"/>
            </a:pPr>
            <a:r>
              <a:rPr lang="en-US" b="0" baseline="0" dirty="0" smtClean="0"/>
              <a:t>Should examine additional individual and contextual factors that impact teacher performance and wellbeing</a:t>
            </a:r>
          </a:p>
          <a:p>
            <a:pPr marL="171450" lvl="0" indent="-171450">
              <a:spcBef>
                <a:spcPts val="0"/>
              </a:spcBef>
              <a:buFont typeface="Arial" charset="0"/>
              <a:buChar char="•"/>
            </a:pPr>
            <a:r>
              <a:rPr lang="en-US" b="0" baseline="0" dirty="0" smtClean="0"/>
              <a:t>Future studies should include a more diverse sample</a:t>
            </a:r>
          </a:p>
          <a:p>
            <a:pPr marL="171450" lvl="0" indent="-171450">
              <a:spcBef>
                <a:spcPts val="0"/>
              </a:spcBef>
              <a:buFont typeface="Arial" charset="0"/>
              <a:buChar char="•"/>
            </a:pPr>
            <a:r>
              <a:rPr lang="en-US" b="0" baseline="0" dirty="0" smtClean="0"/>
              <a:t>Future studies should examine student-level variables (overtime) and outcomes related to improved teacher wellbeing and fidelity of implementation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1273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2235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Exercises</a:t>
            </a:r>
          </a:p>
          <a:p>
            <a:pPr marL="628650" lvl="1" indent="-171450">
              <a:buFont typeface="Arial" charset="0"/>
              <a:buChar char="•"/>
            </a:pPr>
            <a:r>
              <a:rPr lang="en-US" baseline="0" dirty="0" smtClean="0"/>
              <a:t>Mindful breathing</a:t>
            </a:r>
          </a:p>
          <a:p>
            <a:pPr marL="628650" lvl="1" indent="-171450">
              <a:buFont typeface="Arial" charset="0"/>
              <a:buChar char="•"/>
            </a:pPr>
            <a:r>
              <a:rPr lang="en-US" baseline="0" dirty="0" smtClean="0"/>
              <a:t>Mindful attention</a:t>
            </a:r>
          </a:p>
          <a:p>
            <a:pPr marL="628650" lvl="1" indent="-171450">
              <a:buFont typeface="Arial" charset="0"/>
              <a:buChar char="•"/>
            </a:pPr>
            <a:r>
              <a:rPr lang="en-US" baseline="0" dirty="0" smtClean="0"/>
              <a:t>Mindful STOP</a:t>
            </a:r>
          </a:p>
          <a:p>
            <a:pPr marL="1085850" lvl="2" indent="-171450">
              <a:buFont typeface="Arial" charset="0"/>
              <a:buChar char="•"/>
            </a:pPr>
            <a:r>
              <a:rPr lang="en-US" b="1" baseline="0" dirty="0" smtClean="0"/>
              <a:t>S</a:t>
            </a:r>
            <a:r>
              <a:rPr lang="en-US" baseline="0" dirty="0" smtClean="0"/>
              <a:t>top what you’re doing</a:t>
            </a:r>
          </a:p>
          <a:p>
            <a:pPr marL="1085850" lvl="2" indent="-171450">
              <a:buFont typeface="Arial" charset="0"/>
              <a:buChar char="•"/>
            </a:pPr>
            <a:r>
              <a:rPr lang="en-US" b="1" baseline="0" dirty="0" smtClean="0"/>
              <a:t>T</a:t>
            </a:r>
            <a:r>
              <a:rPr lang="en-US" baseline="0" dirty="0" smtClean="0"/>
              <a:t>ake a few deep breaths</a:t>
            </a:r>
          </a:p>
          <a:p>
            <a:pPr marL="1085850" lvl="2" indent="-171450">
              <a:buFont typeface="Arial" charset="0"/>
              <a:buChar char="•"/>
            </a:pPr>
            <a:r>
              <a:rPr lang="en-US" b="1" baseline="0" dirty="0" smtClean="0"/>
              <a:t>O</a:t>
            </a:r>
            <a:r>
              <a:rPr lang="en-US" baseline="0" dirty="0" smtClean="0"/>
              <a:t>bserve your experience just as it is (thoughts, emotions, body)</a:t>
            </a:r>
          </a:p>
          <a:p>
            <a:pPr marL="1085850" lvl="2" indent="-171450">
              <a:buFont typeface="Arial" charset="0"/>
              <a:buChar char="•"/>
            </a:pPr>
            <a:r>
              <a:rPr lang="en-US" b="1" baseline="0" dirty="0" smtClean="0"/>
              <a:t>P</a:t>
            </a:r>
            <a:r>
              <a:rPr lang="en-US" baseline="0" dirty="0" smtClean="0"/>
              <a:t>roceed with something that will support you in the moment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7126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baseline="0" dirty="0" smtClean="0"/>
              <a:t>Attention training</a:t>
            </a:r>
            <a:r>
              <a:rPr lang="en-US" baseline="0" dirty="0" smtClean="0"/>
              <a:t>: </a:t>
            </a:r>
          </a:p>
          <a:p>
            <a:pPr marL="628650" lvl="1" indent="-171450">
              <a:buFont typeface="Arial" charset="0"/>
              <a:buChar char="•"/>
            </a:pPr>
            <a:r>
              <a:rPr lang="en-US" baseline="0" dirty="0" smtClean="0"/>
              <a:t>Purposefully paying attention to the silver lining</a:t>
            </a:r>
          </a:p>
          <a:p>
            <a:pPr marL="628650" lvl="1" indent="-171450">
              <a:buFont typeface="Arial" charset="0"/>
              <a:buChar char="•"/>
            </a:pPr>
            <a:r>
              <a:rPr lang="en-US" baseline="0" dirty="0" smtClean="0"/>
              <a:t>Choosing to see the good in others</a:t>
            </a:r>
          </a:p>
          <a:p>
            <a:pPr marL="628650" lvl="1" indent="-171450">
              <a:buFont typeface="Arial" charset="0"/>
              <a:buChar char="•"/>
            </a:pPr>
            <a:r>
              <a:rPr lang="en-US" baseline="0" dirty="0" smtClean="0"/>
              <a:t>Picking a go-to positive thought/image to attend to during a difficult moment</a:t>
            </a:r>
          </a:p>
          <a:p>
            <a:pPr marL="171450" lvl="0" indent="-171450">
              <a:buFont typeface="Arial" charset="0"/>
              <a:buChar char="•"/>
            </a:pPr>
            <a:r>
              <a:rPr lang="en-US" b="1" baseline="0" dirty="0" smtClean="0"/>
              <a:t>Gratitude practices</a:t>
            </a:r>
          </a:p>
          <a:p>
            <a:pPr marL="628650" lvl="1" indent="-171450">
              <a:buFont typeface="Arial" charset="0"/>
              <a:buChar char="•"/>
            </a:pPr>
            <a:r>
              <a:rPr lang="en-US" b="0" baseline="0" dirty="0" smtClean="0"/>
              <a:t>Gratitude letter</a:t>
            </a:r>
          </a:p>
          <a:p>
            <a:pPr marL="628650" lvl="1" indent="-171450">
              <a:buFont typeface="Arial" charset="0"/>
              <a:buChar char="•"/>
            </a:pPr>
            <a:r>
              <a:rPr lang="en-US" b="0" baseline="0" dirty="0" smtClean="0"/>
              <a:t>Gratitude journal</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6753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360"/>
              </a:spcBef>
              <a:spcAft>
                <a:spcPts val="0"/>
              </a:spcAft>
              <a:buClrTx/>
              <a:buSzTx/>
              <a:buFont typeface="Arial" charset="0"/>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7408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a:t>
            </a:r>
            <a:r>
              <a:rPr lang="en-US" baseline="0" dirty="0" smtClean="0"/>
              <a:t> Restructuring</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83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360"/>
              </a:spcBef>
              <a:spcAft>
                <a:spcPts val="0"/>
              </a:spcAft>
              <a:buClrTx/>
              <a:buSzTx/>
              <a:buFont typeface="Arial" charset="0"/>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1064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Values</a:t>
            </a:r>
            <a:r>
              <a:rPr lang="en-US" baseline="0" dirty="0" smtClean="0"/>
              <a:t> Bullseye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553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aramond"/>
                <a:cs typeface="Garamond"/>
              </a:rPr>
              <a:t>Schools are primary source of mental and behavioral health service delivery for children under age 18</a:t>
            </a:r>
          </a:p>
          <a:p>
            <a:r>
              <a:rPr lang="en-US" dirty="0" smtClean="0">
                <a:latin typeface="Garamond"/>
                <a:cs typeface="Garamond"/>
              </a:rPr>
              <a:t>70 – 80% of children who receive MH support are serviced by school-based mental health professionals</a:t>
            </a:r>
            <a:endParaRPr lang="en-US" sz="100" dirty="0" smtClean="0">
              <a:latin typeface="Garamond"/>
              <a:cs typeface="Garamond"/>
            </a:endParaRPr>
          </a:p>
          <a:p>
            <a:pPr marL="0" indent="0">
              <a:buFont typeface="Arial"/>
              <a:buNone/>
            </a:pPr>
            <a:endParaRPr lang="en-US" u="sng" dirty="0" smtClean="0">
              <a:effectLst/>
              <a:latin typeface="Arial"/>
            </a:endParaRPr>
          </a:p>
          <a:p>
            <a:r>
              <a:rPr lang="en-US" dirty="0" smtClean="0"/>
              <a:t>schools</a:t>
            </a:r>
            <a:r>
              <a:rPr lang="en-US" baseline="0" dirty="0" smtClean="0"/>
              <a:t> because it offers unparalleled access to children and adolescents and serves as one of the main service settings in which universal prevention happens. </a:t>
            </a:r>
          </a:p>
          <a:p>
            <a:endParaRPr lang="en-US" baseline="0" dirty="0" smtClean="0"/>
          </a:p>
          <a:p>
            <a:r>
              <a:rPr lang="en-US" baseline="0" dirty="0" smtClean="0"/>
              <a:t>In schools, teachers represent the frontline providers of universal prevention programs. We focus on efforts to increase teachers’ classroom practices to promote students’ social, emotional, and behavioral functioning. These practices have been shown to have short-term and long-term preventative effects.</a:t>
            </a:r>
            <a:endParaRPr lang="en-US" dirty="0" smtClean="0"/>
          </a:p>
          <a:p>
            <a:pPr marL="0" indent="0">
              <a:buFont typeface="Arial"/>
              <a:buNone/>
            </a:pPr>
            <a:endParaRPr lang="en-US" u="sng" dirty="0" smtClean="0">
              <a:effectLst/>
              <a:latin typeface="Arial"/>
            </a:endParaRPr>
          </a:p>
          <a:p>
            <a:pPr marL="0" indent="0">
              <a:buFont typeface="Arial"/>
              <a:buNone/>
            </a:pPr>
            <a:endParaRPr lang="en-US" u="sng" dirty="0" smtClean="0">
              <a:effectLst/>
              <a:latin typeface="Arial"/>
            </a:endParaRPr>
          </a:p>
          <a:p>
            <a:endParaRPr lang="en-US" dirty="0" smtClean="0">
              <a:effectLst/>
              <a:latin typeface="Arial"/>
            </a:endParaRPr>
          </a:p>
          <a:p>
            <a:r>
              <a:rPr lang="en-US" dirty="0" smtClean="0">
                <a:effectLst/>
                <a:latin typeface="Arial"/>
              </a:rPr>
              <a:t>-------------------------------------------------------------------------</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Most importantly: </a:t>
            </a:r>
          </a:p>
          <a:p>
            <a:r>
              <a:rPr lang="en-US" dirty="0" smtClean="0">
                <a:effectLst/>
                <a:latin typeface="Arial"/>
              </a:rPr>
              <a:t>Between 70 and 80 percent of children who received services for</a:t>
            </a:r>
            <a:r>
              <a:rPr lang="en-US" baseline="0" dirty="0" smtClean="0">
                <a:effectLst/>
                <a:latin typeface="Arial"/>
              </a:rPr>
              <a:t> </a:t>
            </a:r>
            <a:r>
              <a:rPr lang="en-US" dirty="0" smtClean="0">
                <a:effectLst/>
                <a:latin typeface="Arial"/>
              </a:rPr>
              <a:t>a mental health problem were seen by providers working within the education sector (mostly guidance counselors and school psychologists). For the</a:t>
            </a:r>
            <a:r>
              <a:rPr lang="en-US" baseline="0" dirty="0" smtClean="0">
                <a:effectLst/>
                <a:latin typeface="Arial"/>
              </a:rPr>
              <a:t> </a:t>
            </a:r>
            <a:r>
              <a:rPr lang="en-US" dirty="0" smtClean="0">
                <a:effectLst/>
                <a:latin typeface="Arial"/>
              </a:rPr>
              <a:t>majority of children who received any mental health care, the education</a:t>
            </a:r>
            <a:r>
              <a:rPr lang="en-US" baseline="0" dirty="0" smtClean="0">
                <a:effectLst/>
                <a:latin typeface="Arial"/>
              </a:rPr>
              <a:t> </a:t>
            </a:r>
            <a:r>
              <a:rPr lang="en-US" dirty="0" smtClean="0">
                <a:effectLst/>
                <a:latin typeface="Arial"/>
              </a:rPr>
              <a:t>sector was the sole source of care.</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	In light of the substantial amount of time children spend in educational settings (</a:t>
            </a:r>
            <a:r>
              <a:rPr lang="en-US" sz="1200" b="0" i="0" u="none" strike="noStrike" kern="1200" cap="none" dirty="0" err="1" smtClean="0">
                <a:solidFill>
                  <a:schemeClr val="dk1"/>
                </a:solidFill>
                <a:effectLst/>
                <a:latin typeface="Arial"/>
                <a:ea typeface="Arial"/>
                <a:cs typeface="Arial"/>
                <a:sym typeface="Arial"/>
              </a:rPr>
              <a:t>Domitrovich</a:t>
            </a:r>
            <a:r>
              <a:rPr lang="en-US" sz="1200" b="0" i="0" u="none" strike="noStrike" kern="1200" cap="none" dirty="0" smtClean="0">
                <a:solidFill>
                  <a:schemeClr val="dk1"/>
                </a:solidFill>
                <a:effectLst/>
                <a:latin typeface="Arial"/>
                <a:ea typeface="Arial"/>
                <a:cs typeface="Arial"/>
                <a:sym typeface="Arial"/>
              </a:rPr>
              <a:t> et al., 2010), and the fact that the majority of children receive their only SEB supports from schools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7677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9371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9371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marR="0" lvl="0" algn="l" rtl="0">
              <a:lnSpc>
                <a:spcPct val="100000"/>
              </a:lnSpc>
              <a:spcBef>
                <a:spcPts val="360"/>
              </a:spcBef>
              <a:spcAft>
                <a:spcPts val="0"/>
              </a:spcAft>
              <a:buNone/>
            </a:pPr>
            <a:endParaRPr/>
          </a:p>
        </p:txBody>
      </p:sp>
      <p:sp>
        <p:nvSpPr>
          <p:cNvPr id="213" name="Shape 213"/>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dirty="0"/>
          </a:p>
        </p:txBody>
      </p:sp>
      <p:sp>
        <p:nvSpPr>
          <p:cNvPr id="227" name="Shape 22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360"/>
              </a:spcBef>
              <a:spcAft>
                <a:spcPts val="0"/>
              </a:spcAft>
              <a:buClrTx/>
              <a:buSzTx/>
              <a:buFontTx/>
              <a:buNone/>
              <a:tabLst/>
              <a:defRPr/>
            </a:pPr>
            <a:r>
              <a:rPr lang="en-US" sz="1200" b="0" i="0" u="none" strike="noStrike" kern="1200" cap="none" baseline="0" dirty="0" smtClean="0">
                <a:solidFill>
                  <a:schemeClr val="dk1"/>
                </a:solidFill>
                <a:effectLst/>
                <a:latin typeface="Arial"/>
                <a:ea typeface="Arial"/>
                <a:cs typeface="Arial"/>
                <a:sym typeface="Arial"/>
              </a:rPr>
              <a:t>I</a:t>
            </a:r>
            <a:r>
              <a:rPr lang="en-US" sz="1200" b="0" i="0" u="none" strike="noStrike" kern="1200" cap="none" dirty="0" smtClean="0">
                <a:solidFill>
                  <a:schemeClr val="dk1"/>
                </a:solidFill>
                <a:effectLst/>
                <a:latin typeface="Arial"/>
                <a:ea typeface="Arial"/>
                <a:cs typeface="Arial"/>
                <a:sym typeface="Arial"/>
              </a:rPr>
              <a:t>nterventions for both mental health promotion and for early detection and inclusion of children with mental disorders worldwide</a:t>
            </a:r>
          </a:p>
          <a:p>
            <a:pPr marL="0" marR="0" indent="0" algn="l" defTabSz="457200" rtl="0" eaLnBrk="1" fontAlgn="auto" latinLnBrk="0" hangingPunct="1">
              <a:lnSpc>
                <a:spcPct val="100000"/>
              </a:lnSpc>
              <a:spcBef>
                <a:spcPts val="360"/>
              </a:spcBef>
              <a:spcAft>
                <a:spcPts val="0"/>
              </a:spcAft>
              <a:buClrTx/>
              <a:buSzTx/>
              <a:buFontTx/>
              <a:buNone/>
              <a:tabLst/>
              <a:defRPr/>
            </a:pPr>
            <a:r>
              <a:rPr lang="en-US" sz="1200" b="0" i="0" u="none" strike="noStrike" kern="1200" cap="none" baseline="0" dirty="0" smtClean="0">
                <a:solidFill>
                  <a:schemeClr val="dk1"/>
                </a:solidFill>
                <a:effectLst/>
                <a:latin typeface="Arial"/>
                <a:ea typeface="Arial"/>
                <a:cs typeface="Arial"/>
                <a:sym typeface="Arial"/>
              </a:rPr>
              <a:t>Critical problems = efficient service delivery</a:t>
            </a:r>
          </a:p>
          <a:p>
            <a:pPr marL="0" marR="0" indent="0" algn="l" defTabSz="457200" rtl="0" eaLnBrk="1" fontAlgn="auto" latinLnBrk="0" hangingPunct="1">
              <a:lnSpc>
                <a:spcPct val="100000"/>
              </a:lnSpc>
              <a:spcBef>
                <a:spcPts val="360"/>
              </a:spcBef>
              <a:spcAft>
                <a:spcPts val="0"/>
              </a:spcAft>
              <a:buClrTx/>
              <a:buSzTx/>
              <a:buFontTx/>
              <a:buNone/>
              <a:tabLst/>
              <a:defRPr/>
            </a:pPr>
            <a:endParaRPr lang="en-US" sz="1200" b="0" i="0" u="none" strike="noStrike" kern="1200" cap="none" baseline="0" dirty="0" smtClean="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360"/>
              </a:spcBef>
              <a:spcAft>
                <a:spcPts val="0"/>
              </a:spcAft>
              <a:buClrTx/>
              <a:buSzTx/>
              <a:buFontTx/>
              <a:buNone/>
              <a:tabLst/>
              <a:defRPr/>
            </a:pPr>
            <a:r>
              <a:rPr lang="en-US" sz="1200" b="0" i="0" u="none" strike="noStrike" kern="1200" cap="none" baseline="0" dirty="0" smtClean="0">
                <a:solidFill>
                  <a:schemeClr val="dk1"/>
                </a:solidFill>
                <a:effectLst/>
                <a:latin typeface="Arial"/>
                <a:ea typeface="Arial"/>
                <a:cs typeface="Arial"/>
                <a:sym typeface="Arial"/>
              </a:rPr>
              <a:t>United states solution to this problem is MTSS for behavior</a:t>
            </a:r>
          </a:p>
          <a:p>
            <a:pPr marL="0" marR="0" indent="0" algn="l" defTabSz="457200" rtl="0" eaLnBrk="1" fontAlgn="auto" latinLnBrk="0" hangingPunct="1">
              <a:lnSpc>
                <a:spcPct val="100000"/>
              </a:lnSpc>
              <a:spcBef>
                <a:spcPts val="360"/>
              </a:spcBef>
              <a:spcAft>
                <a:spcPts val="0"/>
              </a:spcAft>
              <a:buClrTx/>
              <a:buSzTx/>
              <a:buFontTx/>
              <a:buNone/>
              <a:tabLst/>
              <a:defRPr/>
            </a:pPr>
            <a:endParaRPr lang="en-US" sz="1200" b="0" i="0" u="none" strike="noStrike" kern="1200" cap="none" baseline="0" dirty="0" smtClean="0">
              <a:solidFill>
                <a:schemeClr val="dk1"/>
              </a:solidFill>
              <a:effectLst/>
              <a:latin typeface="Arial"/>
              <a:ea typeface="Arial"/>
              <a:cs typeface="Arial"/>
              <a:sym typeface="Arial"/>
            </a:endParaRPr>
          </a:p>
          <a:p>
            <a:r>
              <a:rPr lang="en-US" baseline="0" dirty="0" smtClean="0"/>
              <a:t>Who has seen this triangle before?</a:t>
            </a:r>
          </a:p>
          <a:p>
            <a:r>
              <a:rPr lang="en-US" baseline="0" dirty="0" smtClean="0"/>
              <a:t>How many of you use it as a guiding framework for service delivery in your practice or research?</a:t>
            </a:r>
          </a:p>
          <a:p>
            <a:endParaRPr lang="en-US" baseline="0" dirty="0" smtClean="0"/>
          </a:p>
          <a:p>
            <a:r>
              <a:rPr lang="en-US" dirty="0" smtClean="0">
                <a:effectLst/>
                <a:latin typeface="Arial"/>
              </a:rPr>
              <a:t>MTSS is a data-driven method for identifying and helping struggling students in need of more intensive supports (Brown &amp; Doolittle, 2008). Within MTSS models, staff intervene early using a multi-tiered approach where each tier provides interventions of</a:t>
            </a:r>
            <a:r>
              <a:rPr lang="en-US" baseline="0" dirty="0" smtClean="0">
                <a:effectLst/>
                <a:latin typeface="Arial"/>
              </a:rPr>
              <a:t> </a:t>
            </a:r>
            <a:r>
              <a:rPr lang="en-US" dirty="0" smtClean="0">
                <a:effectLst/>
                <a:latin typeface="Arial"/>
              </a:rPr>
              <a:t>increasing intensity. </a:t>
            </a:r>
          </a:p>
          <a:p>
            <a:endParaRPr lang="en-US" dirty="0" smtClean="0">
              <a:effectLst/>
              <a:latin typeface="Arial"/>
            </a:endParaRPr>
          </a:p>
          <a:p>
            <a:r>
              <a:rPr lang="en-US" i="1" dirty="0" smtClean="0"/>
              <a:t>Today we are going to focus on the delivery of Tier 1 supports, which are delivered within the classroom, by the teacher, and are typically integrated into the normal classroom routine. We are focusing on these practices</a:t>
            </a:r>
            <a:r>
              <a:rPr lang="en-US" i="1" baseline="0" dirty="0" smtClean="0"/>
              <a:t> because they are low-cots, high yield, have the most reach and the most potential for protecting students against experiencing SEB problems that can impeded their academic and SEB functioning</a:t>
            </a:r>
            <a:endParaRPr lang="en-US" i="1" dirty="0" smtClean="0"/>
          </a:p>
          <a:p>
            <a:endParaRPr lang="en-US" i="1" dirty="0" smtClean="0"/>
          </a:p>
          <a:p>
            <a:r>
              <a:rPr lang="en-US" i="0" dirty="0" smtClean="0"/>
              <a:t>These practices are: </a:t>
            </a:r>
            <a:endParaRPr lang="en-US" i="1" baseline="0" dirty="0" smtClean="0"/>
          </a:p>
          <a:p>
            <a:r>
              <a:rPr lang="en-US" u="sng" dirty="0" smtClean="0"/>
              <a:t>positive, proactive, and are provided independent of individual risk status</a:t>
            </a:r>
            <a:r>
              <a:rPr lang="en-US" dirty="0" smtClean="0"/>
              <a:t>, </a:t>
            </a:r>
          </a:p>
          <a:p>
            <a:r>
              <a:rPr lang="en-US" dirty="0" smtClean="0"/>
              <a:t>Reduced</a:t>
            </a:r>
            <a:r>
              <a:rPr lang="en-US" baseline="0" dirty="0" smtClean="0"/>
              <a:t> </a:t>
            </a:r>
            <a:r>
              <a:rPr lang="en-US" dirty="0" smtClean="0"/>
              <a:t>potential for </a:t>
            </a:r>
            <a:r>
              <a:rPr lang="en-US" u="sng" dirty="0" smtClean="0"/>
              <a:t>stigmatizing student</a:t>
            </a:r>
            <a:r>
              <a:rPr lang="en-US" dirty="0" smtClean="0"/>
              <a:t>. </a:t>
            </a:r>
          </a:p>
          <a:p>
            <a:endParaRPr lang="en-US" dirty="0" smtClean="0"/>
          </a:p>
          <a:p>
            <a:r>
              <a:rPr lang="en-US" dirty="0" smtClean="0"/>
              <a:t>They can include SEL curricula, mindfulness</a:t>
            </a:r>
            <a:r>
              <a:rPr lang="en-US" baseline="0" dirty="0" smtClean="0"/>
              <a:t> based practices, or classroom management strategies. </a:t>
            </a:r>
            <a:endParaRPr lang="en-US" dirty="0" smtClean="0"/>
          </a:p>
          <a:p>
            <a:pPr marL="0" lvl="0" indent="0">
              <a:buFont typeface="Arial"/>
              <a:buNone/>
            </a:pPr>
            <a:endParaRPr lang="en-US" baseline="0" dirty="0" smtClean="0"/>
          </a:p>
          <a:p>
            <a:pPr marL="0" lvl="0" indent="0">
              <a:buFont typeface="Arial"/>
              <a:buNone/>
            </a:pPr>
            <a:r>
              <a:rPr lang="en-US" baseline="0" dirty="0" smtClean="0"/>
              <a:t>All of these practices set the stage for enhanced classroom climate, social-emotional skills learning, and the prevention of problem behaviors from occurring in the general classroom setting. </a:t>
            </a:r>
          </a:p>
          <a:p>
            <a:endParaRPr lang="en-US" dirty="0" smtClean="0">
              <a:effectLst/>
              <a:latin typeface="Arial"/>
            </a:endParaRPr>
          </a:p>
          <a:p>
            <a:r>
              <a:rPr lang="en-US" dirty="0" smtClean="0">
                <a:effectLst/>
                <a:latin typeface="Arial"/>
              </a:rPr>
              <a:t>-----------------------------------------------------</a:t>
            </a:r>
          </a:p>
          <a:p>
            <a:endParaRPr lang="en-US" dirty="0" smtClean="0">
              <a:effectLst/>
              <a:latin typeface="Arial"/>
            </a:endParaRPr>
          </a:p>
          <a:p>
            <a:endParaRPr lang="en-US" dirty="0" smtClean="0">
              <a:effectLst/>
              <a:latin typeface="Arial"/>
            </a:endParaRPr>
          </a:p>
          <a:p>
            <a:endParaRPr lang="en-US" dirty="0" smtClean="0">
              <a:effectLst/>
              <a:latin typeface="Arial"/>
            </a:endParaRPr>
          </a:p>
          <a:p>
            <a:endParaRPr lang="en-US" dirty="0" smtClean="0">
              <a:effectLst/>
              <a:latin typeface="Arial"/>
            </a:endParaRPr>
          </a:p>
          <a:p>
            <a:endParaRPr lang="en-US" dirty="0" smtClean="0">
              <a:effectLst/>
              <a:latin typeface="Arial"/>
            </a:endParaRPr>
          </a:p>
          <a:p>
            <a:endParaRPr lang="en-US" dirty="0" smtClean="0">
              <a:effectLst/>
              <a:latin typeface="Arial"/>
            </a:endParaRPr>
          </a:p>
          <a:p>
            <a:r>
              <a:rPr lang="en-US" dirty="0" smtClean="0">
                <a:effectLst/>
                <a:latin typeface="Arial"/>
              </a:rPr>
              <a:t>In the first tier of problem solving, general education teachers are asked to provide high quality </a:t>
            </a:r>
            <a:r>
              <a:rPr lang="en-US" baseline="0" dirty="0" smtClean="0">
                <a:effectLst/>
                <a:latin typeface="Arial"/>
              </a:rPr>
              <a:t> </a:t>
            </a:r>
            <a:r>
              <a:rPr lang="en-US" dirty="0" smtClean="0">
                <a:effectLst/>
                <a:latin typeface="Arial"/>
              </a:rPr>
              <a:t>evidence-based classroom management,</a:t>
            </a:r>
            <a:r>
              <a:rPr lang="en-US" baseline="0" dirty="0" smtClean="0">
                <a:effectLst/>
                <a:latin typeface="Arial"/>
              </a:rPr>
              <a:t> social-emotional learning, and </a:t>
            </a:r>
            <a:r>
              <a:rPr lang="en-US" dirty="0" smtClean="0">
                <a:effectLst/>
                <a:latin typeface="Arial"/>
              </a:rPr>
              <a:t>behavior management strategies informed by universal screening data and frequent progress monitoring within the general education classroom. Approximately 80% of students should have</a:t>
            </a:r>
            <a:r>
              <a:rPr lang="en-US" baseline="0" dirty="0" smtClean="0">
                <a:effectLst/>
                <a:latin typeface="Arial"/>
              </a:rPr>
              <a:t> </a:t>
            </a:r>
            <a:r>
              <a:rPr lang="en-US" dirty="0" smtClean="0">
                <a:effectLst/>
                <a:latin typeface="Arial"/>
              </a:rPr>
              <a:t>their needs adequately met through Tier I supports (Berkeley, Bender, </a:t>
            </a:r>
            <a:r>
              <a:rPr lang="en-US" dirty="0" err="1" smtClean="0">
                <a:effectLst/>
                <a:latin typeface="Arial"/>
              </a:rPr>
              <a:t>Peaster</a:t>
            </a:r>
            <a:r>
              <a:rPr lang="en-US" dirty="0" smtClean="0">
                <a:effectLst/>
                <a:latin typeface="Arial"/>
              </a:rPr>
              <a:t>, &amp; Saunders, 2009). </a:t>
            </a:r>
          </a:p>
          <a:p>
            <a:endParaRPr lang="en-US" dirty="0" smtClean="0">
              <a:effectLst/>
              <a:latin typeface="Arial"/>
            </a:endParaRPr>
          </a:p>
          <a:p>
            <a:r>
              <a:rPr lang="en-US" dirty="0" smtClean="0">
                <a:effectLst/>
                <a:latin typeface="Arial"/>
              </a:rPr>
              <a:t>Students who are identified as “at risk” for SEB problems by universal screening are provided with Tier II intervention</a:t>
            </a:r>
            <a:r>
              <a:rPr lang="en-US" baseline="0" dirty="0" smtClean="0">
                <a:effectLst/>
                <a:latin typeface="Arial"/>
              </a:rPr>
              <a:t> and supports and if they are not responsive to these, then they are provided with individualized</a:t>
            </a:r>
            <a:r>
              <a:rPr lang="en-US" dirty="0" smtClean="0">
                <a:effectLst/>
                <a:latin typeface="Arial"/>
              </a:rPr>
              <a:t> Tier III intervention.</a:t>
            </a:r>
            <a:r>
              <a:rPr lang="en-US" baseline="0" dirty="0" smtClean="0">
                <a:effectLst/>
                <a:latin typeface="Arial"/>
              </a:rPr>
              <a:t> </a:t>
            </a:r>
            <a:r>
              <a:rPr lang="en-US" dirty="0" smtClean="0">
                <a:effectLst/>
                <a:latin typeface="Arial"/>
              </a:rPr>
              <a:t>It is estimated that approximately 15% of students will need Tier II services (Berkeley et al., 2009) and only about 5% of students</a:t>
            </a:r>
            <a:r>
              <a:rPr lang="en-US" baseline="0" dirty="0" smtClean="0">
                <a:effectLst/>
                <a:latin typeface="Arial"/>
              </a:rPr>
              <a:t> require the services characterized by Tier III intervention</a:t>
            </a:r>
            <a:r>
              <a:rPr lang="en-US" dirty="0" smtClean="0">
                <a:effectLst/>
                <a:latin typeface="Arial"/>
              </a:rPr>
              <a:t>; these students may work individually with a specialist, in small groups, or may be pulled out for support. Examples of Tier II services would include</a:t>
            </a:r>
            <a:r>
              <a:rPr lang="en-US" baseline="0" dirty="0" smtClean="0">
                <a:effectLst/>
                <a:latin typeface="Arial"/>
              </a:rPr>
              <a:t> a small group intervention for students in need of social skills instruction by the school counselor and Tier III intervention may include </a:t>
            </a:r>
            <a:r>
              <a:rPr lang="en-US" dirty="0" smtClean="0">
                <a:effectLst/>
                <a:latin typeface="Arial"/>
              </a:rPr>
              <a:t>a student participating in the school’s special education</a:t>
            </a:r>
            <a:r>
              <a:rPr lang="en-US" baseline="0" dirty="0" smtClean="0">
                <a:effectLst/>
                <a:latin typeface="Arial"/>
              </a:rPr>
              <a:t> programming</a:t>
            </a:r>
            <a:r>
              <a:rPr lang="en-US" dirty="0" smtClean="0">
                <a:effectLst/>
                <a:latin typeface="Arial"/>
              </a:rPr>
              <a:t>. </a:t>
            </a:r>
          </a:p>
          <a:p>
            <a:endParaRPr lang="en-US" dirty="0" smtClean="0">
              <a:effectLst/>
              <a:latin typeface="Arial"/>
            </a:endParaRPr>
          </a:p>
          <a:p>
            <a:r>
              <a:rPr lang="en-US" dirty="0" smtClean="0">
                <a:effectLst/>
                <a:latin typeface="Arial"/>
              </a:rPr>
              <a:t>Today we will focus on Tier one and</a:t>
            </a:r>
            <a:r>
              <a:rPr lang="en-US" baseline="0" dirty="0" smtClean="0">
                <a:effectLst/>
                <a:latin typeface="Arial"/>
              </a:rPr>
              <a:t> the importance of it’s implementation and health. </a:t>
            </a:r>
            <a:endParaRPr lang="en-US" dirty="0" smtClean="0">
              <a:effectLst/>
              <a:latin typeface="Arial"/>
            </a:endParaRPr>
          </a:p>
          <a:p>
            <a:endParaRPr lang="en-US" dirty="0" smtClean="0">
              <a:effectLst/>
              <a:latin typeface="Arial"/>
            </a:endParaRPr>
          </a:p>
          <a:p>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840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Today we are going to focus on the delivery of Tier 1 supports, which are delivered within the classroom, by the teacher, and are typically integrated into the normal classroom routine. We are focusing on these practices</a:t>
            </a:r>
            <a:r>
              <a:rPr lang="en-US" i="1" baseline="0" dirty="0" smtClean="0"/>
              <a:t> because they are low-cots, high yield, have the most reach and the most potential for protecting students against experiencing SEB problems that can impeded their academic and SEB functioning</a:t>
            </a:r>
            <a:endParaRPr lang="en-US" i="1" dirty="0" smtClean="0"/>
          </a:p>
          <a:p>
            <a:endParaRPr lang="en-US" i="1" dirty="0" smtClean="0"/>
          </a:p>
          <a:p>
            <a:r>
              <a:rPr lang="en-US" i="0" dirty="0" smtClean="0"/>
              <a:t>These practices are: </a:t>
            </a:r>
            <a:endParaRPr lang="en-US" i="1" baseline="0" dirty="0" smtClean="0"/>
          </a:p>
          <a:p>
            <a:r>
              <a:rPr lang="en-US" u="sng" dirty="0" smtClean="0"/>
              <a:t>positive, proactive, and are provided independent of individual risk status</a:t>
            </a:r>
            <a:r>
              <a:rPr lang="en-US" dirty="0" smtClean="0"/>
              <a:t>, </a:t>
            </a:r>
          </a:p>
          <a:p>
            <a:r>
              <a:rPr lang="en-US" dirty="0" smtClean="0"/>
              <a:t>Reduced</a:t>
            </a:r>
            <a:r>
              <a:rPr lang="en-US" baseline="0" dirty="0" smtClean="0"/>
              <a:t> </a:t>
            </a:r>
            <a:r>
              <a:rPr lang="en-US" dirty="0" smtClean="0"/>
              <a:t>potential for </a:t>
            </a:r>
            <a:r>
              <a:rPr lang="en-US" u="sng" dirty="0" smtClean="0"/>
              <a:t>stigmatizing student</a:t>
            </a:r>
            <a:r>
              <a:rPr lang="en-US" dirty="0" smtClean="0"/>
              <a:t>. </a:t>
            </a:r>
          </a:p>
          <a:p>
            <a:endParaRPr lang="en-US" dirty="0" smtClean="0"/>
          </a:p>
          <a:p>
            <a:r>
              <a:rPr lang="en-US" dirty="0" smtClean="0"/>
              <a:t>They can include SEL curricula, mindfulness</a:t>
            </a:r>
            <a:r>
              <a:rPr lang="en-US" baseline="0" dirty="0" smtClean="0"/>
              <a:t> based practices, or classroom management strategies. </a:t>
            </a:r>
            <a:endParaRPr lang="en-US" dirty="0" smtClean="0"/>
          </a:p>
          <a:p>
            <a:pPr marL="0" lvl="0" indent="0">
              <a:buFont typeface="Arial"/>
              <a:buNone/>
            </a:pPr>
            <a:endParaRPr lang="en-US" baseline="0" dirty="0" smtClean="0"/>
          </a:p>
          <a:p>
            <a:pPr marL="0" lvl="0" indent="0">
              <a:buFont typeface="Arial"/>
              <a:buNone/>
            </a:pPr>
            <a:r>
              <a:rPr lang="en-US" baseline="0" dirty="0" smtClean="0"/>
              <a:t>All of these practices set the stage for enhanced classroom climate, social-emotional skills learning, and the prevention of problem behaviors from occurring in the general classroom setting.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619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Madeline</a:t>
            </a:r>
          </a:p>
          <a:p>
            <a:endParaRPr lang="en-US" baseline="0" dirty="0" smtClean="0"/>
          </a:p>
          <a:p>
            <a:r>
              <a:rPr lang="en-US" baseline="0" dirty="0" smtClean="0"/>
              <a:t>There is a wide range </a:t>
            </a:r>
            <a:r>
              <a:rPr lang="en-US" u="sng" baseline="0" dirty="0" smtClean="0"/>
              <a:t>of evidence showing that Tier one preventative interventions work </a:t>
            </a:r>
            <a:r>
              <a:rPr lang="en-US" baseline="0" dirty="0" smtClean="0"/>
              <a:t>for students exhibiting a variety of problems – especially for students who exhibit behavioral problems in the classroom. </a:t>
            </a:r>
          </a:p>
          <a:p>
            <a:r>
              <a:rPr lang="en-US" baseline="0" dirty="0" smtClean="0"/>
              <a:t>	</a:t>
            </a:r>
            <a:r>
              <a:rPr lang="en-US" b="1" i="1" baseline="0" dirty="0" smtClean="0"/>
              <a:t>EXAMPLES OF THESE STUDIES!!!</a:t>
            </a:r>
          </a:p>
          <a:p>
            <a:endParaRPr lang="en-US" baseline="0" dirty="0" smtClean="0"/>
          </a:p>
          <a:p>
            <a:r>
              <a:rPr lang="en-US" baseline="0" dirty="0" smtClean="0"/>
              <a:t>Moreover, </a:t>
            </a:r>
            <a:r>
              <a:rPr lang="en-US" u="sng" baseline="0" dirty="0" smtClean="0"/>
              <a:t>establishing a healthy Tier I </a:t>
            </a:r>
            <a:r>
              <a:rPr lang="en-US" baseline="0" dirty="0" smtClean="0"/>
              <a:t>and utilizing preventative strategies to target behavior has shown to </a:t>
            </a:r>
            <a:r>
              <a:rPr lang="en-US" u="sng" baseline="0" dirty="0" smtClean="0"/>
              <a:t>be more cost effective in the long run </a:t>
            </a:r>
            <a:r>
              <a:rPr lang="en-US" baseline="0" dirty="0" smtClean="0"/>
              <a:t>and reduce problem behavior for at risk students. For example – the </a:t>
            </a:r>
            <a:r>
              <a:rPr lang="en-US" u="sng" baseline="0" dirty="0" smtClean="0"/>
              <a:t>Good Behavior Game </a:t>
            </a:r>
            <a:r>
              <a:rPr lang="en-US" baseline="0" dirty="0" smtClean="0"/>
              <a:t>costs $8 per student and returns $204 per student per year. </a:t>
            </a:r>
          </a:p>
          <a:p>
            <a:endParaRPr lang="en-US" baseline="0" dirty="0" smtClean="0"/>
          </a:p>
          <a:p>
            <a:r>
              <a:rPr lang="en-US" baseline="0" dirty="0" smtClean="0"/>
              <a:t>You can reach a wider range of students through Tier one than you can service students in small group or individual service delivery settings and you </a:t>
            </a:r>
            <a:r>
              <a:rPr lang="en-US" u="sng" baseline="0" dirty="0" smtClean="0"/>
              <a:t>increase instruction time by investing in behavior prevention strategies </a:t>
            </a:r>
            <a:r>
              <a:rPr lang="en-US" b="1" i="1" baseline="0" dirty="0" smtClean="0">
                <a:solidFill>
                  <a:srgbClr val="FF0000"/>
                </a:solidFill>
              </a:rPr>
              <a:t>[INSERT THE OUNCE OF PREVENTION SOURCE HERE!!!]</a:t>
            </a:r>
          </a:p>
          <a:p>
            <a:pPr marL="0" lvl="0" indent="0">
              <a:buFont typeface="Arial"/>
              <a:buNone/>
            </a:pPr>
            <a:endParaRPr lang="en-US" baseline="0" dirty="0" smtClean="0"/>
          </a:p>
          <a:p>
            <a:pPr marL="0" lvl="0" indent="0">
              <a:buFont typeface="Arial"/>
              <a:buNone/>
            </a:pPr>
            <a:r>
              <a:rPr lang="en-US" baseline="0" dirty="0" smtClean="0"/>
              <a:t>In addition</a:t>
            </a:r>
            <a:r>
              <a:rPr lang="en-US" u="sng" baseline="0" dirty="0" smtClean="0"/>
              <a:t>, the health of your Tier I supports the rest of your MTSS service delivery framework </a:t>
            </a:r>
            <a:r>
              <a:rPr lang="en-US" baseline="0" dirty="0" smtClean="0"/>
              <a:t>– if more than 20% of students are identified as at risk by a screener, then Tier 1 should be targeted and enhanced in order to prevent low level behavior problems from occurring and more effectively and efficiently service students with the highest level of needs and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211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aramond"/>
                <a:cs typeface="Garamond"/>
              </a:rPr>
              <a:t>Tier I supports work! </a:t>
            </a:r>
            <a:r>
              <a:rPr lang="en-US" sz="800" dirty="0" smtClean="0">
                <a:latin typeface="Garamond"/>
                <a:cs typeface="Garamond"/>
              </a:rPr>
              <a:t>(e.g., Cook et al., 2016; </a:t>
            </a:r>
            <a:r>
              <a:rPr lang="en-US" sz="800" dirty="0" err="1" smtClean="0">
                <a:latin typeface="Garamond"/>
                <a:cs typeface="Garamond"/>
              </a:rPr>
              <a:t>Domitrovich</a:t>
            </a:r>
            <a:r>
              <a:rPr lang="en-US" sz="800" dirty="0" smtClean="0">
                <a:latin typeface="Garamond"/>
                <a:cs typeface="Garamond"/>
              </a:rPr>
              <a:t> et al., 2010; Horner, </a:t>
            </a:r>
            <a:r>
              <a:rPr lang="en-US" sz="800" dirty="0" err="1" smtClean="0">
                <a:latin typeface="Garamond"/>
                <a:cs typeface="Garamond"/>
              </a:rPr>
              <a:t>Sugai</a:t>
            </a:r>
            <a:r>
              <a:rPr lang="en-US" sz="800" dirty="0" smtClean="0">
                <a:latin typeface="Garamond"/>
                <a:cs typeface="Garamond"/>
              </a:rPr>
              <a:t>, &amp; Anderson, 2010)</a:t>
            </a:r>
          </a:p>
          <a:p>
            <a:r>
              <a:rPr lang="en-US" dirty="0" smtClean="0">
                <a:latin typeface="Garamond"/>
                <a:cs typeface="Garamond"/>
              </a:rPr>
              <a:t>Cost-benefit ratio is high for universal classroom-based practices</a:t>
            </a:r>
          </a:p>
          <a:p>
            <a:r>
              <a:rPr lang="en-US" dirty="0" smtClean="0">
                <a:latin typeface="Garamond"/>
                <a:cs typeface="Garamond"/>
              </a:rPr>
              <a:t>Good classroom management </a:t>
            </a:r>
            <a:r>
              <a:rPr lang="en-US" dirty="0" smtClean="0">
                <a:latin typeface="Garamond"/>
                <a:cs typeface="Garamond"/>
                <a:sym typeface="Wingdings"/>
              </a:rPr>
              <a:t> more instruction time</a:t>
            </a:r>
            <a:endParaRPr lang="en-US" dirty="0" smtClean="0">
              <a:latin typeface="Garamond"/>
              <a:cs typeface="Garamond"/>
            </a:endParaRPr>
          </a:p>
          <a:p>
            <a:r>
              <a:rPr lang="en-US" dirty="0" smtClean="0">
                <a:latin typeface="Garamond"/>
                <a:cs typeface="Garamond"/>
              </a:rPr>
              <a:t>Health of Tier 1 </a:t>
            </a:r>
            <a:r>
              <a:rPr lang="en-US" dirty="0" smtClean="0">
                <a:latin typeface="Garamond"/>
                <a:cs typeface="Garamond"/>
                <a:sym typeface="Wingdings"/>
              </a:rPr>
              <a:t></a:t>
            </a:r>
            <a:r>
              <a:rPr lang="en-US" dirty="0" smtClean="0">
                <a:latin typeface="Garamond"/>
                <a:cs typeface="Garamond"/>
              </a:rPr>
              <a:t> Health of Tier II and Tier III</a:t>
            </a:r>
          </a:p>
          <a:p>
            <a:endParaRPr lang="en-US" dirty="0" smtClean="0">
              <a:latin typeface="Garamond"/>
              <a:cs typeface="Garamond"/>
            </a:endParaRPr>
          </a:p>
          <a:p>
            <a:r>
              <a:rPr lang="en-US" baseline="0" dirty="0" smtClean="0"/>
              <a:t>Madeline</a:t>
            </a:r>
          </a:p>
          <a:p>
            <a:endParaRPr lang="en-US" baseline="0" dirty="0" smtClean="0"/>
          </a:p>
          <a:p>
            <a:r>
              <a:rPr lang="en-US" baseline="0" dirty="0" smtClean="0"/>
              <a:t>There is a wide range </a:t>
            </a:r>
            <a:r>
              <a:rPr lang="en-US" u="sng" baseline="0" dirty="0" smtClean="0"/>
              <a:t>of evidence showing that Tier one preventative interventions work </a:t>
            </a:r>
            <a:r>
              <a:rPr lang="en-US" baseline="0" dirty="0" smtClean="0"/>
              <a:t>for students exhibiting a variety of problems – especially for students who exhibit behavioral problems in the classroom. </a:t>
            </a:r>
          </a:p>
          <a:p>
            <a:r>
              <a:rPr lang="en-US" baseline="0" dirty="0" smtClean="0"/>
              <a:t>	</a:t>
            </a:r>
            <a:r>
              <a:rPr lang="en-US" b="1" i="1" baseline="0" dirty="0" smtClean="0"/>
              <a:t>EXAMPLES OF THESE STUDIES!!!</a:t>
            </a:r>
          </a:p>
          <a:p>
            <a:endParaRPr lang="en-US" baseline="0" dirty="0" smtClean="0"/>
          </a:p>
          <a:p>
            <a:r>
              <a:rPr lang="en-US" baseline="0" dirty="0" smtClean="0"/>
              <a:t>Moreover, </a:t>
            </a:r>
            <a:r>
              <a:rPr lang="en-US" u="sng" baseline="0" dirty="0" smtClean="0"/>
              <a:t>establishing a healthy Tier I </a:t>
            </a:r>
            <a:r>
              <a:rPr lang="en-US" baseline="0" dirty="0" smtClean="0"/>
              <a:t>and utilizing preventative strategies to target behavior has shown to </a:t>
            </a:r>
            <a:r>
              <a:rPr lang="en-US" u="sng" baseline="0" dirty="0" smtClean="0"/>
              <a:t>be more cost effective in the long run </a:t>
            </a:r>
            <a:r>
              <a:rPr lang="en-US" baseline="0" dirty="0" smtClean="0"/>
              <a:t>and reduce problem behavior for at risk students. For example – the </a:t>
            </a:r>
            <a:r>
              <a:rPr lang="en-US" u="sng" baseline="0" dirty="0" smtClean="0"/>
              <a:t>Good Behavior Game </a:t>
            </a:r>
            <a:r>
              <a:rPr lang="en-US" baseline="0" dirty="0" smtClean="0"/>
              <a:t>costs $8 per student and returns $204 per student per year. </a:t>
            </a:r>
          </a:p>
          <a:p>
            <a:endParaRPr lang="en-US" baseline="0" dirty="0" smtClean="0"/>
          </a:p>
          <a:p>
            <a:r>
              <a:rPr lang="en-US" baseline="0" dirty="0" smtClean="0"/>
              <a:t>You can reach a wider range of students through Tier one than you can service students in small group or individual service delivery settings and you </a:t>
            </a:r>
            <a:r>
              <a:rPr lang="en-US" u="sng" baseline="0" dirty="0" smtClean="0"/>
              <a:t>increase instruction time by investing in behavior prevention strategies </a:t>
            </a:r>
            <a:r>
              <a:rPr lang="en-US" b="1" i="1" baseline="0" dirty="0" smtClean="0">
                <a:solidFill>
                  <a:srgbClr val="FF0000"/>
                </a:solidFill>
              </a:rPr>
              <a:t>[INSERT THE OUNCE OF PREVENTION SOURCE HERE!!!]</a:t>
            </a:r>
          </a:p>
          <a:p>
            <a:endParaRPr lang="en-US" dirty="0" smtClean="0">
              <a:latin typeface="Garamond"/>
              <a:cs typeface="Garamond"/>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24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360"/>
              </a:spcBef>
              <a:spcAft>
                <a:spcPts val="0"/>
              </a:spcAft>
              <a:buClrTx/>
              <a:buSzTx/>
              <a:buFontTx/>
              <a:buNone/>
              <a:tabLst/>
              <a:defRPr/>
            </a:pPr>
            <a:r>
              <a:rPr lang="en-US" sz="1200" b="0" i="0" u="none" strike="noStrike" kern="1200" cap="none" baseline="0" dirty="0" smtClean="0">
                <a:solidFill>
                  <a:schemeClr val="dk1"/>
                </a:solidFill>
                <a:effectLst/>
                <a:latin typeface="Arial"/>
                <a:ea typeface="Arial"/>
                <a:cs typeface="Arial"/>
                <a:sym typeface="Arial"/>
              </a:rPr>
              <a:t>I want to talk a bit about the relevance of universal programs and </a:t>
            </a:r>
            <a:r>
              <a:rPr lang="en-US" sz="1200" b="0" i="0" u="none" strike="noStrike" kern="1200" cap="none" baseline="0" dirty="0" err="1" smtClean="0">
                <a:solidFill>
                  <a:schemeClr val="dk1"/>
                </a:solidFill>
                <a:effectLst/>
                <a:latin typeface="Arial"/>
                <a:ea typeface="Arial"/>
                <a:cs typeface="Arial"/>
                <a:sym typeface="Arial"/>
              </a:rPr>
              <a:t>prctices</a:t>
            </a:r>
            <a:r>
              <a:rPr lang="en-US" sz="1200" b="0" i="0" u="none" strike="noStrike" kern="1200" cap="none" baseline="0" dirty="0" smtClean="0">
                <a:solidFill>
                  <a:schemeClr val="dk1"/>
                </a:solidFill>
                <a:effectLst/>
                <a:latin typeface="Arial"/>
                <a:ea typeface="Arial"/>
                <a:cs typeface="Arial"/>
                <a:sym typeface="Arial"/>
              </a:rPr>
              <a:t> within the broad scope of service delivery that can happen in schools. </a:t>
            </a:r>
          </a:p>
          <a:p>
            <a:pPr marL="0" marR="0" indent="0" algn="l" defTabSz="457200" rtl="0" eaLnBrk="1" fontAlgn="auto" latinLnBrk="0" hangingPunct="1">
              <a:lnSpc>
                <a:spcPct val="100000"/>
              </a:lnSpc>
              <a:spcBef>
                <a:spcPts val="360"/>
              </a:spcBef>
              <a:spcAft>
                <a:spcPts val="0"/>
              </a:spcAft>
              <a:buClrTx/>
              <a:buSzTx/>
              <a:buFontTx/>
              <a:buNone/>
              <a:tabLst/>
              <a:defRPr/>
            </a:pPr>
            <a:endParaRPr lang="en-US" sz="1200" b="0" i="0" u="none" strike="noStrike" kern="1200" cap="none" baseline="0" dirty="0" smtClean="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360"/>
              </a:spcBef>
              <a:spcAft>
                <a:spcPts val="0"/>
              </a:spcAft>
              <a:buClrTx/>
              <a:buSzTx/>
              <a:buFontTx/>
              <a:buNone/>
              <a:tabLst/>
              <a:defRPr/>
            </a:pPr>
            <a:r>
              <a:rPr lang="en-US" sz="1200" b="0" i="0" u="none" strike="noStrike" kern="1200" cap="none" baseline="0" dirty="0" smtClean="0">
                <a:solidFill>
                  <a:schemeClr val="dk1"/>
                </a:solidFill>
                <a:effectLst/>
                <a:latin typeface="Arial"/>
                <a:ea typeface="Arial"/>
                <a:cs typeface="Arial"/>
                <a:sym typeface="Arial"/>
              </a:rPr>
              <a:t>Universal supports are the foundation upon which critical intensive services are built and it’s essential to attend to the health of your Tier 1 implementation to ensure that your school has the capacity and readiness to deliver high quality, intensive supports to those students who are unresponsive to services in the general classroom setting. This is resource efficiency but it is also key for better services for kids with significant needs to free up room for delivery of supports that better match their needs. </a:t>
            </a:r>
          </a:p>
          <a:p>
            <a:pPr marL="0" marR="0" indent="0" algn="l" defTabSz="457200" rtl="0" eaLnBrk="1" fontAlgn="auto" latinLnBrk="0" hangingPunct="1">
              <a:lnSpc>
                <a:spcPct val="100000"/>
              </a:lnSpc>
              <a:spcBef>
                <a:spcPts val="360"/>
              </a:spcBef>
              <a:spcAft>
                <a:spcPts val="0"/>
              </a:spcAft>
              <a:buClrTx/>
              <a:buSzTx/>
              <a:buFontTx/>
              <a:buNone/>
              <a:tabLst/>
              <a:defRPr/>
            </a:pPr>
            <a:endParaRPr lang="en-US" sz="1200" b="0" i="0" u="none" strike="noStrike" kern="1200" cap="none" baseline="0" dirty="0" smtClean="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360"/>
              </a:spcBef>
              <a:spcAft>
                <a:spcPts val="0"/>
              </a:spcAft>
              <a:buClrTx/>
              <a:buSzTx/>
              <a:buFontTx/>
              <a:buNone/>
              <a:tabLst/>
              <a:defRPr/>
            </a:pPr>
            <a:endParaRPr lang="en-US" sz="1200" b="0" i="0" u="none" strike="noStrike" kern="1200" cap="none" baseline="0" dirty="0" smtClean="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360"/>
              </a:spcBef>
              <a:spcAft>
                <a:spcPts val="0"/>
              </a:spcAft>
              <a:buClrTx/>
              <a:buSzTx/>
              <a:buFontTx/>
              <a:buNone/>
              <a:tabLst/>
              <a:defRPr/>
            </a:pPr>
            <a:endParaRPr lang="en-US" sz="1200" b="0" i="0" u="none" strike="noStrike" kern="1200" cap="none" baseline="0" dirty="0" smtClean="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360"/>
              </a:spcBef>
              <a:spcAft>
                <a:spcPts val="0"/>
              </a:spcAft>
              <a:buClrTx/>
              <a:buSzTx/>
              <a:buFontTx/>
              <a:buNone/>
              <a:tabLst/>
              <a:defRPr/>
            </a:pPr>
            <a:r>
              <a:rPr lang="en-US" sz="1200" b="0" i="0" u="none" strike="noStrike" kern="1200" cap="none" baseline="0" dirty="0" smtClean="0">
                <a:solidFill>
                  <a:schemeClr val="dk1"/>
                </a:solidFill>
                <a:effectLst/>
                <a:latin typeface="Arial"/>
                <a:ea typeface="Arial"/>
                <a:cs typeface="Arial"/>
                <a:sym typeface="Arial"/>
              </a:rPr>
              <a:t>I</a:t>
            </a:r>
            <a:r>
              <a:rPr lang="en-US" sz="1200" b="0" i="0" u="none" strike="noStrike" kern="1200" cap="none" dirty="0" smtClean="0">
                <a:solidFill>
                  <a:schemeClr val="dk1"/>
                </a:solidFill>
                <a:effectLst/>
                <a:latin typeface="Arial"/>
                <a:ea typeface="Arial"/>
                <a:cs typeface="Arial"/>
                <a:sym typeface="Arial"/>
              </a:rPr>
              <a:t>nterventions </a:t>
            </a:r>
            <a:r>
              <a:rPr lang="en-US" sz="1200" b="0" i="0" u="none" strike="noStrike" kern="1200" cap="none" dirty="0" smtClean="0">
                <a:solidFill>
                  <a:schemeClr val="dk1"/>
                </a:solidFill>
                <a:effectLst/>
                <a:latin typeface="Arial"/>
                <a:ea typeface="Arial"/>
                <a:cs typeface="Arial"/>
                <a:sym typeface="Arial"/>
              </a:rPr>
              <a:t>for both mental health promotion and for early detection and inclusion of children with mental disorders worldwide</a:t>
            </a:r>
          </a:p>
          <a:p>
            <a:pPr marL="0" marR="0" indent="0" algn="l" defTabSz="457200" rtl="0" eaLnBrk="1" fontAlgn="auto" latinLnBrk="0" hangingPunct="1">
              <a:lnSpc>
                <a:spcPct val="100000"/>
              </a:lnSpc>
              <a:spcBef>
                <a:spcPts val="360"/>
              </a:spcBef>
              <a:spcAft>
                <a:spcPts val="0"/>
              </a:spcAft>
              <a:buClrTx/>
              <a:buSzTx/>
              <a:buFontTx/>
              <a:buNone/>
              <a:tabLst/>
              <a:defRPr/>
            </a:pPr>
            <a:r>
              <a:rPr lang="en-US" sz="1200" b="0" i="0" u="none" strike="noStrike" kern="1200" cap="none" baseline="0" dirty="0" smtClean="0">
                <a:solidFill>
                  <a:schemeClr val="dk1"/>
                </a:solidFill>
                <a:effectLst/>
                <a:latin typeface="Arial"/>
                <a:ea typeface="Arial"/>
                <a:cs typeface="Arial"/>
                <a:sym typeface="Arial"/>
              </a:rPr>
              <a:t>Critical problems = efficient service delivery</a:t>
            </a:r>
          </a:p>
          <a:p>
            <a:pPr marL="0" marR="0" indent="0" algn="l" defTabSz="457200" rtl="0" eaLnBrk="1" fontAlgn="auto" latinLnBrk="0" hangingPunct="1">
              <a:lnSpc>
                <a:spcPct val="100000"/>
              </a:lnSpc>
              <a:spcBef>
                <a:spcPts val="360"/>
              </a:spcBef>
              <a:spcAft>
                <a:spcPts val="0"/>
              </a:spcAft>
              <a:buClrTx/>
              <a:buSzTx/>
              <a:buFontTx/>
              <a:buNone/>
              <a:tabLst/>
              <a:defRPr/>
            </a:pPr>
            <a:endParaRPr lang="en-US" sz="1200" b="0" i="0" u="none" strike="noStrike" kern="1200" cap="none" baseline="0" dirty="0" smtClean="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360"/>
              </a:spcBef>
              <a:spcAft>
                <a:spcPts val="0"/>
              </a:spcAft>
              <a:buClrTx/>
              <a:buSzTx/>
              <a:buFontTx/>
              <a:buNone/>
              <a:tabLst/>
              <a:defRPr/>
            </a:pPr>
            <a:r>
              <a:rPr lang="en-US" sz="1200" b="0" i="0" u="none" strike="noStrike" kern="1200" cap="none" baseline="0" dirty="0" smtClean="0">
                <a:solidFill>
                  <a:schemeClr val="dk1"/>
                </a:solidFill>
                <a:effectLst/>
                <a:latin typeface="Arial"/>
                <a:ea typeface="Arial"/>
                <a:cs typeface="Arial"/>
                <a:sym typeface="Arial"/>
              </a:rPr>
              <a:t>United states solution to this problem is MTSS for behavior</a:t>
            </a:r>
          </a:p>
          <a:p>
            <a:pPr marL="0" marR="0" indent="0" algn="l" defTabSz="457200" rtl="0" eaLnBrk="1" fontAlgn="auto" latinLnBrk="0" hangingPunct="1">
              <a:lnSpc>
                <a:spcPct val="100000"/>
              </a:lnSpc>
              <a:spcBef>
                <a:spcPts val="360"/>
              </a:spcBef>
              <a:spcAft>
                <a:spcPts val="0"/>
              </a:spcAft>
              <a:buClrTx/>
              <a:buSzTx/>
              <a:buFontTx/>
              <a:buNone/>
              <a:tabLst/>
              <a:defRPr/>
            </a:pPr>
            <a:endParaRPr lang="en-US" sz="1200" b="0" i="0" u="none" strike="noStrike" kern="1200" cap="none" baseline="0" dirty="0" smtClean="0">
              <a:solidFill>
                <a:schemeClr val="dk1"/>
              </a:solidFill>
              <a:effectLst/>
              <a:latin typeface="Arial"/>
              <a:ea typeface="Arial"/>
              <a:cs typeface="Arial"/>
              <a:sym typeface="Arial"/>
            </a:endParaRPr>
          </a:p>
          <a:p>
            <a:r>
              <a:rPr lang="en-US" baseline="0" dirty="0" smtClean="0"/>
              <a:t>Who has seen this triangle before?</a:t>
            </a:r>
          </a:p>
          <a:p>
            <a:r>
              <a:rPr lang="en-US" baseline="0" dirty="0" smtClean="0"/>
              <a:t>How many of you use it as a guiding framework for service delivery in your practice or research?</a:t>
            </a:r>
          </a:p>
          <a:p>
            <a:endParaRPr lang="en-US" baseline="0" dirty="0" smtClean="0"/>
          </a:p>
          <a:p>
            <a:r>
              <a:rPr lang="en-US" dirty="0" smtClean="0">
                <a:effectLst/>
                <a:latin typeface="Arial"/>
              </a:rPr>
              <a:t>MTSS is a data-driven method for identifying and helping struggling students in need of more intensive supports (Brown &amp; Doolittle, 2008). Within MTSS models, staff intervene early using a multi-tiered approach where each tier provides interventions of</a:t>
            </a:r>
            <a:r>
              <a:rPr lang="en-US" baseline="0" dirty="0" smtClean="0">
                <a:effectLst/>
                <a:latin typeface="Arial"/>
              </a:rPr>
              <a:t> </a:t>
            </a:r>
            <a:r>
              <a:rPr lang="en-US" dirty="0" smtClean="0">
                <a:effectLst/>
                <a:latin typeface="Arial"/>
              </a:rPr>
              <a:t>increasing intensity. </a:t>
            </a:r>
          </a:p>
          <a:p>
            <a:endParaRPr lang="en-US" dirty="0" smtClean="0">
              <a:effectLst/>
              <a:latin typeface="Arial"/>
            </a:endParaRPr>
          </a:p>
          <a:p>
            <a:r>
              <a:rPr lang="en-US" i="1" dirty="0" smtClean="0"/>
              <a:t>Today we are going to focus on the delivery of Tier 1 supports, which are delivered within the classroom, by the teacher, and are typically integrated into the normal classroom routine. We are focusing on these practices</a:t>
            </a:r>
            <a:r>
              <a:rPr lang="en-US" i="1" baseline="0" dirty="0" smtClean="0"/>
              <a:t> because they are low-cots, high yield, have the most reach and the most potential for protecting students against experiencing SEB problems that can impeded their academic and SEB functioning</a:t>
            </a:r>
            <a:endParaRPr lang="en-US" i="1" dirty="0" smtClean="0"/>
          </a:p>
          <a:p>
            <a:endParaRPr lang="en-US" i="1" dirty="0" smtClean="0"/>
          </a:p>
          <a:p>
            <a:r>
              <a:rPr lang="en-US" i="0" dirty="0" smtClean="0"/>
              <a:t>These practices are: </a:t>
            </a:r>
            <a:endParaRPr lang="en-US" i="1" baseline="0" dirty="0" smtClean="0"/>
          </a:p>
          <a:p>
            <a:r>
              <a:rPr lang="en-US" u="sng" dirty="0" smtClean="0"/>
              <a:t>positive, proactive, and are provided independent of individual risk status</a:t>
            </a:r>
            <a:r>
              <a:rPr lang="en-US" dirty="0" smtClean="0"/>
              <a:t>, </a:t>
            </a:r>
          </a:p>
          <a:p>
            <a:r>
              <a:rPr lang="en-US" dirty="0" smtClean="0"/>
              <a:t>Reduced</a:t>
            </a:r>
            <a:r>
              <a:rPr lang="en-US" baseline="0" dirty="0" smtClean="0"/>
              <a:t> </a:t>
            </a:r>
            <a:r>
              <a:rPr lang="en-US" dirty="0" smtClean="0"/>
              <a:t>potential for </a:t>
            </a:r>
            <a:r>
              <a:rPr lang="en-US" u="sng" dirty="0" smtClean="0"/>
              <a:t>stigmatizing student</a:t>
            </a:r>
            <a:r>
              <a:rPr lang="en-US" dirty="0" smtClean="0"/>
              <a:t>. </a:t>
            </a:r>
          </a:p>
          <a:p>
            <a:endParaRPr lang="en-US" dirty="0" smtClean="0"/>
          </a:p>
          <a:p>
            <a:r>
              <a:rPr lang="en-US" dirty="0" smtClean="0"/>
              <a:t>They can include SEL curricula, mindfulness</a:t>
            </a:r>
            <a:r>
              <a:rPr lang="en-US" baseline="0" dirty="0" smtClean="0"/>
              <a:t> based practices, or classroom management strategies. </a:t>
            </a:r>
            <a:endParaRPr lang="en-US" dirty="0" smtClean="0"/>
          </a:p>
          <a:p>
            <a:pPr marL="0" lvl="0" indent="0">
              <a:buFont typeface="Arial"/>
              <a:buNone/>
            </a:pPr>
            <a:endParaRPr lang="en-US" baseline="0" dirty="0" smtClean="0"/>
          </a:p>
          <a:p>
            <a:pPr marL="0" lvl="0" indent="0">
              <a:buFont typeface="Arial"/>
              <a:buNone/>
            </a:pPr>
            <a:r>
              <a:rPr lang="en-US" baseline="0" dirty="0" smtClean="0"/>
              <a:t>All of these practices set the stage for enhanced classroom climate, social-emotional skills learning, and the prevention of problem behaviors from occurring in the general classroom setting. </a:t>
            </a:r>
          </a:p>
          <a:p>
            <a:endParaRPr lang="en-US" dirty="0" smtClean="0">
              <a:effectLst/>
              <a:latin typeface="Arial"/>
            </a:endParaRPr>
          </a:p>
          <a:p>
            <a:r>
              <a:rPr lang="en-US" dirty="0" smtClean="0">
                <a:effectLst/>
                <a:latin typeface="Arial"/>
              </a:rPr>
              <a:t>-----------------------------------------------------</a:t>
            </a:r>
          </a:p>
          <a:p>
            <a:endParaRPr lang="en-US" dirty="0" smtClean="0">
              <a:effectLst/>
              <a:latin typeface="Arial"/>
            </a:endParaRPr>
          </a:p>
          <a:p>
            <a:endParaRPr lang="en-US" dirty="0" smtClean="0">
              <a:effectLst/>
              <a:latin typeface="Arial"/>
            </a:endParaRPr>
          </a:p>
          <a:p>
            <a:endParaRPr lang="en-US" dirty="0" smtClean="0">
              <a:effectLst/>
              <a:latin typeface="Arial"/>
            </a:endParaRPr>
          </a:p>
          <a:p>
            <a:endParaRPr lang="en-US" dirty="0" smtClean="0">
              <a:effectLst/>
              <a:latin typeface="Arial"/>
            </a:endParaRPr>
          </a:p>
          <a:p>
            <a:endParaRPr lang="en-US" dirty="0" smtClean="0">
              <a:effectLst/>
              <a:latin typeface="Arial"/>
            </a:endParaRPr>
          </a:p>
          <a:p>
            <a:endParaRPr lang="en-US" dirty="0" smtClean="0">
              <a:effectLst/>
              <a:latin typeface="Arial"/>
            </a:endParaRPr>
          </a:p>
          <a:p>
            <a:r>
              <a:rPr lang="en-US" dirty="0" smtClean="0">
                <a:effectLst/>
                <a:latin typeface="Arial"/>
              </a:rPr>
              <a:t>In the first tier of problem solving, general education teachers are asked to provide high quality </a:t>
            </a:r>
            <a:r>
              <a:rPr lang="en-US" baseline="0" dirty="0" smtClean="0">
                <a:effectLst/>
                <a:latin typeface="Arial"/>
              </a:rPr>
              <a:t> </a:t>
            </a:r>
            <a:r>
              <a:rPr lang="en-US" dirty="0" smtClean="0">
                <a:effectLst/>
                <a:latin typeface="Arial"/>
              </a:rPr>
              <a:t>evidence-based classroom management,</a:t>
            </a:r>
            <a:r>
              <a:rPr lang="en-US" baseline="0" dirty="0" smtClean="0">
                <a:effectLst/>
                <a:latin typeface="Arial"/>
              </a:rPr>
              <a:t> social-emotional learning, and </a:t>
            </a:r>
            <a:r>
              <a:rPr lang="en-US" dirty="0" smtClean="0">
                <a:effectLst/>
                <a:latin typeface="Arial"/>
              </a:rPr>
              <a:t>behavior management strategies informed by universal screening data and frequent progress monitoring within the general education classroom. Approximately 80% of students should have</a:t>
            </a:r>
            <a:r>
              <a:rPr lang="en-US" baseline="0" dirty="0" smtClean="0">
                <a:effectLst/>
                <a:latin typeface="Arial"/>
              </a:rPr>
              <a:t> </a:t>
            </a:r>
            <a:r>
              <a:rPr lang="en-US" dirty="0" smtClean="0">
                <a:effectLst/>
                <a:latin typeface="Arial"/>
              </a:rPr>
              <a:t>their needs adequately met through Tier I supports (Berkeley, Bender, </a:t>
            </a:r>
            <a:r>
              <a:rPr lang="en-US" dirty="0" err="1" smtClean="0">
                <a:effectLst/>
                <a:latin typeface="Arial"/>
              </a:rPr>
              <a:t>Peaster</a:t>
            </a:r>
            <a:r>
              <a:rPr lang="en-US" dirty="0" smtClean="0">
                <a:effectLst/>
                <a:latin typeface="Arial"/>
              </a:rPr>
              <a:t>, &amp; Saunders, 2009). </a:t>
            </a:r>
          </a:p>
          <a:p>
            <a:endParaRPr lang="en-US" dirty="0" smtClean="0">
              <a:effectLst/>
              <a:latin typeface="Arial"/>
            </a:endParaRPr>
          </a:p>
          <a:p>
            <a:r>
              <a:rPr lang="en-US" dirty="0" smtClean="0">
                <a:effectLst/>
                <a:latin typeface="Arial"/>
              </a:rPr>
              <a:t>Students who are identified as “at risk” for SEB problems by universal screening are provided with Tier II intervention</a:t>
            </a:r>
            <a:r>
              <a:rPr lang="en-US" baseline="0" dirty="0" smtClean="0">
                <a:effectLst/>
                <a:latin typeface="Arial"/>
              </a:rPr>
              <a:t> and supports and if they are not responsive to these, then they are provided with individualized</a:t>
            </a:r>
            <a:r>
              <a:rPr lang="en-US" dirty="0" smtClean="0">
                <a:effectLst/>
                <a:latin typeface="Arial"/>
              </a:rPr>
              <a:t> Tier III intervention.</a:t>
            </a:r>
            <a:r>
              <a:rPr lang="en-US" baseline="0" dirty="0" smtClean="0">
                <a:effectLst/>
                <a:latin typeface="Arial"/>
              </a:rPr>
              <a:t> </a:t>
            </a:r>
            <a:r>
              <a:rPr lang="en-US" dirty="0" smtClean="0">
                <a:effectLst/>
                <a:latin typeface="Arial"/>
              </a:rPr>
              <a:t>It is estimated that approximately 15% of students will need Tier II services (Berkeley et al., 2009) and only about 5% of students</a:t>
            </a:r>
            <a:r>
              <a:rPr lang="en-US" baseline="0" dirty="0" smtClean="0">
                <a:effectLst/>
                <a:latin typeface="Arial"/>
              </a:rPr>
              <a:t> require the services characterized by Tier III intervention</a:t>
            </a:r>
            <a:r>
              <a:rPr lang="en-US" dirty="0" smtClean="0">
                <a:effectLst/>
                <a:latin typeface="Arial"/>
              </a:rPr>
              <a:t>; these students may work individually with a specialist, in small groups, or may be pulled out for support. Examples of Tier II services would include</a:t>
            </a:r>
            <a:r>
              <a:rPr lang="en-US" baseline="0" dirty="0" smtClean="0">
                <a:effectLst/>
                <a:latin typeface="Arial"/>
              </a:rPr>
              <a:t> a small group intervention for students in need of social skills instruction by the school counselor and Tier III intervention may include </a:t>
            </a:r>
            <a:r>
              <a:rPr lang="en-US" dirty="0" smtClean="0">
                <a:effectLst/>
                <a:latin typeface="Arial"/>
              </a:rPr>
              <a:t>a student participating in the school’s special education</a:t>
            </a:r>
            <a:r>
              <a:rPr lang="en-US" baseline="0" dirty="0" smtClean="0">
                <a:effectLst/>
                <a:latin typeface="Arial"/>
              </a:rPr>
              <a:t> programming</a:t>
            </a:r>
            <a:r>
              <a:rPr lang="en-US" dirty="0" smtClean="0">
                <a:effectLst/>
                <a:latin typeface="Arial"/>
              </a:rPr>
              <a:t>. </a:t>
            </a:r>
          </a:p>
          <a:p>
            <a:endParaRPr lang="en-US" dirty="0" smtClean="0">
              <a:effectLst/>
              <a:latin typeface="Arial"/>
            </a:endParaRPr>
          </a:p>
          <a:p>
            <a:r>
              <a:rPr lang="en-US" dirty="0" smtClean="0">
                <a:effectLst/>
                <a:latin typeface="Arial"/>
              </a:rPr>
              <a:t>Today we will focus on Tier one and</a:t>
            </a:r>
            <a:r>
              <a:rPr lang="en-US" baseline="0" dirty="0" smtClean="0">
                <a:effectLst/>
                <a:latin typeface="Arial"/>
              </a:rPr>
              <a:t> the importance of it’s implementation and health. </a:t>
            </a:r>
            <a:endParaRPr lang="en-US" dirty="0" smtClean="0">
              <a:effectLst/>
              <a:latin typeface="Arial"/>
            </a:endParaRPr>
          </a:p>
          <a:p>
            <a:endParaRPr lang="en-US" dirty="0" smtClean="0">
              <a:effectLst/>
              <a:latin typeface="Arial"/>
            </a:endParaRPr>
          </a:p>
          <a:p>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840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22860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7A0019"/>
              </a:buClr>
              <a:buFont typeface="Arial"/>
              <a:buNone/>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 name="Shape 16" descr="UofM-3_TM"/>
          <p:cNvPicPr preferRelativeResize="0"/>
          <p:nvPr/>
        </p:nvPicPr>
        <p:blipFill rotWithShape="1">
          <a:blip r:embed="rId2">
            <a:alphaModFix/>
          </a:blip>
          <a:srcRect/>
          <a:stretch/>
        </p:blipFill>
        <p:spPr>
          <a:xfrm>
            <a:off x="0" y="5943600"/>
            <a:ext cx="9145588" cy="91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46" name="Shape 46"/>
          <p:cNvSpPr txBox="1">
            <a:spLocks noGrp="1"/>
          </p:cNvSpPr>
          <p:nvPr>
            <p:ph type="body" idx="1"/>
          </p:nvPr>
        </p:nvSpPr>
        <p:spPr>
          <a:xfrm rot="5400000">
            <a:off x="2590800" y="-152400"/>
            <a:ext cx="3962399" cy="777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781549" y="2038350"/>
            <a:ext cx="5410200"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819149" y="171450"/>
            <a:ext cx="5410200" cy="56769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19" name="Shape 19"/>
          <p:cNvSpPr txBox="1">
            <a:spLocks noGrp="1"/>
          </p:cNvSpPr>
          <p:nvPr>
            <p:ph type="body" idx="1"/>
          </p:nvPr>
        </p:nvSpPr>
        <p:spPr>
          <a:xfrm>
            <a:off x="685800" y="1752600"/>
            <a:ext cx="77724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22" name="Shape 2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rgbClr val="7A0019"/>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rgbClr val="7A0019"/>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25" name="Shape 25"/>
          <p:cNvSpPr txBox="1">
            <a:spLocks noGrp="1"/>
          </p:cNvSpPr>
          <p:nvPr>
            <p:ph type="body" idx="1"/>
          </p:nvPr>
        </p:nvSpPr>
        <p:spPr>
          <a:xfrm>
            <a:off x="685800" y="1752600"/>
            <a:ext cx="3809999" cy="39623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4648200" y="1752600"/>
            <a:ext cx="3809999" cy="39623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7A0019"/>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rgbClr val="7A0019"/>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rgbClr val="7A0019"/>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7A0019"/>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rgbClr val="7A0019"/>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rgbClr val="7A0019"/>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38" name="Shape 3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rgbClr val="7A0019"/>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rgbClr val="7A0019"/>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42" name="Shape 4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7A0019"/>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rgbClr val="7A0019"/>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rgbClr val="7A0019"/>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rgbClr val="7A0019"/>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rgbClr val="7A0019"/>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Shape 12" descr="UofM-3_TM"/>
          <p:cNvPicPr preferRelativeResize="0"/>
          <p:nvPr/>
        </p:nvPicPr>
        <p:blipFill rotWithShape="1">
          <a:blip r:embed="rId13">
            <a:alphaModFix/>
          </a:blip>
          <a:srcRect/>
          <a:stretch/>
        </p:blipFill>
        <p:spPr>
          <a:xfrm>
            <a:off x="0" y="5943600"/>
            <a:ext cx="9145588" cy="914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0"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3" Type="http://schemas.openxmlformats.org/officeDocument/2006/relationships/diagramData" Target="../diagrams/data7.xml"/><Relationship Id="rId14" Type="http://schemas.openxmlformats.org/officeDocument/2006/relationships/diagramLayout" Target="../diagrams/layout7.xml"/><Relationship Id="rId15" Type="http://schemas.openxmlformats.org/officeDocument/2006/relationships/diagramQuickStyle" Target="../diagrams/quickStyle7.xml"/><Relationship Id="rId16" Type="http://schemas.openxmlformats.org/officeDocument/2006/relationships/diagramColors" Target="../diagrams/colors7.xml"/><Relationship Id="rId1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1"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diagramData" Target="../diagrams/data9.xml"/><Relationship Id="rId6" Type="http://schemas.openxmlformats.org/officeDocument/2006/relationships/diagramLayout" Target="../diagrams/layout9.xml"/><Relationship Id="rId7" Type="http://schemas.openxmlformats.org/officeDocument/2006/relationships/diagramQuickStyle" Target="../diagrams/quickStyle9.xml"/><Relationship Id="rId8" Type="http://schemas.openxmlformats.org/officeDocument/2006/relationships/diagramColors" Target="../diagrams/colors9.xml"/><Relationship Id="rId9"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7.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8.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9.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85800" y="635364"/>
            <a:ext cx="7772400" cy="3242753"/>
          </a:xfrm>
          <a:prstGeom prst="rect">
            <a:avLst/>
          </a:prstGeom>
          <a:noFill/>
          <a:ln>
            <a:noFill/>
          </a:ln>
        </p:spPr>
        <p:txBody>
          <a:bodyPr lIns="91425" tIns="45700" rIns="91425" bIns="45700" anchor="ctr" anchorCtr="0">
            <a:noAutofit/>
          </a:bodyPr>
          <a:lstStyle/>
          <a:p>
            <a:pPr marL="0" marR="0" lvl="0" indent="0" algn="ctr" rtl="0">
              <a:spcBef>
                <a:spcPts val="3600"/>
              </a:spcBef>
              <a:spcAft>
                <a:spcPts val="0"/>
              </a:spcAft>
              <a:buSzPct val="25000"/>
              <a:buNone/>
            </a:pPr>
            <a:r>
              <a:rPr lang="en-US" sz="4400" i="0" u="none" strike="noStrike" cap="none" dirty="0">
                <a:solidFill>
                  <a:schemeClr val="dk1"/>
                </a:solidFill>
                <a:latin typeface="Garamond" charset="0"/>
                <a:ea typeface="Garamond" charset="0"/>
                <a:cs typeface="Garamond" charset="0"/>
                <a:sym typeface="Arial"/>
              </a:rPr>
              <a:t>Stressed Teachers Don’t Make Good Implementers</a:t>
            </a:r>
            <a:r>
              <a:rPr lang="en-US" sz="4400" i="0" u="none" strike="noStrike" cap="none" dirty="0" smtClean="0">
                <a:solidFill>
                  <a:schemeClr val="dk1"/>
                </a:solidFill>
                <a:latin typeface="Garamond" charset="0"/>
                <a:ea typeface="Garamond" charset="0"/>
                <a:cs typeface="Garamond" charset="0"/>
                <a:sym typeface="Arial"/>
              </a:rPr>
              <a:t>:</a:t>
            </a:r>
            <a:br>
              <a:rPr lang="en-US" sz="4400" i="0" u="none" strike="noStrike" cap="none" dirty="0" smtClean="0">
                <a:solidFill>
                  <a:schemeClr val="dk1"/>
                </a:solidFill>
                <a:latin typeface="Garamond" charset="0"/>
                <a:ea typeface="Garamond" charset="0"/>
                <a:cs typeface="Garamond" charset="0"/>
                <a:sym typeface="Arial"/>
              </a:rPr>
            </a:br>
            <a:r>
              <a:rPr lang="en-US" sz="4400" b="0" i="0" u="none" strike="noStrike" cap="none" dirty="0" smtClean="0">
                <a:solidFill>
                  <a:schemeClr val="dk1"/>
                </a:solidFill>
                <a:latin typeface="Garamond" charset="0"/>
                <a:ea typeface="Garamond" charset="0"/>
                <a:cs typeface="Garamond" charset="0"/>
                <a:sym typeface="Arial"/>
              </a:rPr>
              <a:t> </a:t>
            </a:r>
            <a:r>
              <a:rPr lang="en-US" sz="2800" b="0" i="0" u="none" strike="noStrike" cap="none" dirty="0" smtClean="0">
                <a:solidFill>
                  <a:srgbClr val="000000"/>
                </a:solidFill>
                <a:latin typeface="Garamond" charset="0"/>
                <a:ea typeface="Garamond" charset="0"/>
                <a:cs typeface="Garamond" charset="0"/>
                <a:sym typeface="Arial"/>
              </a:rPr>
              <a:t>Examining </a:t>
            </a:r>
            <a:r>
              <a:rPr lang="en-US" sz="2800" b="0" i="0" u="none" strike="noStrike" cap="none" dirty="0">
                <a:solidFill>
                  <a:srgbClr val="000000"/>
                </a:solidFill>
                <a:latin typeface="Garamond" charset="0"/>
                <a:ea typeface="Garamond" charset="0"/>
                <a:cs typeface="Garamond" charset="0"/>
                <a:sym typeface="Arial"/>
              </a:rPr>
              <a:t>the Interplay between Work Overload and Implementation Fidelity</a:t>
            </a:r>
          </a:p>
        </p:txBody>
      </p:sp>
      <p:sp>
        <p:nvSpPr>
          <p:cNvPr id="3" name="Shape 55"/>
          <p:cNvSpPr txBox="1">
            <a:spLocks/>
          </p:cNvSpPr>
          <p:nvPr/>
        </p:nvSpPr>
        <p:spPr>
          <a:xfrm>
            <a:off x="685800" y="4499007"/>
            <a:ext cx="77724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pPr algn="l">
              <a:buSzPct val="25000"/>
            </a:pPr>
            <a:r>
              <a:rPr lang="en-US" sz="2800" dirty="0" smtClean="0">
                <a:solidFill>
                  <a:srgbClr val="000000"/>
                </a:solidFill>
                <a:latin typeface="Garamond" charset="0"/>
                <a:ea typeface="Garamond" charset="0"/>
                <a:cs typeface="Garamond" charset="0"/>
              </a:rPr>
              <a:t>Madeline Larson &amp; Aria </a:t>
            </a:r>
            <a:r>
              <a:rPr lang="en-US" sz="2800" dirty="0" smtClean="0">
                <a:solidFill>
                  <a:srgbClr val="000000"/>
                </a:solidFill>
                <a:latin typeface="Garamond" charset="0"/>
                <a:ea typeface="Garamond" charset="0"/>
                <a:cs typeface="Garamond" charset="0"/>
              </a:rPr>
              <a:t>Fiat</a:t>
            </a:r>
          </a:p>
          <a:p>
            <a:pPr algn="l">
              <a:buSzPct val="25000"/>
            </a:pPr>
            <a:r>
              <a:rPr lang="en-US" sz="2000" dirty="0" smtClean="0">
                <a:solidFill>
                  <a:srgbClr val="000000"/>
                </a:solidFill>
                <a:latin typeface="Garamond" charset="0"/>
                <a:ea typeface="Garamond" charset="0"/>
                <a:cs typeface="Garamond" charset="0"/>
              </a:rPr>
              <a:t>School Psychology Program</a:t>
            </a:r>
          </a:p>
          <a:p>
            <a:pPr lvl="0" algn="l">
              <a:buSzPct val="25000"/>
            </a:pPr>
            <a:r>
              <a:rPr lang="en-US" sz="2000" dirty="0">
                <a:solidFill>
                  <a:srgbClr val="000000"/>
                </a:solidFill>
                <a:latin typeface="Garamond" charset="0"/>
                <a:ea typeface="Garamond" charset="0"/>
                <a:cs typeface="Garamond" charset="0"/>
              </a:rPr>
              <a:t>College of Education &amp; Human </a:t>
            </a:r>
            <a:r>
              <a:rPr lang="en-US" sz="2000" dirty="0" smtClean="0">
                <a:solidFill>
                  <a:srgbClr val="000000"/>
                </a:solidFill>
                <a:latin typeface="Garamond" charset="0"/>
                <a:ea typeface="Garamond" charset="0"/>
                <a:cs typeface="Garamond" charset="0"/>
              </a:rPr>
              <a:t>Development</a:t>
            </a:r>
          </a:p>
          <a:p>
            <a:pPr algn="l">
              <a:buSzPct val="25000"/>
            </a:pPr>
            <a:r>
              <a:rPr lang="en-US" sz="2000" dirty="0" smtClean="0">
                <a:solidFill>
                  <a:srgbClr val="000000"/>
                </a:solidFill>
                <a:latin typeface="Garamond" charset="0"/>
                <a:ea typeface="Garamond" charset="0"/>
                <a:cs typeface="Garamond" charset="0"/>
              </a:rPr>
              <a:t>University of Minnesota, Twin Cities</a:t>
            </a:r>
            <a:endParaRPr lang="en-US" sz="2000" dirty="0" smtClean="0">
              <a:solidFill>
                <a:srgbClr val="000000"/>
              </a:solidFill>
              <a:latin typeface="Garamond" charset="0"/>
              <a:ea typeface="Garamond" charset="0"/>
              <a:cs typeface="Garamond"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Provider Implementation</a:t>
            </a:r>
            <a:endParaRPr lang="en-US" dirty="0">
              <a:latin typeface="Garamond"/>
              <a:cs typeface="Garamond"/>
            </a:endParaRPr>
          </a:p>
        </p:txBody>
      </p:sp>
      <p:sp>
        <p:nvSpPr>
          <p:cNvPr id="4" name="Rectangle 3"/>
          <p:cNvSpPr/>
          <p:nvPr/>
        </p:nvSpPr>
        <p:spPr>
          <a:xfrm>
            <a:off x="685800" y="1271068"/>
            <a:ext cx="8082844" cy="2215991"/>
          </a:xfrm>
          <a:prstGeom prst="rect">
            <a:avLst/>
          </a:prstGeom>
          <a:noFill/>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25-55%</a:t>
            </a:r>
            <a:endParaRPr lang="en-US" sz="1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a:stretch>
            <a:fillRect/>
          </a:stretch>
        </p:blipFill>
        <p:spPr>
          <a:xfrm flipH="1">
            <a:off x="3578577" y="3628172"/>
            <a:ext cx="1676400" cy="2026276"/>
          </a:xfrm>
          <a:prstGeom prst="rect">
            <a:avLst/>
          </a:prstGeom>
        </p:spPr>
      </p:pic>
    </p:spTree>
    <p:extLst>
      <p:ext uri="{BB962C8B-B14F-4D97-AF65-F5344CB8AC3E}">
        <p14:creationId xmlns:p14="http://schemas.microsoft.com/office/powerpoint/2010/main" val="346133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0000" b="12000"/>
          <a:stretch/>
        </p:blipFill>
        <p:spPr>
          <a:xfrm rot="20697517">
            <a:off x="2878803" y="2568078"/>
            <a:ext cx="2201178" cy="1943897"/>
          </a:xfrm>
          <a:prstGeom prst="rect">
            <a:avLst/>
          </a:prstGeom>
        </p:spPr>
      </p:pic>
      <p:sp>
        <p:nvSpPr>
          <p:cNvPr id="2" name="Title 1"/>
          <p:cNvSpPr>
            <a:spLocks noGrp="1"/>
          </p:cNvSpPr>
          <p:nvPr>
            <p:ph type="title"/>
          </p:nvPr>
        </p:nvSpPr>
        <p:spPr/>
        <p:txBody>
          <a:bodyPr/>
          <a:lstStyle/>
          <a:p>
            <a:r>
              <a:rPr lang="en-US" sz="4000" dirty="0" smtClean="0">
                <a:latin typeface="Garamond"/>
                <a:cs typeface="Garamond"/>
              </a:rPr>
              <a:t>What “Works” and What </a:t>
            </a:r>
            <a:r>
              <a:rPr lang="en-US" sz="4000" dirty="0">
                <a:latin typeface="Garamond"/>
                <a:cs typeface="Garamond"/>
              </a:rPr>
              <a:t>A</a:t>
            </a:r>
            <a:r>
              <a:rPr lang="en-US" sz="4000" dirty="0" smtClean="0">
                <a:latin typeface="Garamond"/>
                <a:cs typeface="Garamond"/>
              </a:rPr>
              <a:t>ctually Happens</a:t>
            </a:r>
            <a:endParaRPr lang="en-US" sz="4000" dirty="0">
              <a:latin typeface="Garamond"/>
              <a:cs typeface="Garamond"/>
            </a:endParaRPr>
          </a:p>
        </p:txBody>
      </p:sp>
      <p:graphicFrame>
        <p:nvGraphicFramePr>
          <p:cNvPr id="5" name="Diagram 4"/>
          <p:cNvGraphicFramePr/>
          <p:nvPr>
            <p:extLst>
              <p:ext uri="{D42A27DB-BD31-4B8C-83A1-F6EECF244321}">
                <p14:modId xmlns:p14="http://schemas.microsoft.com/office/powerpoint/2010/main" val="2495132757"/>
              </p:ext>
            </p:extLst>
          </p:nvPr>
        </p:nvGraphicFramePr>
        <p:xfrm>
          <a:off x="2565400" y="18288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p:cNvPicPr>
            <a:picLocks noChangeAspect="1"/>
          </p:cNvPicPr>
          <p:nvPr/>
        </p:nvPicPr>
        <p:blipFill>
          <a:blip r:embed="rId9"/>
          <a:stretch>
            <a:fillRect/>
          </a:stretch>
        </p:blipFill>
        <p:spPr>
          <a:xfrm flipH="1">
            <a:off x="1016000" y="3739523"/>
            <a:ext cx="1676400" cy="2026276"/>
          </a:xfrm>
          <a:prstGeom prst="rect">
            <a:avLst/>
          </a:prstGeom>
        </p:spPr>
      </p:pic>
      <p:graphicFrame>
        <p:nvGraphicFramePr>
          <p:cNvPr id="15" name="Shape 93"/>
          <p:cNvGraphicFramePr/>
          <p:nvPr>
            <p:extLst>
              <p:ext uri="{D42A27DB-BD31-4B8C-83A1-F6EECF244321}">
                <p14:modId xmlns:p14="http://schemas.microsoft.com/office/powerpoint/2010/main" val="3348135981"/>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dirty="0">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7931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Acquisition vs. Performance</a:t>
            </a:r>
            <a:endParaRPr lang="en-US" dirty="0">
              <a:latin typeface="Garamond"/>
              <a:cs typeface="Garamond"/>
            </a:endParaRPr>
          </a:p>
        </p:txBody>
      </p:sp>
      <p:pic>
        <p:nvPicPr>
          <p:cNvPr id="4" name="Picture 2" descr="Image result for can't do vs won't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88" y="1702427"/>
            <a:ext cx="4450604" cy="3466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rot="16200000">
            <a:off x="4896515" y="1909546"/>
            <a:ext cx="3443111" cy="3443111"/>
          </a:xfrm>
          <a:prstGeom prst="rect">
            <a:avLst/>
          </a:prstGeom>
        </p:spPr>
      </p:pic>
      <p:graphicFrame>
        <p:nvGraphicFramePr>
          <p:cNvPr id="6" name="Shape 93"/>
          <p:cNvGraphicFramePr/>
          <p:nvPr>
            <p:extLst>
              <p:ext uri="{D42A27DB-BD31-4B8C-83A1-F6EECF244321}">
                <p14:modId xmlns:p14="http://schemas.microsoft.com/office/powerpoint/2010/main" val="703448154"/>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dirty="0">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8343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Root Cause Analysis</a:t>
            </a:r>
            <a:endParaRPr lang="en-US" dirty="0">
              <a:latin typeface="Garamond"/>
              <a:cs typeface="Garamond"/>
            </a:endParaRPr>
          </a:p>
        </p:txBody>
      </p:sp>
      <p:pic>
        <p:nvPicPr>
          <p:cNvPr id="4" name="Picture 3"/>
          <p:cNvPicPr>
            <a:picLocks noChangeAspect="1"/>
          </p:cNvPicPr>
          <p:nvPr/>
        </p:nvPicPr>
        <p:blipFill>
          <a:blip r:embed="rId3"/>
          <a:stretch>
            <a:fillRect/>
          </a:stretch>
        </p:blipFill>
        <p:spPr>
          <a:xfrm>
            <a:off x="2438400" y="1295400"/>
            <a:ext cx="4267200" cy="4267200"/>
          </a:xfrm>
          <a:prstGeom prst="rect">
            <a:avLst/>
          </a:prstGeom>
        </p:spPr>
      </p:pic>
      <p:graphicFrame>
        <p:nvGraphicFramePr>
          <p:cNvPr id="5" name="Shape 93"/>
          <p:cNvGraphicFramePr/>
          <p:nvPr>
            <p:extLst>
              <p:ext uri="{D42A27DB-BD31-4B8C-83A1-F6EECF244321}">
                <p14:modId xmlns:p14="http://schemas.microsoft.com/office/powerpoint/2010/main" val="467851313"/>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dirty="0">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988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800" y="304800"/>
            <a:ext cx="7772400" cy="1143000"/>
          </a:xfrm>
          <a:prstGeom prst="rect">
            <a:avLst/>
          </a:prstGeom>
        </p:spPr>
        <p:txBody>
          <a:bodyPr lIns="91425" tIns="91425" rIns="91425" bIns="91425" anchor="ctr" anchorCtr="0">
            <a:noAutofit/>
          </a:bodyPr>
          <a:lstStyle/>
          <a:p>
            <a:pPr lvl="0">
              <a:spcBef>
                <a:spcPts val="0"/>
              </a:spcBef>
              <a:buNone/>
            </a:pPr>
            <a:r>
              <a:rPr lang="en-US" dirty="0">
                <a:latin typeface="Garamond" charset="0"/>
                <a:ea typeface="Garamond" charset="0"/>
                <a:cs typeface="Garamond" charset="0"/>
              </a:rPr>
              <a:t>Discussion</a:t>
            </a:r>
          </a:p>
        </p:txBody>
      </p:sp>
      <p:sp>
        <p:nvSpPr>
          <p:cNvPr id="85" name="Shape 85"/>
          <p:cNvSpPr txBox="1">
            <a:spLocks noGrp="1"/>
          </p:cNvSpPr>
          <p:nvPr>
            <p:ph type="body" idx="1"/>
          </p:nvPr>
        </p:nvSpPr>
        <p:spPr>
          <a:xfrm>
            <a:off x="685800" y="1447800"/>
            <a:ext cx="7772400" cy="3962400"/>
          </a:xfrm>
          <a:prstGeom prst="rect">
            <a:avLst/>
          </a:prstGeom>
        </p:spPr>
        <p:txBody>
          <a:bodyPr lIns="91425" tIns="91425" rIns="91425" bIns="91425" anchor="t" anchorCtr="0">
            <a:noAutofit/>
          </a:bodyPr>
          <a:lstStyle/>
          <a:p>
            <a:pPr marL="457200" lvl="0" indent="-228600" rtl="0">
              <a:spcBef>
                <a:spcPts val="0"/>
              </a:spcBef>
            </a:pPr>
            <a:r>
              <a:rPr lang="en-US" dirty="0">
                <a:latin typeface="Garamond" charset="0"/>
                <a:ea typeface="Garamond" charset="0"/>
                <a:cs typeface="Garamond" charset="0"/>
              </a:rPr>
              <a:t>How many of your schools are currently implementing some kind of universal EBP?</a:t>
            </a:r>
          </a:p>
          <a:p>
            <a:pPr marL="914400" lvl="1" indent="-228600" rtl="0">
              <a:spcBef>
                <a:spcPts val="0"/>
              </a:spcBef>
            </a:pPr>
            <a:r>
              <a:rPr lang="en-US" dirty="0" smtClean="0">
                <a:latin typeface="Garamond" charset="0"/>
                <a:ea typeface="Garamond" charset="0"/>
                <a:cs typeface="Garamond" charset="0"/>
              </a:rPr>
              <a:t>Who implements these practices in the classroom?</a:t>
            </a:r>
            <a:endParaRPr lang="en-US" dirty="0">
              <a:latin typeface="Garamond" charset="0"/>
              <a:ea typeface="Garamond" charset="0"/>
              <a:cs typeface="Garamond" charset="0"/>
            </a:endParaRPr>
          </a:p>
          <a:p>
            <a:pPr marL="457200" lvl="0" indent="-228600">
              <a:spcBef>
                <a:spcPts val="0"/>
              </a:spcBef>
            </a:pPr>
            <a:r>
              <a:rPr lang="en-US" dirty="0" smtClean="0">
                <a:latin typeface="Garamond" charset="0"/>
                <a:ea typeface="Garamond" charset="0"/>
                <a:cs typeface="Garamond" charset="0"/>
              </a:rPr>
              <a:t>Have you observed any barriers </a:t>
            </a:r>
            <a:r>
              <a:rPr lang="en-US" dirty="0">
                <a:latin typeface="Garamond" charset="0"/>
                <a:ea typeface="Garamond" charset="0"/>
                <a:cs typeface="Garamond" charset="0"/>
              </a:rPr>
              <a:t>to </a:t>
            </a:r>
            <a:r>
              <a:rPr lang="en-US" dirty="0" smtClean="0">
                <a:latin typeface="Garamond" charset="0"/>
                <a:ea typeface="Garamond" charset="0"/>
                <a:cs typeface="Garamond" charset="0"/>
              </a:rPr>
              <a:t>getting teachers to use universal EBPs? </a:t>
            </a:r>
          </a:p>
          <a:p>
            <a:pPr marL="857250" lvl="1" indent="-228600">
              <a:spcBef>
                <a:spcPts val="0"/>
              </a:spcBef>
            </a:pPr>
            <a:r>
              <a:rPr lang="en-US" dirty="0" smtClean="0">
                <a:latin typeface="Garamond" charset="0"/>
                <a:ea typeface="Garamond" charset="0"/>
                <a:cs typeface="Garamond" charset="0"/>
              </a:rPr>
              <a:t>What are the barrier you see in practice of in research? </a:t>
            </a:r>
            <a:endParaRPr lang="en-US" dirty="0">
              <a:latin typeface="Garamond" charset="0"/>
              <a:ea typeface="Garamond" charset="0"/>
              <a:cs typeface="Garamond" charset="0"/>
            </a:endParaRPr>
          </a:p>
        </p:txBody>
      </p:sp>
      <p:graphicFrame>
        <p:nvGraphicFramePr>
          <p:cNvPr id="86" name="Shape 86"/>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85800" y="762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7A0019"/>
                </a:solidFill>
                <a:latin typeface="Garamond" charset="0"/>
                <a:ea typeface="Garamond" charset="0"/>
                <a:cs typeface="Garamond" charset="0"/>
                <a:sym typeface="Arial"/>
              </a:rPr>
              <a:t>Implementation </a:t>
            </a:r>
            <a:r>
              <a:rPr lang="en-US" sz="4400" b="0" i="0" u="none" strike="noStrike" cap="none" dirty="0" smtClean="0">
                <a:solidFill>
                  <a:srgbClr val="7A0019"/>
                </a:solidFill>
                <a:latin typeface="Garamond" charset="0"/>
                <a:ea typeface="Garamond" charset="0"/>
                <a:cs typeface="Garamond" charset="0"/>
                <a:sym typeface="Arial"/>
              </a:rPr>
              <a:t>Science</a:t>
            </a:r>
            <a:endParaRPr lang="en-US" sz="4400" b="0" i="0" u="none" strike="noStrike" cap="none" dirty="0">
              <a:solidFill>
                <a:srgbClr val="7A0019"/>
              </a:solidFill>
              <a:latin typeface="Garamond" charset="0"/>
              <a:ea typeface="Garamond" charset="0"/>
              <a:cs typeface="Garamond" charset="0"/>
              <a:sym typeface="Arial"/>
            </a:endParaRPr>
          </a:p>
        </p:txBody>
      </p:sp>
      <p:graphicFrame>
        <p:nvGraphicFramePr>
          <p:cNvPr id="93"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3"/>
          <a:stretch>
            <a:fillRect/>
          </a:stretch>
        </p:blipFill>
        <p:spPr>
          <a:xfrm>
            <a:off x="1257300" y="1387169"/>
            <a:ext cx="6860728" cy="4134462"/>
          </a:xfrm>
          <a:prstGeom prst="rect">
            <a:avLst/>
          </a:prstGeom>
        </p:spPr>
      </p:pic>
      <p:sp>
        <p:nvSpPr>
          <p:cNvPr id="4" name="Frame 3"/>
          <p:cNvSpPr/>
          <p:nvPr/>
        </p:nvSpPr>
        <p:spPr>
          <a:xfrm>
            <a:off x="6172200" y="3556000"/>
            <a:ext cx="1498130" cy="802640"/>
          </a:xfrm>
          <a:prstGeom prst="frame">
            <a:avLst>
              <a:gd name="adj1" fmla="val 949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5638800" y="1432231"/>
            <a:ext cx="2489200" cy="4089400"/>
          </a:xfrm>
          <a:prstGeom prst="ellipse">
            <a:avLst/>
          </a:prstGeom>
          <a:noFill/>
          <a:ln w="57150" cmpd="sng">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00886" y="5642986"/>
            <a:ext cx="4038600" cy="307777"/>
          </a:xfrm>
          <a:prstGeom prst="rect">
            <a:avLst/>
          </a:prstGeom>
          <a:noFill/>
        </p:spPr>
        <p:txBody>
          <a:bodyPr wrap="square" rtlCol="0">
            <a:spAutoFit/>
          </a:bodyPr>
          <a:lstStyle/>
          <a:p>
            <a:r>
              <a:rPr lang="en-US" dirty="0" smtClean="0">
                <a:latin typeface="Garamond"/>
                <a:cs typeface="Garamond"/>
              </a:rPr>
              <a:t>Figure from Aarons, </a:t>
            </a:r>
            <a:r>
              <a:rPr lang="en-US" dirty="0" err="1">
                <a:latin typeface="Garamond"/>
                <a:cs typeface="Garamond"/>
              </a:rPr>
              <a:t>Hurlburt</a:t>
            </a:r>
            <a:r>
              <a:rPr lang="en-US" dirty="0" smtClean="0">
                <a:latin typeface="Garamond"/>
                <a:cs typeface="Garamond"/>
              </a:rPr>
              <a:t>, &amp; </a:t>
            </a:r>
            <a:r>
              <a:rPr lang="en-US" dirty="0" err="1">
                <a:latin typeface="Garamond"/>
                <a:cs typeface="Garamond"/>
              </a:rPr>
              <a:t>Horwitz</a:t>
            </a:r>
            <a:r>
              <a:rPr lang="en-US" dirty="0">
                <a:latin typeface="Garamond"/>
                <a:cs typeface="Garamond"/>
              </a:rPr>
              <a:t>, </a:t>
            </a:r>
            <a:r>
              <a:rPr lang="en-US" dirty="0" smtClean="0">
                <a:latin typeface="Garamond"/>
                <a:cs typeface="Garamond"/>
              </a:rPr>
              <a:t>2011</a:t>
            </a:r>
            <a:endParaRPr lang="en-US" dirty="0">
              <a:latin typeface="Garamond"/>
              <a:cs typeface="Garamon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Garamond" charset="0"/>
                <a:cs typeface="Garamond" charset="0"/>
              </a:rPr>
              <a:t>Opening Pandora’s Box</a:t>
            </a:r>
            <a:endParaRPr lang="en-US" dirty="0">
              <a:latin typeface="Garamond" charset="0"/>
              <a:ea typeface="Garamond" charset="0"/>
              <a:cs typeface="Garamond" charset="0"/>
            </a:endParaRPr>
          </a:p>
        </p:txBody>
      </p:sp>
      <p:sp>
        <p:nvSpPr>
          <p:cNvPr id="3" name="Text Placeholder 2"/>
          <p:cNvSpPr>
            <a:spLocks noGrp="1"/>
          </p:cNvSpPr>
          <p:nvPr>
            <p:ph type="body" idx="1"/>
          </p:nvPr>
        </p:nvSpPr>
        <p:spPr>
          <a:xfrm>
            <a:off x="685800" y="1447800"/>
            <a:ext cx="7772400" cy="3962399"/>
          </a:xfrm>
        </p:spPr>
        <p:txBody>
          <a:bodyPr/>
          <a:lstStyle/>
          <a:p>
            <a:pPr marL="203200" lvl="0" indent="0" algn="ctr">
              <a:buNone/>
            </a:pPr>
            <a:r>
              <a:rPr lang="en-US" b="1" dirty="0" smtClean="0">
                <a:highlight>
                  <a:srgbClr val="FFFFFF"/>
                </a:highlight>
                <a:latin typeface="Garamond" charset="0"/>
                <a:ea typeface="Garamond" charset="0"/>
                <a:cs typeface="Garamond" charset="0"/>
              </a:rPr>
              <a:t>Let’s talk about stress</a:t>
            </a:r>
            <a:r>
              <a:rPr lang="mr-IN" b="1" dirty="0" smtClean="0">
                <a:highlight>
                  <a:srgbClr val="FFFFFF"/>
                </a:highlight>
                <a:latin typeface="Garamond" charset="0"/>
                <a:ea typeface="Garamond" charset="0"/>
                <a:cs typeface="Garamond" charset="0"/>
              </a:rPr>
              <a:t>…</a:t>
            </a:r>
            <a:r>
              <a:rPr lang="en-US" b="1" dirty="0" smtClean="0">
                <a:highlight>
                  <a:srgbClr val="FFFFFF"/>
                </a:highlight>
                <a:latin typeface="Garamond" charset="0"/>
                <a:ea typeface="Garamond" charset="0"/>
                <a:cs typeface="Garamond" charset="0"/>
              </a:rPr>
              <a:t>! </a:t>
            </a:r>
            <a:endParaRPr lang="en-US" b="1" dirty="0">
              <a:highlight>
                <a:srgbClr val="FFFFFF"/>
              </a:highlight>
              <a:latin typeface="Garamond" charset="0"/>
              <a:ea typeface="Garamond" charset="0"/>
              <a:cs typeface="Garamond" charset="0"/>
            </a:endParaRPr>
          </a:p>
          <a:p>
            <a:endParaRPr lang="en-US" dirty="0"/>
          </a:p>
        </p:txBody>
      </p:sp>
      <p:graphicFrame>
        <p:nvGraphicFramePr>
          <p:cNvPr id="4"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a:stretch>
            <a:fillRect/>
          </a:stretch>
        </p:blipFill>
        <p:spPr>
          <a:xfrm>
            <a:off x="2427112" y="2369256"/>
            <a:ext cx="4261556" cy="2895793"/>
          </a:xfrm>
          <a:prstGeom prst="rect">
            <a:avLst/>
          </a:prstGeom>
        </p:spPr>
      </p:pic>
    </p:spTree>
    <p:extLst>
      <p:ext uri="{BB962C8B-B14F-4D97-AF65-F5344CB8AC3E}">
        <p14:creationId xmlns:p14="http://schemas.microsoft.com/office/powerpoint/2010/main" val="4231654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90988" y="1802888"/>
            <a:ext cx="1743900" cy="1897913"/>
          </a:xfrm>
          <a:prstGeom prst="rect">
            <a:avLst/>
          </a:prstGeom>
        </p:spPr>
      </p:pic>
      <p:pic>
        <p:nvPicPr>
          <p:cNvPr id="5" name="Picture 4"/>
          <p:cNvPicPr>
            <a:picLocks noChangeAspect="1"/>
          </p:cNvPicPr>
          <p:nvPr/>
        </p:nvPicPr>
        <p:blipFill>
          <a:blip r:embed="rId4"/>
          <a:stretch>
            <a:fillRect/>
          </a:stretch>
        </p:blipFill>
        <p:spPr>
          <a:xfrm>
            <a:off x="5710956" y="1713334"/>
            <a:ext cx="2315444" cy="1854200"/>
          </a:xfrm>
          <a:prstGeom prst="rect">
            <a:avLst/>
          </a:prstGeom>
        </p:spPr>
      </p:pic>
      <p:sp>
        <p:nvSpPr>
          <p:cNvPr id="106" name="Shape 106"/>
          <p:cNvSpPr txBox="1">
            <a:spLocks noGrp="1"/>
          </p:cNvSpPr>
          <p:nvPr>
            <p:ph type="title"/>
          </p:nvPr>
        </p:nvSpPr>
        <p:spPr>
          <a:xfrm>
            <a:off x="685800" y="304800"/>
            <a:ext cx="7772400" cy="1143000"/>
          </a:xfrm>
          <a:prstGeom prst="rect">
            <a:avLst/>
          </a:prstGeom>
        </p:spPr>
        <p:txBody>
          <a:bodyPr lIns="91425" tIns="91425" rIns="91425" bIns="91425" anchor="ctr" anchorCtr="0">
            <a:noAutofit/>
          </a:bodyPr>
          <a:lstStyle/>
          <a:p>
            <a:pPr lvl="0">
              <a:spcBef>
                <a:spcPts val="0"/>
              </a:spcBef>
              <a:buNone/>
            </a:pPr>
            <a:r>
              <a:rPr lang="en-US" dirty="0">
                <a:latin typeface="Garamond" charset="0"/>
                <a:ea typeface="Garamond" charset="0"/>
                <a:cs typeface="Garamond" charset="0"/>
              </a:rPr>
              <a:t>Stress = </a:t>
            </a:r>
            <a:r>
              <a:rPr lang="en-US" dirty="0" smtClean="0">
                <a:latin typeface="Garamond" charset="0"/>
                <a:ea typeface="Garamond" charset="0"/>
                <a:cs typeface="Garamond" charset="0"/>
              </a:rPr>
              <a:t>Malleable </a:t>
            </a:r>
            <a:r>
              <a:rPr lang="en-US" dirty="0">
                <a:latin typeface="Garamond" charset="0"/>
                <a:ea typeface="Garamond" charset="0"/>
                <a:cs typeface="Garamond" charset="0"/>
              </a:rPr>
              <a:t>R</a:t>
            </a:r>
            <a:r>
              <a:rPr lang="en-US" dirty="0" smtClean="0">
                <a:latin typeface="Garamond" charset="0"/>
                <a:ea typeface="Garamond" charset="0"/>
                <a:cs typeface="Garamond" charset="0"/>
              </a:rPr>
              <a:t>oot </a:t>
            </a:r>
            <a:r>
              <a:rPr lang="en-US" dirty="0">
                <a:latin typeface="Garamond" charset="0"/>
                <a:ea typeface="Garamond" charset="0"/>
                <a:cs typeface="Garamond" charset="0"/>
              </a:rPr>
              <a:t>C</a:t>
            </a:r>
            <a:r>
              <a:rPr lang="en-US" dirty="0" smtClean="0">
                <a:latin typeface="Garamond" charset="0"/>
                <a:ea typeface="Garamond" charset="0"/>
                <a:cs typeface="Garamond" charset="0"/>
              </a:rPr>
              <a:t>ause</a:t>
            </a:r>
            <a:endParaRPr lang="en-US" dirty="0">
              <a:latin typeface="Garamond" charset="0"/>
              <a:ea typeface="Garamond" charset="0"/>
              <a:cs typeface="Garamond" charset="0"/>
            </a:endParaRPr>
          </a:p>
        </p:txBody>
      </p:sp>
      <p:graphicFrame>
        <p:nvGraphicFramePr>
          <p:cNvPr id="3" name="Diagram 2"/>
          <p:cNvGraphicFramePr/>
          <p:nvPr>
            <p:extLst>
              <p:ext uri="{D42A27DB-BD31-4B8C-83A1-F6EECF244321}">
                <p14:modId xmlns:p14="http://schemas.microsoft.com/office/powerpoint/2010/main" val="3107403027"/>
              </p:ext>
            </p:extLst>
          </p:nvPr>
        </p:nvGraphicFramePr>
        <p:xfrm>
          <a:off x="279401" y="2526952"/>
          <a:ext cx="8667044" cy="4187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8" name="Shape 108"/>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pic>
        <p:nvPicPr>
          <p:cNvPr id="12" name="Picture 11"/>
          <p:cNvPicPr>
            <a:picLocks noChangeAspect="1"/>
          </p:cNvPicPr>
          <p:nvPr/>
        </p:nvPicPr>
        <p:blipFill>
          <a:blip r:embed="rId10"/>
          <a:stretch>
            <a:fillRect/>
          </a:stretch>
        </p:blipFill>
        <p:spPr>
          <a:xfrm rot="3691566">
            <a:off x="3885406" y="2023197"/>
            <a:ext cx="979677" cy="16031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508000" y="1218984"/>
            <a:ext cx="2312119" cy="1823684"/>
          </a:xfrm>
          <a:prstGeom prst="rect">
            <a:avLst/>
          </a:prstGeom>
        </p:spPr>
      </p:pic>
      <p:pic>
        <p:nvPicPr>
          <p:cNvPr id="20" name="Picture 19"/>
          <p:cNvPicPr>
            <a:picLocks noChangeAspect="1"/>
          </p:cNvPicPr>
          <p:nvPr/>
        </p:nvPicPr>
        <p:blipFill>
          <a:blip r:embed="rId4"/>
          <a:stretch>
            <a:fillRect/>
          </a:stretch>
        </p:blipFill>
        <p:spPr>
          <a:xfrm>
            <a:off x="508000" y="3779484"/>
            <a:ext cx="2501900" cy="1666520"/>
          </a:xfrm>
          <a:prstGeom prst="rect">
            <a:avLst/>
          </a:prstGeom>
        </p:spPr>
      </p:pic>
      <p:pic>
        <p:nvPicPr>
          <p:cNvPr id="15" name="Picture 14"/>
          <p:cNvPicPr>
            <a:picLocks noChangeAspect="1"/>
          </p:cNvPicPr>
          <p:nvPr/>
        </p:nvPicPr>
        <p:blipFill rotWithShape="1">
          <a:blip r:embed="rId5"/>
          <a:srcRect l="21235" r="10109"/>
          <a:stretch/>
        </p:blipFill>
        <p:spPr>
          <a:xfrm>
            <a:off x="6114222" y="1218983"/>
            <a:ext cx="2445578" cy="1920709"/>
          </a:xfrm>
          <a:prstGeom prst="rect">
            <a:avLst/>
          </a:prstGeom>
        </p:spPr>
      </p:pic>
      <p:pic>
        <p:nvPicPr>
          <p:cNvPr id="17" name="Picture 16"/>
          <p:cNvPicPr>
            <a:picLocks noChangeAspect="1"/>
          </p:cNvPicPr>
          <p:nvPr/>
        </p:nvPicPr>
        <p:blipFill>
          <a:blip r:embed="rId6"/>
          <a:stretch>
            <a:fillRect/>
          </a:stretch>
        </p:blipFill>
        <p:spPr>
          <a:xfrm>
            <a:off x="6114222" y="3666461"/>
            <a:ext cx="2674178" cy="1779544"/>
          </a:xfrm>
          <a:prstGeom prst="rect">
            <a:avLst/>
          </a:prstGeom>
        </p:spPr>
      </p:pic>
      <p:sp>
        <p:nvSpPr>
          <p:cNvPr id="99" name="Shape 99"/>
          <p:cNvSpPr txBox="1">
            <a:spLocks noGrp="1"/>
          </p:cNvSpPr>
          <p:nvPr>
            <p:ph type="title"/>
          </p:nvPr>
        </p:nvSpPr>
        <p:spPr>
          <a:xfrm>
            <a:off x="685800" y="152400"/>
            <a:ext cx="7772400" cy="1143000"/>
          </a:xfrm>
          <a:prstGeom prst="rect">
            <a:avLst/>
          </a:prstGeom>
        </p:spPr>
        <p:txBody>
          <a:bodyPr lIns="91425" tIns="91425" rIns="91425" bIns="91425" anchor="ctr" anchorCtr="0">
            <a:noAutofit/>
          </a:bodyPr>
          <a:lstStyle/>
          <a:p>
            <a:pPr lvl="0">
              <a:spcBef>
                <a:spcPts val="0"/>
              </a:spcBef>
              <a:buNone/>
            </a:pPr>
            <a:r>
              <a:rPr lang="en-US" dirty="0" smtClean="0">
                <a:latin typeface="Garamond" charset="0"/>
                <a:ea typeface="Garamond" charset="0"/>
                <a:cs typeface="Garamond" charset="0"/>
              </a:rPr>
              <a:t>Stress and Teaching</a:t>
            </a:r>
            <a:endParaRPr dirty="0">
              <a:latin typeface="Garamond" charset="0"/>
              <a:ea typeface="Garamond" charset="0"/>
              <a:cs typeface="Garamond" charset="0"/>
            </a:endParaRPr>
          </a:p>
        </p:txBody>
      </p:sp>
      <p:graphicFrame>
        <p:nvGraphicFramePr>
          <p:cNvPr id="8" name="Diagram 7"/>
          <p:cNvGraphicFramePr/>
          <p:nvPr>
            <p:extLst>
              <p:ext uri="{D42A27DB-BD31-4B8C-83A1-F6EECF244321}">
                <p14:modId xmlns:p14="http://schemas.microsoft.com/office/powerpoint/2010/main" val="2002818961"/>
              </p:ext>
            </p:extLst>
          </p:nvPr>
        </p:nvGraphicFramePr>
        <p:xfrm>
          <a:off x="914400" y="1269784"/>
          <a:ext cx="7391400" cy="44047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10"/>
          <p:cNvPicPr>
            <a:picLocks noChangeAspect="1"/>
          </p:cNvPicPr>
          <p:nvPr/>
        </p:nvPicPr>
        <p:blipFill>
          <a:blip r:embed="rId12"/>
          <a:stretch>
            <a:fillRect/>
          </a:stretch>
        </p:blipFill>
        <p:spPr>
          <a:xfrm>
            <a:off x="3828349" y="2768600"/>
            <a:ext cx="1600901" cy="1574799"/>
          </a:xfrm>
          <a:prstGeom prst="rect">
            <a:avLst/>
          </a:prstGeom>
        </p:spPr>
      </p:pic>
      <p:graphicFrame>
        <p:nvGraphicFramePr>
          <p:cNvPr id="24"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
        <p:nvSpPr>
          <p:cNvPr id="2" name="TextBox 1"/>
          <p:cNvSpPr txBox="1"/>
          <p:nvPr/>
        </p:nvSpPr>
        <p:spPr>
          <a:xfrm>
            <a:off x="6779436" y="5553569"/>
            <a:ext cx="2283932" cy="307777"/>
          </a:xfrm>
          <a:prstGeom prst="rect">
            <a:avLst/>
          </a:prstGeom>
          <a:noFill/>
        </p:spPr>
        <p:txBody>
          <a:bodyPr wrap="square" rtlCol="0">
            <a:spAutoFit/>
          </a:bodyPr>
          <a:lstStyle/>
          <a:p>
            <a:r>
              <a:rPr lang="en-US" dirty="0" smtClean="0">
                <a:latin typeface="Garamond"/>
                <a:cs typeface="Garamond"/>
              </a:rPr>
              <a:t>(Jennings &amp; Greenberg, 2008)</a:t>
            </a:r>
            <a:endParaRPr lang="en-US" dirty="0">
              <a:latin typeface="Garamond"/>
              <a:cs typeface="Garamond"/>
            </a:endParaRPr>
          </a:p>
        </p:txBody>
      </p:sp>
    </p:spTree>
    <p:extLst>
      <p:ext uri="{BB962C8B-B14F-4D97-AF65-F5344CB8AC3E}">
        <p14:creationId xmlns:p14="http://schemas.microsoft.com/office/powerpoint/2010/main" val="22513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Work Overload and Implementation Behavior</a:t>
            </a:r>
            <a:endParaRPr lang="en-US" dirty="0">
              <a:latin typeface="Garamond"/>
              <a:cs typeface="Garamond"/>
            </a:endParaRPr>
          </a:p>
        </p:txBody>
      </p:sp>
      <p:sp>
        <p:nvSpPr>
          <p:cNvPr id="3" name="Text Placeholder 2"/>
          <p:cNvSpPr>
            <a:spLocks noGrp="1"/>
          </p:cNvSpPr>
          <p:nvPr>
            <p:ph type="body" idx="1"/>
          </p:nvPr>
        </p:nvSpPr>
        <p:spPr>
          <a:xfrm>
            <a:off x="4749800" y="1698614"/>
            <a:ext cx="4111978" cy="3962399"/>
          </a:xfrm>
        </p:spPr>
        <p:txBody>
          <a:bodyPr/>
          <a:lstStyle/>
          <a:p>
            <a:pPr indent="-342900"/>
            <a:r>
              <a:rPr lang="en-US" dirty="0" smtClean="0">
                <a:latin typeface="Garamond"/>
                <a:cs typeface="Garamond"/>
              </a:rPr>
              <a:t>Increased efforts </a:t>
            </a:r>
            <a:r>
              <a:rPr lang="en-US" dirty="0" smtClean="0">
                <a:latin typeface="Garamond"/>
                <a:cs typeface="Garamond"/>
                <a:sym typeface="Wingdings"/>
              </a:rPr>
              <a:t>lead to work overload</a:t>
            </a:r>
            <a:endParaRPr lang="en-US" sz="1400" dirty="0" smtClean="0">
              <a:latin typeface="Garamond"/>
              <a:cs typeface="Garamond"/>
              <a:sym typeface="Wingdings"/>
            </a:endParaRPr>
          </a:p>
          <a:p>
            <a:pPr indent="-342900"/>
            <a:r>
              <a:rPr lang="en-US" dirty="0" smtClean="0">
                <a:latin typeface="Garamond"/>
                <a:cs typeface="Garamond"/>
                <a:sym typeface="Wingdings"/>
              </a:rPr>
              <a:t>New practices increase burden</a:t>
            </a:r>
            <a:endParaRPr lang="en-US" sz="1400" dirty="0" smtClean="0">
              <a:latin typeface="Garamond"/>
              <a:cs typeface="Garamond"/>
              <a:sym typeface="Wingdings"/>
            </a:endParaRPr>
          </a:p>
          <a:p>
            <a:pPr indent="-342900"/>
            <a:r>
              <a:rPr lang="en-US" dirty="0" smtClean="0">
                <a:latin typeface="Garamond"/>
                <a:cs typeface="Garamond"/>
                <a:sym typeface="Wingdings"/>
              </a:rPr>
              <a:t>Could potentially lower implementation quality and dosage</a:t>
            </a:r>
            <a:endParaRPr lang="en-US" sz="1400" dirty="0">
              <a:latin typeface="Garamond"/>
              <a:cs typeface="Garamond"/>
            </a:endParaRPr>
          </a:p>
        </p:txBody>
      </p:sp>
      <p:pic>
        <p:nvPicPr>
          <p:cNvPr id="4" name="Picture 3"/>
          <p:cNvPicPr>
            <a:picLocks noChangeAspect="1"/>
          </p:cNvPicPr>
          <p:nvPr/>
        </p:nvPicPr>
        <p:blipFill>
          <a:blip r:embed="rId3"/>
          <a:stretch>
            <a:fillRect/>
          </a:stretch>
        </p:blipFill>
        <p:spPr>
          <a:xfrm>
            <a:off x="282223" y="2096689"/>
            <a:ext cx="4318316" cy="3022821"/>
          </a:xfrm>
          <a:prstGeom prst="rect">
            <a:avLst/>
          </a:prstGeom>
        </p:spPr>
      </p:pic>
      <p:graphicFrame>
        <p:nvGraphicFramePr>
          <p:cNvPr id="5"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571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270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a:latin typeface="Garamond" charset="0"/>
                <a:ea typeface="Garamond" charset="0"/>
                <a:cs typeface="Garamond" charset="0"/>
              </a:rPr>
              <a:t>Learning Objectives</a:t>
            </a:r>
          </a:p>
        </p:txBody>
      </p:sp>
      <p:sp>
        <p:nvSpPr>
          <p:cNvPr id="68" name="Shape 68"/>
          <p:cNvSpPr txBox="1">
            <a:spLocks noGrp="1"/>
          </p:cNvSpPr>
          <p:nvPr>
            <p:ph type="body" idx="1"/>
          </p:nvPr>
        </p:nvSpPr>
        <p:spPr>
          <a:xfrm>
            <a:off x="685800" y="1471961"/>
            <a:ext cx="7772400" cy="3962399"/>
          </a:xfrm>
          <a:prstGeom prst="rect">
            <a:avLst/>
          </a:prstGeom>
          <a:noFill/>
          <a:ln>
            <a:noFill/>
          </a:ln>
        </p:spPr>
        <p:txBody>
          <a:bodyPr lIns="91425" tIns="45700" rIns="91425" bIns="45700" anchor="t" anchorCtr="0">
            <a:noAutofit/>
          </a:bodyPr>
          <a:lstStyle/>
          <a:p>
            <a:pPr marL="457200" lvl="0" indent="-406400">
              <a:spcBef>
                <a:spcPts val="0"/>
              </a:spcBef>
              <a:spcAft>
                <a:spcPts val="1800"/>
              </a:spcAft>
              <a:buAutoNum type="arabicPeriod"/>
            </a:pPr>
            <a:r>
              <a:rPr lang="en-US" sz="2400" dirty="0" smtClean="0">
                <a:highlight>
                  <a:srgbClr val="FFFFFF"/>
                </a:highlight>
                <a:latin typeface="Garamond" charset="0"/>
                <a:ea typeface="Garamond" charset="0"/>
                <a:cs typeface="Garamond" charset="0"/>
              </a:rPr>
              <a:t>Explain </a:t>
            </a:r>
            <a:r>
              <a:rPr lang="en-US" sz="2400" dirty="0">
                <a:highlight>
                  <a:srgbClr val="FFFFFF"/>
                </a:highlight>
                <a:latin typeface="Garamond" charset="0"/>
                <a:ea typeface="Garamond" charset="0"/>
                <a:cs typeface="Garamond" charset="0"/>
              </a:rPr>
              <a:t>how work-related stress can impact EBP implementation and implementers’ willingness to utilize EBPs.</a:t>
            </a:r>
          </a:p>
          <a:p>
            <a:pPr marL="457200" lvl="0" indent="-406400">
              <a:spcBef>
                <a:spcPts val="0"/>
              </a:spcBef>
              <a:spcAft>
                <a:spcPts val="1800"/>
              </a:spcAft>
              <a:buAutoNum type="arabicPeriod"/>
            </a:pPr>
            <a:r>
              <a:rPr lang="en-US" sz="2400" dirty="0" smtClean="0">
                <a:highlight>
                  <a:srgbClr val="FFFFFF"/>
                </a:highlight>
                <a:latin typeface="Garamond" charset="0"/>
                <a:ea typeface="Garamond" charset="0"/>
                <a:cs typeface="Garamond" charset="0"/>
              </a:rPr>
              <a:t>Identify stress</a:t>
            </a:r>
            <a:r>
              <a:rPr lang="en-US" sz="2400" dirty="0">
                <a:highlight>
                  <a:srgbClr val="FFFFFF"/>
                </a:highlight>
                <a:latin typeface="Garamond" charset="0"/>
                <a:ea typeface="Garamond" charset="0"/>
                <a:cs typeface="Garamond" charset="0"/>
              </a:rPr>
              <a:t>-reduction </a:t>
            </a:r>
            <a:r>
              <a:rPr lang="en-US" sz="2400" dirty="0" smtClean="0">
                <a:highlight>
                  <a:srgbClr val="FFFFFF"/>
                </a:highlight>
                <a:latin typeface="Garamond" charset="0"/>
                <a:ea typeface="Garamond" charset="0"/>
                <a:cs typeface="Garamond" charset="0"/>
              </a:rPr>
              <a:t>strategies that </a:t>
            </a:r>
            <a:r>
              <a:rPr lang="en-US" sz="2400" dirty="0">
                <a:highlight>
                  <a:srgbClr val="FFFFFF"/>
                </a:highlight>
                <a:latin typeface="Garamond" charset="0"/>
                <a:ea typeface="Garamond" charset="0"/>
                <a:cs typeface="Garamond" charset="0"/>
              </a:rPr>
              <a:t>can be utilized in consultation with </a:t>
            </a:r>
            <a:r>
              <a:rPr lang="en-US" sz="2400" dirty="0" smtClean="0">
                <a:highlight>
                  <a:srgbClr val="FFFFFF"/>
                </a:highlight>
                <a:latin typeface="Garamond" charset="0"/>
                <a:ea typeface="Garamond" charset="0"/>
                <a:cs typeface="Garamond" charset="0"/>
              </a:rPr>
              <a:t>providers to </a:t>
            </a:r>
            <a:r>
              <a:rPr lang="en-US" sz="2400" dirty="0">
                <a:highlight>
                  <a:srgbClr val="FFFFFF"/>
                </a:highlight>
                <a:latin typeface="Garamond" charset="0"/>
                <a:ea typeface="Garamond" charset="0"/>
                <a:cs typeface="Garamond" charset="0"/>
              </a:rPr>
              <a:t>enhance EBP implementation. </a:t>
            </a:r>
          </a:p>
          <a:p>
            <a:pPr marL="457200" lvl="0" indent="-406400">
              <a:spcBef>
                <a:spcPts val="0"/>
              </a:spcBef>
              <a:spcAft>
                <a:spcPts val="1800"/>
              </a:spcAft>
              <a:buAutoNum type="arabicPeriod"/>
            </a:pPr>
            <a:r>
              <a:rPr lang="en-US" sz="2400" dirty="0" smtClean="0">
                <a:highlight>
                  <a:srgbClr val="FFFFFF"/>
                </a:highlight>
                <a:latin typeface="Garamond" charset="0"/>
                <a:ea typeface="Garamond" charset="0"/>
                <a:cs typeface="Garamond" charset="0"/>
              </a:rPr>
              <a:t>Apply </a:t>
            </a:r>
            <a:r>
              <a:rPr lang="en-US" sz="2400" dirty="0">
                <a:highlight>
                  <a:srgbClr val="FFFFFF"/>
                </a:highlight>
                <a:latin typeface="Garamond" charset="0"/>
                <a:ea typeface="Garamond" charset="0"/>
                <a:cs typeface="Garamond" charset="0"/>
              </a:rPr>
              <a:t>knowledge of the mechanisms of stress reduction programs </a:t>
            </a:r>
            <a:r>
              <a:rPr lang="en-US" sz="2400" dirty="0" smtClean="0">
                <a:highlight>
                  <a:srgbClr val="FFFFFF"/>
                </a:highlight>
                <a:latin typeface="Garamond" charset="0"/>
                <a:ea typeface="Garamond" charset="0"/>
                <a:cs typeface="Garamond" charset="0"/>
              </a:rPr>
              <a:t>to systemic problems in education that impact implementation and generalize strategies to other settings.</a:t>
            </a:r>
            <a:endParaRPr sz="2400" dirty="0">
              <a:highlight>
                <a:srgbClr val="FFFFFF"/>
              </a:highlight>
              <a:latin typeface="Garamond" charset="0"/>
              <a:ea typeface="Garamond" charset="0"/>
              <a:cs typeface="Garamond" charset="0"/>
            </a:endParaRPr>
          </a:p>
          <a:p>
            <a:pPr marL="0" lvl="0" indent="-69850" rtl="0">
              <a:spcBef>
                <a:spcPts val="0"/>
              </a:spcBef>
              <a:spcAft>
                <a:spcPts val="1800"/>
              </a:spcAft>
              <a:buClr>
                <a:schemeClr val="dk1"/>
              </a:buClr>
              <a:buSzPct val="100000"/>
              <a:buFont typeface="Arial"/>
              <a:buNone/>
            </a:pPr>
            <a:endParaRPr sz="1050" dirty="0">
              <a:highlight>
                <a:srgbClr val="FFFFFF"/>
              </a:highlight>
              <a:latin typeface="Garamond" charset="0"/>
              <a:ea typeface="Garamond" charset="0"/>
              <a:cs typeface="Garamond" charset="0"/>
              <a:sym typeface="Times New Roman"/>
            </a:endParaRPr>
          </a:p>
          <a:p>
            <a:pPr marL="342900" marR="0" lvl="0" indent="-342900" algn="l" rtl="0">
              <a:spcBef>
                <a:spcPts val="0"/>
              </a:spcBef>
              <a:spcAft>
                <a:spcPts val="1800"/>
              </a:spcAft>
              <a:buClr>
                <a:srgbClr val="7A0019"/>
              </a:buClr>
              <a:buSzPct val="100000"/>
              <a:buFont typeface="Arial"/>
              <a:buNone/>
            </a:pPr>
            <a:endParaRPr sz="2800" dirty="0">
              <a:latin typeface="Garamond" charset="0"/>
              <a:ea typeface="Garamond" charset="0"/>
              <a:cs typeface="Garamond" charset="0"/>
            </a:endParaRPr>
          </a:p>
        </p:txBody>
      </p:sp>
      <p:graphicFrame>
        <p:nvGraphicFramePr>
          <p:cNvPr id="69" name="Shape 69"/>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799" y="522112"/>
            <a:ext cx="4253089" cy="2624666"/>
          </a:xfrm>
        </p:spPr>
        <p:txBody>
          <a:bodyPr anchor="ctr"/>
          <a:lstStyle/>
          <a:p>
            <a:pPr marL="203200" indent="0" algn="ctr">
              <a:buNone/>
            </a:pPr>
            <a:r>
              <a:rPr lang="en-US" dirty="0" smtClean="0">
                <a:latin typeface="Garamond"/>
                <a:cs typeface="Garamond"/>
              </a:rPr>
              <a:t>Simmer down now</a:t>
            </a:r>
            <a:r>
              <a:rPr lang="mr-IN" dirty="0" smtClean="0">
                <a:latin typeface="Garamond"/>
                <a:cs typeface="Garamond"/>
              </a:rPr>
              <a:t>…</a:t>
            </a:r>
            <a:r>
              <a:rPr lang="en-US" dirty="0" smtClean="0">
                <a:latin typeface="Garamond"/>
                <a:cs typeface="Garamond"/>
              </a:rPr>
              <a:t> Let’s try to reduce the problem and close the box. </a:t>
            </a:r>
          </a:p>
          <a:p>
            <a:pPr marL="203200" indent="0" algn="ctr">
              <a:buNone/>
            </a:pPr>
            <a:endParaRPr lang="en-US" dirty="0">
              <a:latin typeface="Garamond"/>
              <a:cs typeface="Garamond"/>
            </a:endParaRPr>
          </a:p>
        </p:txBody>
      </p:sp>
      <p:pic>
        <p:nvPicPr>
          <p:cNvPr id="4" name="Picture 3"/>
          <p:cNvPicPr>
            <a:picLocks noChangeAspect="1"/>
          </p:cNvPicPr>
          <p:nvPr/>
        </p:nvPicPr>
        <p:blipFill>
          <a:blip r:embed="rId2"/>
          <a:stretch>
            <a:fillRect/>
          </a:stretch>
        </p:blipFill>
        <p:spPr>
          <a:xfrm>
            <a:off x="5489222" y="705544"/>
            <a:ext cx="2913945" cy="4919360"/>
          </a:xfrm>
          <a:prstGeom prst="rect">
            <a:avLst/>
          </a:prstGeom>
        </p:spPr>
      </p:pic>
      <p:pic>
        <p:nvPicPr>
          <p:cNvPr id="6" name="Picture 5"/>
          <p:cNvPicPr>
            <a:picLocks noChangeAspect="1"/>
          </p:cNvPicPr>
          <p:nvPr/>
        </p:nvPicPr>
        <p:blipFill>
          <a:blip r:embed="rId3"/>
          <a:stretch>
            <a:fillRect/>
          </a:stretch>
        </p:blipFill>
        <p:spPr>
          <a:xfrm>
            <a:off x="1851378" y="2743200"/>
            <a:ext cx="2447471" cy="2895600"/>
          </a:xfrm>
          <a:prstGeom prst="rect">
            <a:avLst/>
          </a:prstGeom>
        </p:spPr>
      </p:pic>
      <p:graphicFrame>
        <p:nvGraphicFramePr>
          <p:cNvPr id="7"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9205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85800" y="304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7A0019"/>
                </a:solidFill>
                <a:latin typeface="Garamond" charset="0"/>
                <a:ea typeface="Garamond" charset="0"/>
                <a:cs typeface="Garamond" charset="0"/>
                <a:sym typeface="Arial"/>
              </a:rPr>
              <a:t>Purpose of Study</a:t>
            </a:r>
          </a:p>
        </p:txBody>
      </p:sp>
      <p:sp>
        <p:nvSpPr>
          <p:cNvPr id="114" name="Shape 114"/>
          <p:cNvSpPr txBox="1">
            <a:spLocks noGrp="1"/>
          </p:cNvSpPr>
          <p:nvPr>
            <p:ph type="body" idx="1"/>
          </p:nvPr>
        </p:nvSpPr>
        <p:spPr>
          <a:xfrm>
            <a:off x="685800" y="1672426"/>
            <a:ext cx="7772400" cy="15366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7A0019"/>
              </a:buClr>
              <a:buSzPct val="100000"/>
              <a:buNone/>
            </a:pPr>
            <a:r>
              <a:rPr lang="en-US" sz="3600" dirty="0" smtClean="0">
                <a:latin typeface="Garamond" charset="0"/>
                <a:ea typeface="Garamond" charset="0"/>
                <a:cs typeface="Garamond" charset="0"/>
              </a:rPr>
              <a:t>To e</a:t>
            </a:r>
            <a:r>
              <a:rPr lang="en-US" sz="3600" b="0" i="0" u="none" strike="noStrike" cap="none" dirty="0" smtClean="0">
                <a:solidFill>
                  <a:schemeClr val="dk1"/>
                </a:solidFill>
                <a:latin typeface="Garamond" charset="0"/>
                <a:ea typeface="Garamond" charset="0"/>
                <a:cs typeface="Garamond" charset="0"/>
                <a:sym typeface="Arial"/>
              </a:rPr>
              <a:t>xamine </a:t>
            </a:r>
            <a:r>
              <a:rPr lang="en-US" sz="3600" b="0" i="0" u="none" strike="noStrike" cap="none" dirty="0">
                <a:solidFill>
                  <a:schemeClr val="dk1"/>
                </a:solidFill>
                <a:latin typeface="Garamond" charset="0"/>
                <a:ea typeface="Garamond" charset="0"/>
                <a:cs typeface="Garamond" charset="0"/>
                <a:sym typeface="Arial"/>
              </a:rPr>
              <a:t>experimentally the impact of teacher stress reduction via wellness coaching on the delivery of EBPs. </a:t>
            </a:r>
          </a:p>
          <a:p>
            <a:pPr marL="742950" marR="0" lvl="1" indent="-285750" algn="l" rtl="0">
              <a:spcBef>
                <a:spcPts val="480"/>
              </a:spcBef>
              <a:spcAft>
                <a:spcPts val="0"/>
              </a:spcAft>
              <a:buClr>
                <a:srgbClr val="7A0019"/>
              </a:buClr>
              <a:buSzPct val="100000"/>
              <a:buFont typeface="Arial"/>
              <a:buNone/>
            </a:pPr>
            <a:endParaRPr sz="2400" b="0" i="0" u="none" strike="noStrike" cap="none" dirty="0">
              <a:solidFill>
                <a:schemeClr val="dk1"/>
              </a:solidFill>
              <a:latin typeface="Garamond" charset="0"/>
              <a:ea typeface="Garamond" charset="0"/>
              <a:cs typeface="Garamond" charset="0"/>
              <a:sym typeface="Arial"/>
            </a:endParaRPr>
          </a:p>
        </p:txBody>
      </p:sp>
      <p:graphicFrame>
        <p:nvGraphicFramePr>
          <p:cNvPr id="115" name="Shape 115"/>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a:stretch>
            <a:fillRect/>
          </a:stretch>
        </p:blipFill>
        <p:spPr>
          <a:xfrm rot="353476">
            <a:off x="6415713" y="3754346"/>
            <a:ext cx="2315444" cy="1854200"/>
          </a:xfrm>
          <a:prstGeom prst="rect">
            <a:avLst/>
          </a:prstGeom>
        </p:spPr>
      </p:pic>
      <p:pic>
        <p:nvPicPr>
          <p:cNvPr id="6" name="Picture 5"/>
          <p:cNvPicPr>
            <a:picLocks noChangeAspect="1"/>
          </p:cNvPicPr>
          <p:nvPr/>
        </p:nvPicPr>
        <p:blipFill>
          <a:blip r:embed="rId4"/>
          <a:stretch>
            <a:fillRect/>
          </a:stretch>
        </p:blipFill>
        <p:spPr>
          <a:xfrm>
            <a:off x="577428" y="3668083"/>
            <a:ext cx="1743900" cy="1897913"/>
          </a:xfrm>
          <a:prstGeom prst="rect">
            <a:avLst/>
          </a:prstGeom>
        </p:spPr>
      </p:pic>
      <p:pic>
        <p:nvPicPr>
          <p:cNvPr id="7" name="Picture 6"/>
          <p:cNvPicPr>
            <a:picLocks noChangeAspect="1"/>
          </p:cNvPicPr>
          <p:nvPr/>
        </p:nvPicPr>
        <p:blipFill>
          <a:blip r:embed="rId5"/>
          <a:stretch>
            <a:fillRect/>
          </a:stretch>
        </p:blipFill>
        <p:spPr>
          <a:xfrm rot="3691566">
            <a:off x="4035890" y="4216424"/>
            <a:ext cx="627643" cy="1027052"/>
          </a:xfrm>
          <a:prstGeom prst="rect">
            <a:avLst/>
          </a:prstGeom>
        </p:spPr>
      </p:pic>
      <p:pic>
        <p:nvPicPr>
          <p:cNvPr id="8" name="Picture 7"/>
          <p:cNvPicPr>
            <a:picLocks noChangeAspect="1"/>
          </p:cNvPicPr>
          <p:nvPr/>
        </p:nvPicPr>
        <p:blipFill>
          <a:blip r:embed="rId6"/>
          <a:stretch>
            <a:fillRect/>
          </a:stretch>
        </p:blipFill>
        <p:spPr>
          <a:xfrm rot="613505">
            <a:off x="2499245" y="3789996"/>
            <a:ext cx="1248409" cy="1739846"/>
          </a:xfrm>
          <a:prstGeom prst="rect">
            <a:avLst/>
          </a:prstGeom>
        </p:spPr>
      </p:pic>
      <p:sp>
        <p:nvSpPr>
          <p:cNvPr id="9" name="Rectangle 8"/>
          <p:cNvSpPr/>
          <p:nvPr/>
        </p:nvSpPr>
        <p:spPr>
          <a:xfrm rot="623986">
            <a:off x="2736416" y="4162433"/>
            <a:ext cx="208644" cy="209621"/>
          </a:xfrm>
          <a:prstGeom prst="rect">
            <a:avLst/>
          </a:prstGeom>
          <a:solidFill>
            <a:schemeClr val="bg1"/>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623986">
            <a:off x="2662041" y="4526109"/>
            <a:ext cx="208644" cy="209621"/>
          </a:xfrm>
          <a:prstGeom prst="rect">
            <a:avLst/>
          </a:prstGeom>
          <a:solidFill>
            <a:schemeClr val="bg1"/>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623986">
            <a:off x="2597530" y="4901005"/>
            <a:ext cx="208644" cy="209621"/>
          </a:xfrm>
          <a:prstGeom prst="rect">
            <a:avLst/>
          </a:prstGeom>
          <a:solidFill>
            <a:schemeClr val="bg1"/>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rot="20934684">
            <a:off x="5009032" y="3767365"/>
            <a:ext cx="1248409" cy="17398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85800" y="304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solidFill>
                  <a:srgbClr val="7A0019"/>
                </a:solidFill>
                <a:latin typeface="Garamond" charset="0"/>
                <a:ea typeface="Garamond" charset="0"/>
                <a:cs typeface="Garamond" charset="0"/>
                <a:sym typeface="Arial"/>
              </a:rPr>
              <a:t>Research Questions</a:t>
            </a:r>
            <a:endParaRPr lang="en-US" sz="4400" b="0" i="0" u="none" strike="noStrike" cap="none" dirty="0">
              <a:solidFill>
                <a:srgbClr val="7A0019"/>
              </a:solidFill>
              <a:latin typeface="Garamond" charset="0"/>
              <a:ea typeface="Garamond" charset="0"/>
              <a:cs typeface="Garamond" charset="0"/>
              <a:sym typeface="Arial"/>
            </a:endParaRPr>
          </a:p>
        </p:txBody>
      </p:sp>
      <p:graphicFrame>
        <p:nvGraphicFramePr>
          <p:cNvPr id="115" name="Shape 115"/>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
        <p:nvSpPr>
          <p:cNvPr id="5" name="Shape 167"/>
          <p:cNvSpPr txBox="1">
            <a:spLocks noGrp="1"/>
          </p:cNvSpPr>
          <p:nvPr>
            <p:ph type="body" idx="1"/>
          </p:nvPr>
        </p:nvSpPr>
        <p:spPr>
          <a:xfrm>
            <a:off x="685799" y="1447800"/>
            <a:ext cx="5919463" cy="3962400"/>
          </a:xfrm>
          <a:prstGeom prst="rect">
            <a:avLst/>
          </a:prstGeom>
        </p:spPr>
        <p:txBody>
          <a:bodyPr lIns="91425" tIns="91425" rIns="91425" bIns="91425" anchor="t" anchorCtr="0">
            <a:noAutofit/>
          </a:bodyPr>
          <a:lstStyle/>
          <a:p>
            <a:pPr marL="774700" lvl="0" indent="-571500">
              <a:spcBef>
                <a:spcPts val="0"/>
              </a:spcBef>
              <a:buFont typeface="+mj-lt"/>
              <a:buAutoNum type="romanUcPeriod"/>
            </a:pPr>
            <a:r>
              <a:rPr lang="en-US" dirty="0">
                <a:latin typeface="Garamond"/>
                <a:cs typeface="Garamond"/>
              </a:rPr>
              <a:t>Do teachers’ distress ratings systematically decrease as a result of providing wellness </a:t>
            </a:r>
            <a:r>
              <a:rPr lang="en-US" dirty="0" smtClean="0">
                <a:latin typeface="Garamond"/>
                <a:cs typeface="Garamond"/>
              </a:rPr>
              <a:t>coaching?</a:t>
            </a:r>
          </a:p>
          <a:p>
            <a:pPr marL="774700" lvl="0" indent="-571500">
              <a:spcBef>
                <a:spcPts val="0"/>
              </a:spcBef>
              <a:buFont typeface="+mj-lt"/>
              <a:buAutoNum type="romanUcPeriod"/>
            </a:pPr>
            <a:r>
              <a:rPr lang="en-US" dirty="0">
                <a:latin typeface="Garamond"/>
                <a:cs typeface="Garamond"/>
              </a:rPr>
              <a:t>Do reductions in teacher stress co-occur with improvements in the fidelity of implementation of classroom-based </a:t>
            </a:r>
            <a:r>
              <a:rPr lang="en-US" dirty="0" smtClean="0">
                <a:latin typeface="Garamond"/>
                <a:cs typeface="Garamond"/>
              </a:rPr>
              <a:t>EBPs?</a:t>
            </a:r>
            <a:endParaRPr dirty="0">
              <a:latin typeface="Garamond"/>
              <a:ea typeface="Garamond" charset="0"/>
              <a:cs typeface="Garamond"/>
            </a:endParaRPr>
          </a:p>
        </p:txBody>
      </p:sp>
      <p:pic>
        <p:nvPicPr>
          <p:cNvPr id="6" name="Picture 5"/>
          <p:cNvPicPr>
            <a:picLocks noChangeAspect="1"/>
          </p:cNvPicPr>
          <p:nvPr/>
        </p:nvPicPr>
        <p:blipFill>
          <a:blip r:embed="rId3"/>
          <a:stretch>
            <a:fillRect/>
          </a:stretch>
        </p:blipFill>
        <p:spPr>
          <a:xfrm>
            <a:off x="6605263" y="1828800"/>
            <a:ext cx="2259337" cy="2921000"/>
          </a:xfrm>
          <a:prstGeom prst="rect">
            <a:avLst/>
          </a:prstGeom>
        </p:spPr>
      </p:pic>
    </p:spTree>
    <p:extLst>
      <p:ext uri="{BB962C8B-B14F-4D97-AF65-F5344CB8AC3E}">
        <p14:creationId xmlns:p14="http://schemas.microsoft.com/office/powerpoint/2010/main" val="11502127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Garamond" charset="0"/>
                <a:cs typeface="Garamond" charset="0"/>
              </a:rPr>
              <a:t>Study Context</a:t>
            </a:r>
            <a:endParaRPr lang="en-US" dirty="0">
              <a:latin typeface="Garamond" charset="0"/>
              <a:ea typeface="Garamond" charset="0"/>
              <a:cs typeface="Garamond" charset="0"/>
            </a:endParaRPr>
          </a:p>
        </p:txBody>
      </p:sp>
      <p:graphicFrame>
        <p:nvGraphicFramePr>
          <p:cNvPr id="5" name="Shape 122"/>
          <p:cNvGraphicFramePr/>
          <p:nvPr>
            <p:extLst>
              <p:ext uri="{D42A27DB-BD31-4B8C-83A1-F6EECF244321}">
                <p14:modId xmlns:p14="http://schemas.microsoft.com/office/powerpoint/2010/main" val="2135539857"/>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rgbClr val="FFFFF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
        <p:nvSpPr>
          <p:cNvPr id="6" name="Text Placeholder 2"/>
          <p:cNvSpPr txBox="1">
            <a:spLocks/>
          </p:cNvSpPr>
          <p:nvPr/>
        </p:nvSpPr>
        <p:spPr>
          <a:xfrm>
            <a:off x="685800" y="1447800"/>
            <a:ext cx="8072541" cy="226086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pPr>
              <a:buFont typeface="Arial" charset="0"/>
              <a:buChar char="•"/>
            </a:pPr>
            <a:r>
              <a:rPr lang="en-US" sz="2800" kern="1200" dirty="0" smtClean="0">
                <a:latin typeface="Garamond" charset="0"/>
                <a:ea typeface="Garamond" charset="0"/>
                <a:cs typeface="Garamond" charset="0"/>
              </a:rPr>
              <a:t>Partner with school administration</a:t>
            </a:r>
            <a:endParaRPr lang="en-US" sz="2800" kern="1200" dirty="0">
              <a:latin typeface="Garamond" charset="0"/>
              <a:ea typeface="Garamond" charset="0"/>
              <a:cs typeface="Garamond" charset="0"/>
            </a:endParaRPr>
          </a:p>
          <a:p>
            <a:pPr>
              <a:buFont typeface="Arial" charset="0"/>
              <a:buChar char="•"/>
            </a:pPr>
            <a:r>
              <a:rPr lang="en-US" sz="2800" kern="1200" dirty="0" smtClean="0">
                <a:latin typeface="Garamond" charset="0"/>
                <a:ea typeface="Garamond" charset="0"/>
                <a:cs typeface="Garamond" charset="0"/>
              </a:rPr>
              <a:t>Identify and define implementation concerns</a:t>
            </a:r>
          </a:p>
          <a:p>
            <a:pPr>
              <a:buFont typeface="Arial" charset="0"/>
              <a:buChar char="•"/>
            </a:pPr>
            <a:r>
              <a:rPr lang="en-US" sz="2800" kern="1200" dirty="0" smtClean="0">
                <a:latin typeface="Garamond" charset="0"/>
                <a:ea typeface="Garamond" charset="0"/>
                <a:cs typeface="Garamond" charset="0"/>
              </a:rPr>
              <a:t>Develop an intervention approach </a:t>
            </a:r>
          </a:p>
          <a:p>
            <a:pPr>
              <a:buFont typeface="Arial" charset="0"/>
              <a:buChar char="•"/>
            </a:pPr>
            <a:r>
              <a:rPr lang="en-US" sz="2800" dirty="0" smtClean="0">
                <a:latin typeface="Garamond"/>
                <a:cs typeface="Garamond"/>
              </a:rPr>
              <a:t>Decide on contextually </a:t>
            </a:r>
            <a:r>
              <a:rPr lang="en-US" sz="2800" dirty="0">
                <a:latin typeface="Garamond"/>
                <a:cs typeface="Garamond"/>
              </a:rPr>
              <a:t>appropriate research methods </a:t>
            </a:r>
            <a:endParaRPr lang="en-US" sz="2800" kern="1200" dirty="0" smtClean="0">
              <a:latin typeface="Garamond"/>
              <a:ea typeface="Garamond" charset="0"/>
              <a:cs typeface="Garamond"/>
            </a:endParaRPr>
          </a:p>
        </p:txBody>
      </p:sp>
      <p:pic>
        <p:nvPicPr>
          <p:cNvPr id="22" name="Picture 21"/>
          <p:cNvPicPr>
            <a:picLocks noChangeAspect="1"/>
          </p:cNvPicPr>
          <p:nvPr/>
        </p:nvPicPr>
        <p:blipFill>
          <a:blip r:embed="rId3"/>
          <a:stretch>
            <a:fillRect/>
          </a:stretch>
        </p:blipFill>
        <p:spPr>
          <a:xfrm>
            <a:off x="660762" y="4031155"/>
            <a:ext cx="2311119" cy="1551992"/>
          </a:xfrm>
          <a:prstGeom prst="rect">
            <a:avLst/>
          </a:prstGeom>
        </p:spPr>
      </p:pic>
      <p:sp>
        <p:nvSpPr>
          <p:cNvPr id="23" name="Rounded Rectangle 22"/>
          <p:cNvSpPr/>
          <p:nvPr/>
        </p:nvSpPr>
        <p:spPr>
          <a:xfrm>
            <a:off x="4245261" y="4313331"/>
            <a:ext cx="4553396" cy="1128723"/>
          </a:xfrm>
          <a:prstGeom prst="round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527050" indent="-285750">
              <a:buFont typeface="Arial"/>
              <a:buChar char="•"/>
            </a:pPr>
            <a:r>
              <a:rPr lang="en-US" sz="2000" dirty="0" smtClean="0">
                <a:solidFill>
                  <a:srgbClr val="000000"/>
                </a:solidFill>
                <a:latin typeface="Garamond"/>
                <a:cs typeface="Garamond"/>
              </a:rPr>
              <a:t>Positive Greetings at the Door</a:t>
            </a:r>
          </a:p>
          <a:p>
            <a:pPr marL="527050" indent="-285750">
              <a:buFont typeface="Arial"/>
              <a:buChar char="•"/>
            </a:pPr>
            <a:r>
              <a:rPr lang="en-US" sz="2000" dirty="0" smtClean="0">
                <a:solidFill>
                  <a:srgbClr val="000000"/>
                </a:solidFill>
                <a:latin typeface="Garamond"/>
                <a:cs typeface="Garamond"/>
              </a:rPr>
              <a:t>Behavior Specific Praise</a:t>
            </a:r>
          </a:p>
          <a:p>
            <a:pPr marL="527050" indent="-285750">
              <a:buFont typeface="Arial"/>
              <a:buChar char="•"/>
            </a:pPr>
            <a:r>
              <a:rPr lang="en-US" sz="2000" dirty="0" smtClean="0">
                <a:solidFill>
                  <a:srgbClr val="000000"/>
                </a:solidFill>
                <a:latin typeface="Garamond"/>
                <a:cs typeface="Garamond"/>
              </a:rPr>
              <a:t>Numerous Opportunities to Respond</a:t>
            </a:r>
            <a:endParaRPr lang="en-US" sz="2000" dirty="0">
              <a:solidFill>
                <a:srgbClr val="000000"/>
              </a:solidFill>
              <a:latin typeface="Garamond"/>
              <a:cs typeface="Garamond"/>
            </a:endParaRPr>
          </a:p>
        </p:txBody>
      </p:sp>
      <p:sp>
        <p:nvSpPr>
          <p:cNvPr id="24" name="Right Arrow 23"/>
          <p:cNvSpPr/>
          <p:nvPr/>
        </p:nvSpPr>
        <p:spPr>
          <a:xfrm>
            <a:off x="3144592" y="4454424"/>
            <a:ext cx="745832" cy="685296"/>
          </a:xfrm>
          <a:prstGeom prst="rightArrow">
            <a:avLst/>
          </a:prstGeom>
          <a:ln>
            <a:solidFill>
              <a:srgbClr val="000000"/>
            </a:solidFill>
          </a:ln>
          <a:effectLst>
            <a:glow rad="139700">
              <a:schemeClr val="accent6">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684889" y="3866445"/>
            <a:ext cx="3773311" cy="400110"/>
          </a:xfrm>
          <a:prstGeom prst="rect">
            <a:avLst/>
          </a:prstGeom>
          <a:noFill/>
        </p:spPr>
        <p:txBody>
          <a:bodyPr wrap="square" rtlCol="0">
            <a:spAutoFit/>
          </a:bodyPr>
          <a:lstStyle/>
          <a:p>
            <a:pPr algn="ctr"/>
            <a:r>
              <a:rPr lang="en-US" sz="2000" b="1" dirty="0" smtClean="0">
                <a:latin typeface="Garamond"/>
                <a:cs typeface="Garamond"/>
              </a:rPr>
              <a:t>Low Cost, High Yield EBPs</a:t>
            </a:r>
            <a:endParaRPr lang="en-US" sz="2000" b="1" dirty="0">
              <a:latin typeface="Garamond"/>
              <a:cs typeface="Garamond"/>
            </a:endParaRPr>
          </a:p>
        </p:txBody>
      </p:sp>
    </p:spTree>
    <p:extLst>
      <p:ext uri="{BB962C8B-B14F-4D97-AF65-F5344CB8AC3E}">
        <p14:creationId xmlns:p14="http://schemas.microsoft.com/office/powerpoint/2010/main" val="17658815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85800" y="304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rgbClr val="7A0019"/>
                </a:solidFill>
                <a:latin typeface="Garamond" charset="0"/>
                <a:ea typeface="Garamond" charset="0"/>
                <a:cs typeface="Garamond" charset="0"/>
                <a:sym typeface="Arial"/>
              </a:rPr>
              <a:t>Participants &amp; Setting</a:t>
            </a:r>
          </a:p>
        </p:txBody>
      </p:sp>
      <p:graphicFrame>
        <p:nvGraphicFramePr>
          <p:cNvPr id="2" name="Diagram 1"/>
          <p:cNvGraphicFramePr/>
          <p:nvPr>
            <p:extLst>
              <p:ext uri="{D42A27DB-BD31-4B8C-83A1-F6EECF244321}">
                <p14:modId xmlns:p14="http://schemas.microsoft.com/office/powerpoint/2010/main" val="3791189216"/>
              </p:ext>
            </p:extLst>
          </p:nvPr>
        </p:nvGraphicFramePr>
        <p:xfrm>
          <a:off x="544945" y="152169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7053025" y="2249444"/>
            <a:ext cx="1662546" cy="872836"/>
          </a:xfrm>
          <a:prstGeom prst="roundRect">
            <a:avLst/>
          </a:prstGeom>
          <a:solidFill>
            <a:schemeClr val="bg2">
              <a:lumMod val="40000"/>
              <a:lumOff val="60000"/>
            </a:schemeClr>
          </a:solidFill>
          <a:ln>
            <a:solidFill>
              <a:srgbClr val="000000"/>
            </a:solidFill>
          </a:ln>
          <a:effectLst>
            <a:glow rad="139700">
              <a:schemeClr val="accent2">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US" sz="3600" b="1" dirty="0" smtClean="0">
                <a:latin typeface="Garamond" charset="0"/>
                <a:ea typeface="Garamond" charset="0"/>
                <a:cs typeface="Garamond" charset="0"/>
              </a:rPr>
              <a:t> </a:t>
            </a:r>
            <a:r>
              <a:rPr lang="en-US" sz="3600" b="1" i="1" dirty="0" smtClean="0">
                <a:latin typeface="Garamond" charset="0"/>
                <a:ea typeface="Garamond" charset="0"/>
                <a:cs typeface="Garamond" charset="0"/>
              </a:rPr>
              <a:t>n </a:t>
            </a:r>
            <a:r>
              <a:rPr lang="en-US" sz="3600" b="1" dirty="0" smtClean="0">
                <a:latin typeface="Garamond" charset="0"/>
                <a:ea typeface="Garamond" charset="0"/>
                <a:cs typeface="Garamond" charset="0"/>
              </a:rPr>
              <a:t>= 4</a:t>
            </a:r>
            <a:endParaRPr lang="en-US" sz="3600" b="1" dirty="0"/>
          </a:p>
        </p:txBody>
      </p:sp>
      <p:sp>
        <p:nvSpPr>
          <p:cNvPr id="5" name="Bent-Up Arrow 4"/>
          <p:cNvSpPr/>
          <p:nvPr/>
        </p:nvSpPr>
        <p:spPr>
          <a:xfrm>
            <a:off x="6640945" y="3283528"/>
            <a:ext cx="1690256" cy="2048163"/>
          </a:xfrm>
          <a:prstGeom prst="bentUpArrow">
            <a:avLst>
              <a:gd name="adj1" fmla="val 26228"/>
              <a:gd name="adj2" fmla="val 26489"/>
              <a:gd name="adj3" fmla="val 2825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664391" y="4837852"/>
            <a:ext cx="1415119" cy="461665"/>
          </a:xfrm>
          <a:prstGeom prst="rect">
            <a:avLst/>
          </a:prstGeom>
          <a:noFill/>
        </p:spPr>
        <p:txBody>
          <a:bodyPr wrap="square" rtlCol="0">
            <a:spAutoFit/>
          </a:bodyPr>
          <a:lstStyle/>
          <a:p>
            <a:pPr algn="ctr"/>
            <a:r>
              <a:rPr lang="en-US" sz="2400" b="1" dirty="0" smtClean="0">
                <a:latin typeface="Garamond" charset="0"/>
                <a:ea typeface="Garamond" charset="0"/>
                <a:cs typeface="Garamond" charset="0"/>
              </a:rPr>
              <a:t>Consent</a:t>
            </a:r>
            <a:endParaRPr lang="en-US" sz="2400" b="1" dirty="0">
              <a:latin typeface="Garamond" charset="0"/>
              <a:ea typeface="Garamond" charset="0"/>
              <a:cs typeface="Garamond" charset="0"/>
            </a:endParaRPr>
          </a:p>
        </p:txBody>
      </p:sp>
      <p:graphicFrame>
        <p:nvGraphicFramePr>
          <p:cNvPr id="12" name="Shape 122"/>
          <p:cNvGraphicFramePr/>
          <p:nvPr>
            <p:extLst>
              <p:ext uri="{D42A27DB-BD31-4B8C-83A1-F6EECF244321}">
                <p14:modId xmlns:p14="http://schemas.microsoft.com/office/powerpoint/2010/main" val="3702722986"/>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rgbClr val="FFFFF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85800" y="173180"/>
            <a:ext cx="7772400" cy="1143000"/>
          </a:xfrm>
          <a:prstGeom prst="rect">
            <a:avLst/>
          </a:prstGeom>
        </p:spPr>
        <p:txBody>
          <a:bodyPr lIns="91425" tIns="91425" rIns="91425" bIns="91425" anchor="ctr" anchorCtr="0">
            <a:noAutofit/>
          </a:bodyPr>
          <a:lstStyle/>
          <a:p>
            <a:pPr lvl="0">
              <a:spcBef>
                <a:spcPts val="0"/>
              </a:spcBef>
              <a:buNone/>
            </a:pPr>
            <a:r>
              <a:rPr lang="en-US" dirty="0" smtClean="0">
                <a:latin typeface="Garamond" charset="0"/>
                <a:ea typeface="Garamond" charset="0"/>
                <a:cs typeface="Garamond" charset="0"/>
              </a:rPr>
              <a:t>Research Design &amp; Measures</a:t>
            </a:r>
            <a:endParaRPr lang="en-US" dirty="0">
              <a:latin typeface="Garamond" charset="0"/>
              <a:ea typeface="Garamond" charset="0"/>
              <a:cs typeface="Garamond" charset="0"/>
            </a:endParaRPr>
          </a:p>
        </p:txBody>
      </p:sp>
      <p:graphicFrame>
        <p:nvGraphicFramePr>
          <p:cNvPr id="2" name="Diagram 1"/>
          <p:cNvGraphicFramePr/>
          <p:nvPr>
            <p:extLst>
              <p:ext uri="{D42A27DB-BD31-4B8C-83A1-F6EECF244321}">
                <p14:modId xmlns:p14="http://schemas.microsoft.com/office/powerpoint/2010/main" val="2723612530"/>
              </p:ext>
            </p:extLst>
          </p:nvPr>
        </p:nvGraphicFramePr>
        <p:xfrm>
          <a:off x="3659910" y="4054761"/>
          <a:ext cx="5063836" cy="1724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584021442"/>
              </p:ext>
            </p:extLst>
          </p:nvPr>
        </p:nvGraphicFramePr>
        <p:xfrm>
          <a:off x="3673763" y="2332182"/>
          <a:ext cx="5063836" cy="17248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3023331236"/>
              </p:ext>
            </p:extLst>
          </p:nvPr>
        </p:nvGraphicFramePr>
        <p:xfrm>
          <a:off x="3659910" y="1482433"/>
          <a:ext cx="5063836" cy="6303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3" name="Group 12"/>
          <p:cNvGrpSpPr/>
          <p:nvPr/>
        </p:nvGrpSpPr>
        <p:grpSpPr>
          <a:xfrm>
            <a:off x="332507" y="3746411"/>
            <a:ext cx="2777838" cy="1933955"/>
            <a:chOff x="989" y="229712"/>
            <a:chExt cx="2109107" cy="1265464"/>
          </a:xfrm>
          <a:solidFill>
            <a:srgbClr val="FFFFFF"/>
          </a:solidFill>
          <a:effectLst>
            <a:glow rad="139700">
              <a:schemeClr val="accent5">
                <a:satMod val="175000"/>
                <a:alpha val="40000"/>
              </a:schemeClr>
            </a:glow>
          </a:effectLst>
        </p:grpSpPr>
        <p:sp>
          <p:nvSpPr>
            <p:cNvPr id="14" name="Rounded Rectangle 13"/>
            <p:cNvSpPr/>
            <p:nvPr/>
          </p:nvSpPr>
          <p:spPr>
            <a:xfrm>
              <a:off x="989" y="229712"/>
              <a:ext cx="2109107" cy="1265464"/>
            </a:xfrm>
            <a:prstGeom prst="roundRect">
              <a:avLst>
                <a:gd name="adj" fmla="val 10000"/>
              </a:avLst>
            </a:prstGeom>
            <a:grpFill/>
            <a:ln w="38100" cap="flat" cmpd="sng">
              <a:solidFill>
                <a:srgbClr val="000000"/>
              </a:solidFill>
              <a:round/>
            </a:ln>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5" name="Rounded Rectangle 4"/>
            <p:cNvSpPr/>
            <p:nvPr/>
          </p:nvSpPr>
          <p:spPr>
            <a:xfrm>
              <a:off x="38053" y="266776"/>
              <a:ext cx="2034979" cy="1191336"/>
            </a:xfrm>
            <a:prstGeom prst="rect">
              <a:avLst/>
            </a:prstGeom>
            <a:grpFill/>
            <a:ln w="38100" cap="flat" cmpd="sng">
              <a:noFill/>
              <a:round/>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latin typeface="Garamond" charset="0"/>
                  <a:ea typeface="Garamond" charset="0"/>
                  <a:cs typeface="Garamond" charset="0"/>
                </a:rPr>
                <a:t>Independent Variable: </a:t>
              </a:r>
            </a:p>
            <a:p>
              <a:pPr lvl="0" algn="ctr" defTabSz="1022350">
                <a:lnSpc>
                  <a:spcPct val="90000"/>
                </a:lnSpc>
                <a:spcBef>
                  <a:spcPct val="0"/>
                </a:spcBef>
                <a:spcAft>
                  <a:spcPct val="35000"/>
                </a:spcAft>
              </a:pPr>
              <a:r>
                <a:rPr lang="en-US" sz="2300" kern="1200" dirty="0" smtClean="0">
                  <a:solidFill>
                    <a:schemeClr val="tx1"/>
                  </a:solidFill>
                  <a:latin typeface="Garamond" charset="0"/>
                  <a:ea typeface="Garamond" charset="0"/>
                  <a:cs typeface="Garamond" charset="0"/>
                </a:rPr>
                <a:t>ACHIEVER Resilience Curriculum (ARC)</a:t>
              </a:r>
              <a:endParaRPr lang="en-US" sz="2300" kern="1200" dirty="0">
                <a:solidFill>
                  <a:schemeClr val="tx1"/>
                </a:solidFill>
              </a:endParaRPr>
            </a:p>
          </p:txBody>
        </p:sp>
      </p:grpSp>
      <p:sp>
        <p:nvSpPr>
          <p:cNvPr id="3" name="Rounded Rectangle 2"/>
          <p:cNvSpPr/>
          <p:nvPr/>
        </p:nvSpPr>
        <p:spPr>
          <a:xfrm>
            <a:off x="381323" y="1443180"/>
            <a:ext cx="2680206" cy="1944259"/>
          </a:xfrm>
          <a:prstGeom prst="roundRect">
            <a:avLst>
              <a:gd name="adj" fmla="val 6216"/>
            </a:avLst>
          </a:prstGeom>
          <a:solidFill>
            <a:srgbClr val="FF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a:solidFill>
                  <a:srgbClr val="000000"/>
                </a:solidFill>
                <a:latin typeface="Garamond" charset="0"/>
                <a:ea typeface="Garamond" charset="0"/>
                <a:cs typeface="Garamond" charset="0"/>
              </a:rPr>
              <a:t>Multiple-baseline single case design </a:t>
            </a:r>
            <a:r>
              <a:rPr lang="en-US" sz="2400" dirty="0">
                <a:solidFill>
                  <a:srgbClr val="000000"/>
                </a:solidFill>
                <a:latin typeface="Garamond" charset="0"/>
                <a:ea typeface="Garamond" charset="0"/>
                <a:cs typeface="Garamond" charset="0"/>
              </a:rPr>
              <a:t>across participants and behaviors</a:t>
            </a:r>
            <a:r>
              <a:rPr lang="en-US" sz="2400" dirty="0" smtClean="0">
                <a:solidFill>
                  <a:srgbClr val="000000"/>
                </a:solidFill>
                <a:latin typeface="Garamond" charset="0"/>
                <a:ea typeface="Garamond" charset="0"/>
                <a:cs typeface="Garamond" charset="0"/>
              </a:rPr>
              <a:t>.</a:t>
            </a:r>
            <a:endParaRPr lang="en-US" sz="2400" dirty="0">
              <a:solidFill>
                <a:srgbClr val="000000"/>
              </a:solidFill>
              <a:latin typeface="Garamond" charset="0"/>
              <a:ea typeface="Garamond" charset="0"/>
              <a:cs typeface="Garamond" charset="0"/>
            </a:endParaRPr>
          </a:p>
        </p:txBody>
      </p:sp>
      <p:graphicFrame>
        <p:nvGraphicFramePr>
          <p:cNvPr id="12" name="Shape 122"/>
          <p:cNvGraphicFramePr/>
          <p:nvPr>
            <p:extLst>
              <p:ext uri="{D42A27DB-BD31-4B8C-83A1-F6EECF244321}">
                <p14:modId xmlns:p14="http://schemas.microsoft.com/office/powerpoint/2010/main" val="3702722986"/>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rgbClr val="FFFFF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
        <p:nvSpPr>
          <p:cNvPr id="4" name="TextBox 3"/>
          <p:cNvSpPr txBox="1"/>
          <p:nvPr/>
        </p:nvSpPr>
        <p:spPr>
          <a:xfrm>
            <a:off x="5302955" y="5609811"/>
            <a:ext cx="3826933" cy="307777"/>
          </a:xfrm>
          <a:prstGeom prst="rect">
            <a:avLst/>
          </a:prstGeom>
          <a:noFill/>
        </p:spPr>
        <p:txBody>
          <a:bodyPr wrap="square" rtlCol="0">
            <a:spAutoFit/>
          </a:bodyPr>
          <a:lstStyle/>
          <a:p>
            <a:pPr algn="r"/>
            <a:r>
              <a:rPr lang="en-US" dirty="0" err="1">
                <a:latin typeface="Garamond"/>
                <a:cs typeface="Garamond"/>
              </a:rPr>
              <a:t>Wolpe</a:t>
            </a:r>
            <a:r>
              <a:rPr lang="en-US" dirty="0">
                <a:latin typeface="Garamond"/>
                <a:cs typeface="Garamond"/>
              </a:rPr>
              <a:t> (1969</a:t>
            </a:r>
            <a:r>
              <a:rPr lang="en-US" dirty="0" smtClean="0">
                <a:latin typeface="Garamond"/>
                <a:cs typeface="Garamond"/>
              </a:rPr>
              <a:t>); </a:t>
            </a:r>
            <a:r>
              <a:rPr lang="en-US" dirty="0" err="1">
                <a:latin typeface="Garamond"/>
                <a:cs typeface="Garamond"/>
              </a:rPr>
              <a:t>Sanetti</a:t>
            </a:r>
            <a:r>
              <a:rPr lang="en-US" dirty="0">
                <a:latin typeface="Garamond"/>
                <a:cs typeface="Garamond"/>
              </a:rPr>
              <a:t> &amp; </a:t>
            </a:r>
            <a:r>
              <a:rPr lang="en-US" dirty="0" err="1">
                <a:latin typeface="Garamond"/>
                <a:cs typeface="Garamond"/>
              </a:rPr>
              <a:t>Kratochwill</a:t>
            </a:r>
            <a:r>
              <a:rPr lang="en-US" dirty="0">
                <a:latin typeface="Garamond"/>
                <a:cs typeface="Garamond"/>
              </a:rPr>
              <a:t>, 2009</a:t>
            </a:r>
            <a:r>
              <a:rPr lang="en-US" dirty="0">
                <a:latin typeface="Garamond"/>
                <a:cs typeface="Garamond"/>
              </a:rPr>
              <a:t> </a:t>
            </a:r>
            <a:r>
              <a:rPr lang="en-US" dirty="0" smtClean="0">
                <a:latin typeface="Garamond"/>
                <a:cs typeface="Garamond"/>
              </a:rPr>
              <a:t>  </a:t>
            </a:r>
            <a:endParaRPr lang="en-US" dirty="0">
              <a:latin typeface="Garamond"/>
              <a:cs typeface="Garamond"/>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Garamond" charset="0"/>
                <a:cs typeface="Garamond" charset="0"/>
              </a:rPr>
              <a:t>EBP Delivery &amp; Training</a:t>
            </a:r>
            <a:endParaRPr lang="en-US" dirty="0">
              <a:latin typeface="Garamond" charset="0"/>
              <a:ea typeface="Garamond" charset="0"/>
              <a:cs typeface="Garamond" charset="0"/>
            </a:endParaRPr>
          </a:p>
        </p:txBody>
      </p:sp>
      <p:sp>
        <p:nvSpPr>
          <p:cNvPr id="3" name="Text Placeholder 2"/>
          <p:cNvSpPr>
            <a:spLocks noGrp="1"/>
          </p:cNvSpPr>
          <p:nvPr>
            <p:ph type="body" idx="1"/>
          </p:nvPr>
        </p:nvSpPr>
        <p:spPr>
          <a:xfrm>
            <a:off x="685800" y="1530927"/>
            <a:ext cx="7772400" cy="1551709"/>
          </a:xfrm>
          <a:ln>
            <a:solidFill>
              <a:schemeClr val="tx1"/>
            </a:solidFill>
          </a:ln>
        </p:spPr>
        <p:txBody>
          <a:bodyPr/>
          <a:lstStyle/>
          <a:p>
            <a:pPr marL="203200" indent="0">
              <a:buNone/>
            </a:pPr>
            <a:r>
              <a:rPr lang="en-US" sz="2800" dirty="0" smtClean="0">
                <a:latin typeface="Garamond" charset="0"/>
                <a:ea typeface="Garamond" charset="0"/>
                <a:cs typeface="Garamond" charset="0"/>
              </a:rPr>
              <a:t>An important feature of the study was the training and follow-up supports that teachers received to implement the EBP’s.</a:t>
            </a:r>
            <a:endParaRPr lang="en-US" sz="2800" dirty="0">
              <a:latin typeface="Garamond" charset="0"/>
              <a:ea typeface="Garamond" charset="0"/>
              <a:cs typeface="Garamond" charset="0"/>
            </a:endParaRPr>
          </a:p>
        </p:txBody>
      </p:sp>
      <p:graphicFrame>
        <p:nvGraphicFramePr>
          <p:cNvPr id="4" name="Diagram 3"/>
          <p:cNvGraphicFramePr/>
          <p:nvPr>
            <p:extLst>
              <p:ext uri="{D42A27DB-BD31-4B8C-83A1-F6EECF244321}">
                <p14:modId xmlns:p14="http://schemas.microsoft.com/office/powerpoint/2010/main" val="1553311557"/>
              </p:ext>
            </p:extLst>
          </p:nvPr>
        </p:nvGraphicFramePr>
        <p:xfrm>
          <a:off x="426027" y="2717174"/>
          <a:ext cx="8291945"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stretch>
            <a:fillRect/>
          </a:stretch>
        </p:blipFill>
        <p:spPr>
          <a:xfrm>
            <a:off x="2859716" y="4749174"/>
            <a:ext cx="1242391" cy="1143000"/>
          </a:xfrm>
          <a:prstGeom prst="rect">
            <a:avLst/>
          </a:prstGeom>
        </p:spPr>
      </p:pic>
      <p:pic>
        <p:nvPicPr>
          <p:cNvPr id="10" name="Picture 9"/>
          <p:cNvPicPr>
            <a:picLocks noChangeAspect="1"/>
          </p:cNvPicPr>
          <p:nvPr/>
        </p:nvPicPr>
        <p:blipFill>
          <a:blip r:embed="rId9"/>
          <a:stretch>
            <a:fillRect/>
          </a:stretch>
        </p:blipFill>
        <p:spPr>
          <a:xfrm>
            <a:off x="4983642" y="4749174"/>
            <a:ext cx="1211792" cy="1141688"/>
          </a:xfrm>
          <a:prstGeom prst="rect">
            <a:avLst/>
          </a:prstGeom>
        </p:spPr>
      </p:pic>
      <p:pic>
        <p:nvPicPr>
          <p:cNvPr id="11" name="Picture 10"/>
          <p:cNvPicPr>
            <a:picLocks noChangeAspect="1"/>
          </p:cNvPicPr>
          <p:nvPr/>
        </p:nvPicPr>
        <p:blipFill>
          <a:blip r:embed="rId10"/>
          <a:stretch>
            <a:fillRect/>
          </a:stretch>
        </p:blipFill>
        <p:spPr>
          <a:xfrm>
            <a:off x="7134907" y="4743931"/>
            <a:ext cx="1212573" cy="1142999"/>
          </a:xfrm>
          <a:prstGeom prst="rect">
            <a:avLst/>
          </a:prstGeom>
        </p:spPr>
      </p:pic>
      <p:pic>
        <p:nvPicPr>
          <p:cNvPr id="12" name="Picture 11"/>
          <p:cNvPicPr>
            <a:picLocks noChangeAspect="1"/>
          </p:cNvPicPr>
          <p:nvPr/>
        </p:nvPicPr>
        <p:blipFill>
          <a:blip r:embed="rId11"/>
          <a:stretch>
            <a:fillRect/>
          </a:stretch>
        </p:blipFill>
        <p:spPr>
          <a:xfrm>
            <a:off x="806748" y="4719713"/>
            <a:ext cx="1157036" cy="1147062"/>
          </a:xfrm>
          <a:prstGeom prst="rect">
            <a:avLst/>
          </a:prstGeom>
        </p:spPr>
      </p:pic>
      <p:graphicFrame>
        <p:nvGraphicFramePr>
          <p:cNvPr id="13" name="Shape 122"/>
          <p:cNvGraphicFramePr/>
          <p:nvPr>
            <p:extLst>
              <p:ext uri="{D42A27DB-BD31-4B8C-83A1-F6EECF244321}">
                <p14:modId xmlns:p14="http://schemas.microsoft.com/office/powerpoint/2010/main" val="3702722986"/>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rgbClr val="FFFFF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20201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304800"/>
            <a:ext cx="8393723" cy="890954"/>
          </a:xfrm>
        </p:spPr>
        <p:txBody>
          <a:bodyPr/>
          <a:lstStyle/>
          <a:p>
            <a:r>
              <a:rPr lang="en-US" sz="4000" dirty="0" smtClean="0">
                <a:latin typeface="Garamond" charset="0"/>
                <a:ea typeface="Garamond" charset="0"/>
                <a:cs typeface="Garamond" charset="0"/>
              </a:rPr>
              <a:t>ACHIEVER Resilience Curriculum</a:t>
            </a:r>
            <a:endParaRPr lang="en-US" sz="4000" dirty="0">
              <a:latin typeface="Garamond" charset="0"/>
              <a:ea typeface="Garamond" charset="0"/>
              <a:cs typeface="Garamond" charset="0"/>
            </a:endParaRPr>
          </a:p>
        </p:txBody>
      </p:sp>
      <p:sp>
        <p:nvSpPr>
          <p:cNvPr id="3" name="Text Placeholder 2"/>
          <p:cNvSpPr>
            <a:spLocks noGrp="1"/>
          </p:cNvSpPr>
          <p:nvPr>
            <p:ph type="body" idx="1"/>
          </p:nvPr>
        </p:nvSpPr>
        <p:spPr>
          <a:xfrm>
            <a:off x="685800" y="1556239"/>
            <a:ext cx="7772400" cy="1670538"/>
          </a:xfrm>
          <a:solidFill>
            <a:srgbClr val="FFFFFF"/>
          </a:solidFill>
          <a:ln>
            <a:solidFill>
              <a:srgbClr val="000000"/>
            </a:solidFill>
          </a:ln>
        </p:spPr>
        <p:txBody>
          <a:bodyPr/>
          <a:lstStyle/>
          <a:p>
            <a:pPr marL="203200" indent="0">
              <a:buNone/>
            </a:pPr>
            <a:r>
              <a:rPr lang="en-US" kern="1200" dirty="0" smtClean="0">
                <a:latin typeface="Garamond" charset="0"/>
                <a:ea typeface="Garamond" charset="0"/>
                <a:cs typeface="Garamond" charset="0"/>
              </a:rPr>
              <a:t>A wellbeing-promoting </a:t>
            </a:r>
            <a:r>
              <a:rPr lang="en-US" kern="1200" dirty="0">
                <a:latin typeface="Garamond" charset="0"/>
                <a:ea typeface="Garamond" charset="0"/>
                <a:cs typeface="Garamond" charset="0"/>
              </a:rPr>
              <a:t>intervention designed to train teachers in specific wellbeing-promoting skills, habits, and </a:t>
            </a:r>
            <a:r>
              <a:rPr lang="en-US" kern="1200" dirty="0" smtClean="0">
                <a:latin typeface="Garamond" charset="0"/>
                <a:ea typeface="Garamond" charset="0"/>
                <a:cs typeface="Garamond" charset="0"/>
              </a:rPr>
              <a:t>routines.</a:t>
            </a:r>
            <a:endParaRPr lang="en-US" dirty="0">
              <a:latin typeface="Garamond" charset="0"/>
              <a:ea typeface="Garamond" charset="0"/>
              <a:cs typeface="Garamond" charset="0"/>
            </a:endParaRPr>
          </a:p>
        </p:txBody>
      </p:sp>
      <p:sp>
        <p:nvSpPr>
          <p:cNvPr id="4" name="Text Placeholder 2"/>
          <p:cNvSpPr txBox="1">
            <a:spLocks/>
          </p:cNvSpPr>
          <p:nvPr/>
        </p:nvSpPr>
        <p:spPr>
          <a:xfrm>
            <a:off x="685800" y="3423139"/>
            <a:ext cx="7772400" cy="225083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pPr>
              <a:buFont typeface="Arial" charset="0"/>
              <a:buChar char="•"/>
            </a:pPr>
            <a:r>
              <a:rPr lang="en-US" kern="1200" dirty="0" smtClean="0">
                <a:latin typeface="Garamond" charset="0"/>
                <a:ea typeface="Garamond" charset="0"/>
                <a:cs typeface="Garamond" charset="0"/>
              </a:rPr>
              <a:t>Grounded in </a:t>
            </a:r>
          </a:p>
          <a:p>
            <a:pPr lvl="1">
              <a:buFont typeface="Arial" charset="0"/>
              <a:buChar char="•"/>
            </a:pPr>
            <a:r>
              <a:rPr lang="en-US" kern="1200" dirty="0" smtClean="0">
                <a:latin typeface="Garamond" charset="0"/>
                <a:ea typeface="Garamond" charset="0"/>
                <a:cs typeface="Garamond" charset="0"/>
              </a:rPr>
              <a:t>Positive psychology</a:t>
            </a:r>
          </a:p>
          <a:p>
            <a:pPr lvl="1">
              <a:buFont typeface="Arial" charset="0"/>
              <a:buChar char="•"/>
            </a:pPr>
            <a:r>
              <a:rPr lang="en-US" kern="1200" dirty="0" smtClean="0">
                <a:latin typeface="Garamond" charset="0"/>
                <a:ea typeface="Garamond" charset="0"/>
                <a:cs typeface="Garamond" charset="0"/>
              </a:rPr>
              <a:t>Cognitive-behavioral therapy</a:t>
            </a:r>
          </a:p>
          <a:p>
            <a:pPr lvl="1">
              <a:buFont typeface="Arial" charset="0"/>
              <a:buChar char="•"/>
            </a:pPr>
            <a:r>
              <a:rPr lang="en-US" kern="1200" dirty="0" smtClean="0">
                <a:latin typeface="Garamond" charset="0"/>
                <a:ea typeface="Garamond" charset="0"/>
                <a:cs typeface="Garamond" charset="0"/>
              </a:rPr>
              <a:t>Acceptance commitment therapy</a:t>
            </a:r>
            <a:endParaRPr lang="en-US" dirty="0">
              <a:latin typeface="Garamond" charset="0"/>
              <a:ea typeface="Garamond" charset="0"/>
              <a:cs typeface="Garamond" charset="0"/>
            </a:endParaRPr>
          </a:p>
        </p:txBody>
      </p:sp>
      <p:pic>
        <p:nvPicPr>
          <p:cNvPr id="5" name="Picture 4"/>
          <p:cNvPicPr>
            <a:picLocks noChangeAspect="1"/>
          </p:cNvPicPr>
          <p:nvPr/>
        </p:nvPicPr>
        <p:blipFill>
          <a:blip r:embed="rId3"/>
          <a:stretch>
            <a:fillRect/>
          </a:stretch>
        </p:blipFill>
        <p:spPr>
          <a:xfrm>
            <a:off x="6263054" y="3422650"/>
            <a:ext cx="2552700" cy="2400300"/>
          </a:xfrm>
          <a:prstGeom prst="rect">
            <a:avLst/>
          </a:prstGeom>
        </p:spPr>
      </p:pic>
      <p:graphicFrame>
        <p:nvGraphicFramePr>
          <p:cNvPr id="7" name="Shape 122"/>
          <p:cNvGraphicFramePr/>
          <p:nvPr>
            <p:extLst>
              <p:ext uri="{D42A27DB-BD31-4B8C-83A1-F6EECF244321}">
                <p14:modId xmlns:p14="http://schemas.microsoft.com/office/powerpoint/2010/main" val="3702722986"/>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rgbClr val="FFFFF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93347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800"/>
            <a:ext cx="9144000" cy="314499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8113"/>
          <a:stretch/>
        </p:blipFill>
        <p:spPr>
          <a:xfrm>
            <a:off x="162560" y="3922239"/>
            <a:ext cx="3873500" cy="181931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 y="0"/>
            <a:ext cx="8039100" cy="939800"/>
          </a:xfrm>
          <a:prstGeom prst="rect">
            <a:avLst/>
          </a:prstGeom>
        </p:spPr>
      </p:pic>
      <p:pic>
        <p:nvPicPr>
          <p:cNvPr id="2" name="Picture 1"/>
          <p:cNvPicPr>
            <a:picLocks noChangeAspect="1"/>
          </p:cNvPicPr>
          <p:nvPr/>
        </p:nvPicPr>
        <p:blipFill>
          <a:blip r:embed="rId5"/>
          <a:stretch>
            <a:fillRect/>
          </a:stretch>
        </p:blipFill>
        <p:spPr>
          <a:xfrm>
            <a:off x="6533898" y="3717756"/>
            <a:ext cx="1901442" cy="1842022"/>
          </a:xfrm>
          <a:prstGeom prst="rect">
            <a:avLst/>
          </a:prstGeom>
        </p:spPr>
      </p:pic>
      <p:graphicFrame>
        <p:nvGraphicFramePr>
          <p:cNvPr id="8" name="Shape 122"/>
          <p:cNvGraphicFramePr/>
          <p:nvPr>
            <p:extLst>
              <p:ext uri="{D42A27DB-BD31-4B8C-83A1-F6EECF244321}">
                <p14:modId xmlns:p14="http://schemas.microsoft.com/office/powerpoint/2010/main" val="430016261"/>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rgbClr val="FFFFF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823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73"/>
          <p:cNvSpPr txBox="1">
            <a:spLocks noGrp="1"/>
          </p:cNvSpPr>
          <p:nvPr>
            <p:ph type="title"/>
          </p:nvPr>
        </p:nvSpPr>
        <p:spPr>
          <a:xfrm>
            <a:off x="282207" y="206023"/>
            <a:ext cx="8606005" cy="1143000"/>
          </a:xfrm>
          <a:prstGeom prst="rect">
            <a:avLst/>
          </a:prstGeom>
        </p:spPr>
        <p:txBody>
          <a:bodyPr lIns="91425" tIns="91425" rIns="91425" bIns="91425" anchor="ctr" anchorCtr="0">
            <a:noAutofit/>
          </a:bodyPr>
          <a:lstStyle/>
          <a:p>
            <a:pPr lvl="0"/>
            <a:r>
              <a:rPr lang="en-US" dirty="0" smtClean="0">
                <a:latin typeface="Garamond" charset="0"/>
                <a:ea typeface="Garamond" charset="0"/>
                <a:cs typeface="Garamond" charset="0"/>
              </a:rPr>
              <a:t>ACHIEVER </a:t>
            </a:r>
            <a:r>
              <a:rPr lang="en-US" dirty="0" smtClean="0">
                <a:latin typeface="Garamond" charset="0"/>
                <a:ea typeface="Garamond" charset="0"/>
                <a:cs typeface="Garamond" charset="0"/>
              </a:rPr>
              <a:t>Components</a:t>
            </a:r>
            <a:endParaRPr lang="en-US" dirty="0">
              <a:latin typeface="Garamond" charset="0"/>
              <a:ea typeface="Garamond" charset="0"/>
              <a:cs typeface="Garamond" charset="0"/>
            </a:endParaRPr>
          </a:p>
        </p:txBody>
      </p:sp>
      <p:sp>
        <p:nvSpPr>
          <p:cNvPr id="6" name="Rectangle 5"/>
          <p:cNvSpPr/>
          <p:nvPr/>
        </p:nvSpPr>
        <p:spPr>
          <a:xfrm>
            <a:off x="409222" y="1207912"/>
            <a:ext cx="8323768" cy="4524315"/>
          </a:xfrm>
          <a:prstGeom prst="rect">
            <a:avLst/>
          </a:prstGeom>
        </p:spPr>
        <p:txBody>
          <a:bodyPr wrap="square">
            <a:spAutoFit/>
          </a:bodyPr>
          <a:lstStyle/>
          <a:p>
            <a:pPr marL="679450" lvl="2" indent="-342900">
              <a:buFont typeface="+mj-lt"/>
              <a:buAutoNum type="arabicPeriod"/>
            </a:pPr>
            <a:r>
              <a:rPr lang="en-US" sz="2400" b="1" dirty="0" smtClean="0">
                <a:latin typeface="Garamond" charset="0"/>
                <a:ea typeface="Garamond" charset="0"/>
                <a:cs typeface="Garamond" charset="0"/>
              </a:rPr>
              <a:t>A</a:t>
            </a:r>
            <a:r>
              <a:rPr lang="en-US" sz="2400" dirty="0" smtClean="0">
                <a:latin typeface="Garamond" charset="0"/>
                <a:ea typeface="Garamond" charset="0"/>
                <a:cs typeface="Garamond" charset="0"/>
              </a:rPr>
              <a:t>wareness </a:t>
            </a:r>
            <a:r>
              <a:rPr lang="en-US" sz="2400" dirty="0">
                <a:latin typeface="Garamond" charset="0"/>
                <a:ea typeface="Garamond" charset="0"/>
                <a:cs typeface="Garamond" charset="0"/>
              </a:rPr>
              <a:t>and empowerment through mindfulness-based </a:t>
            </a:r>
            <a:r>
              <a:rPr lang="en-US" sz="2400" dirty="0" smtClean="0">
                <a:latin typeface="Garamond" charset="0"/>
                <a:ea typeface="Garamond" charset="0"/>
                <a:cs typeface="Garamond" charset="0"/>
              </a:rPr>
              <a:t>practices</a:t>
            </a:r>
            <a:endParaRPr lang="en-US" sz="2400" dirty="0">
              <a:latin typeface="Garamond" charset="0"/>
              <a:ea typeface="Garamond" charset="0"/>
              <a:cs typeface="Garamond" charset="0"/>
            </a:endParaRPr>
          </a:p>
          <a:p>
            <a:pPr marL="679450" lvl="2" indent="-342900">
              <a:buFont typeface="+mj-lt"/>
              <a:buAutoNum type="arabicPeriod"/>
            </a:pPr>
            <a:r>
              <a:rPr lang="en-US" sz="2400" b="1" dirty="0" smtClean="0">
                <a:latin typeface="Garamond" charset="0"/>
                <a:ea typeface="Garamond" charset="0"/>
                <a:cs typeface="Garamond" charset="0"/>
              </a:rPr>
              <a:t>C</a:t>
            </a:r>
            <a:r>
              <a:rPr lang="en-US" sz="2400" dirty="0" smtClean="0">
                <a:latin typeface="Garamond" charset="0"/>
                <a:ea typeface="Garamond" charset="0"/>
                <a:cs typeface="Garamond" charset="0"/>
              </a:rPr>
              <a:t>hoosing </a:t>
            </a:r>
            <a:r>
              <a:rPr lang="en-US" sz="2400" dirty="0">
                <a:latin typeface="Garamond" charset="0"/>
                <a:ea typeface="Garamond" charset="0"/>
                <a:cs typeface="Garamond" charset="0"/>
              </a:rPr>
              <a:t>to pay attention to the positive and practicing </a:t>
            </a:r>
            <a:r>
              <a:rPr lang="en-US" sz="2400" dirty="0" smtClean="0">
                <a:latin typeface="Garamond" charset="0"/>
                <a:ea typeface="Garamond" charset="0"/>
                <a:cs typeface="Garamond" charset="0"/>
              </a:rPr>
              <a:t>gratitude</a:t>
            </a:r>
            <a:endParaRPr lang="en-US" sz="2400" dirty="0">
              <a:latin typeface="Garamond" charset="0"/>
              <a:ea typeface="Garamond" charset="0"/>
              <a:cs typeface="Garamond" charset="0"/>
            </a:endParaRPr>
          </a:p>
          <a:p>
            <a:pPr marL="679450" lvl="2" indent="-342900">
              <a:buFont typeface="+mj-lt"/>
              <a:buAutoNum type="arabicPeriod"/>
            </a:pPr>
            <a:r>
              <a:rPr lang="en-US" sz="2400" b="1" dirty="0" smtClean="0">
                <a:latin typeface="Garamond" charset="0"/>
                <a:ea typeface="Garamond" charset="0"/>
                <a:cs typeface="Garamond" charset="0"/>
              </a:rPr>
              <a:t>H</a:t>
            </a:r>
            <a:r>
              <a:rPr lang="en-US" sz="2400" dirty="0" smtClean="0">
                <a:latin typeface="Garamond" charset="0"/>
                <a:ea typeface="Garamond" charset="0"/>
                <a:cs typeface="Garamond" charset="0"/>
              </a:rPr>
              <a:t>elping </a:t>
            </a:r>
            <a:r>
              <a:rPr lang="en-US" sz="2400" dirty="0">
                <a:latin typeface="Garamond" charset="0"/>
                <a:ea typeface="Garamond" charset="0"/>
                <a:cs typeface="Garamond" charset="0"/>
              </a:rPr>
              <a:t>and doing good deeds for </a:t>
            </a:r>
            <a:r>
              <a:rPr lang="en-US" sz="2400" dirty="0" smtClean="0">
                <a:latin typeface="Garamond" charset="0"/>
                <a:ea typeface="Garamond" charset="0"/>
                <a:cs typeface="Garamond" charset="0"/>
              </a:rPr>
              <a:t>others</a:t>
            </a:r>
            <a:endParaRPr lang="en-US" sz="2400" dirty="0">
              <a:latin typeface="Garamond" charset="0"/>
              <a:ea typeface="Garamond" charset="0"/>
              <a:cs typeface="Garamond" charset="0"/>
            </a:endParaRPr>
          </a:p>
          <a:p>
            <a:pPr marL="679450" lvl="2" indent="-342900">
              <a:buFont typeface="+mj-lt"/>
              <a:buAutoNum type="arabicPeriod"/>
            </a:pPr>
            <a:r>
              <a:rPr lang="en-US" sz="2400" b="1" dirty="0" smtClean="0">
                <a:latin typeface="Garamond" charset="0"/>
                <a:ea typeface="Garamond" charset="0"/>
                <a:cs typeface="Garamond" charset="0"/>
              </a:rPr>
              <a:t>I</a:t>
            </a:r>
            <a:r>
              <a:rPr lang="en-US" sz="2400" dirty="0" smtClean="0">
                <a:latin typeface="Garamond" charset="0"/>
                <a:ea typeface="Garamond" charset="0"/>
                <a:cs typeface="Garamond" charset="0"/>
              </a:rPr>
              <a:t>dentifying </a:t>
            </a:r>
            <a:r>
              <a:rPr lang="en-US" sz="2400" dirty="0">
                <a:latin typeface="Garamond" charset="0"/>
                <a:ea typeface="Garamond" charset="0"/>
                <a:cs typeface="Garamond" charset="0"/>
              </a:rPr>
              <a:t>unhelpful thoughts and altering them to be more </a:t>
            </a:r>
            <a:r>
              <a:rPr lang="en-US" sz="2400" dirty="0" smtClean="0">
                <a:latin typeface="Garamond" charset="0"/>
                <a:ea typeface="Garamond" charset="0"/>
                <a:cs typeface="Garamond" charset="0"/>
              </a:rPr>
              <a:t>helpful</a:t>
            </a:r>
            <a:endParaRPr lang="en-US" sz="2400" dirty="0">
              <a:latin typeface="Garamond" charset="0"/>
              <a:ea typeface="Garamond" charset="0"/>
              <a:cs typeface="Garamond" charset="0"/>
            </a:endParaRPr>
          </a:p>
          <a:p>
            <a:pPr marL="679450" lvl="2" indent="-342900">
              <a:buFont typeface="+mj-lt"/>
              <a:buAutoNum type="arabicPeriod"/>
            </a:pPr>
            <a:r>
              <a:rPr lang="en-US" sz="2400" b="1" dirty="0" smtClean="0">
                <a:latin typeface="Garamond" charset="0"/>
                <a:ea typeface="Garamond" charset="0"/>
                <a:cs typeface="Garamond" charset="0"/>
              </a:rPr>
              <a:t>E</a:t>
            </a:r>
            <a:r>
              <a:rPr lang="en-US" sz="2400" dirty="0" smtClean="0">
                <a:latin typeface="Garamond" charset="0"/>
                <a:ea typeface="Garamond" charset="0"/>
                <a:cs typeface="Garamond" charset="0"/>
              </a:rPr>
              <a:t>ngage </a:t>
            </a:r>
            <a:r>
              <a:rPr lang="en-US" sz="2400" dirty="0">
                <a:latin typeface="Garamond" charset="0"/>
                <a:ea typeface="Garamond" charset="0"/>
                <a:cs typeface="Garamond" charset="0"/>
              </a:rPr>
              <a:t>in good sleep, exercise regularly, and eat </a:t>
            </a:r>
            <a:r>
              <a:rPr lang="en-US" sz="2400" dirty="0" smtClean="0">
                <a:latin typeface="Garamond" charset="0"/>
                <a:ea typeface="Garamond" charset="0"/>
                <a:cs typeface="Garamond" charset="0"/>
              </a:rPr>
              <a:t>well</a:t>
            </a:r>
            <a:endParaRPr lang="en-US" sz="2400" dirty="0">
              <a:latin typeface="Garamond" charset="0"/>
              <a:ea typeface="Garamond" charset="0"/>
              <a:cs typeface="Garamond" charset="0"/>
            </a:endParaRPr>
          </a:p>
          <a:p>
            <a:pPr marL="679450" lvl="2" indent="-342900">
              <a:buFont typeface="+mj-lt"/>
              <a:buAutoNum type="arabicPeriod"/>
            </a:pPr>
            <a:r>
              <a:rPr lang="en-US" sz="2400" b="1" dirty="0" smtClean="0">
                <a:latin typeface="Garamond" charset="0"/>
                <a:ea typeface="Garamond" charset="0"/>
                <a:cs typeface="Garamond" charset="0"/>
              </a:rPr>
              <a:t>V</a:t>
            </a:r>
            <a:r>
              <a:rPr lang="en-US" sz="2400" dirty="0" smtClean="0">
                <a:latin typeface="Garamond" charset="0"/>
                <a:ea typeface="Garamond" charset="0"/>
                <a:cs typeface="Garamond" charset="0"/>
              </a:rPr>
              <a:t>alues </a:t>
            </a:r>
            <a:r>
              <a:rPr lang="en-US" sz="2400" dirty="0">
                <a:latin typeface="Garamond" charset="0"/>
                <a:ea typeface="Garamond" charset="0"/>
                <a:cs typeface="Garamond" charset="0"/>
              </a:rPr>
              <a:t>clarification and </a:t>
            </a:r>
            <a:r>
              <a:rPr lang="en-US" sz="2400" dirty="0" smtClean="0">
                <a:latin typeface="Garamond" charset="0"/>
                <a:ea typeface="Garamond" charset="0"/>
                <a:cs typeface="Garamond" charset="0"/>
              </a:rPr>
              <a:t>commitment</a:t>
            </a:r>
            <a:endParaRPr lang="en-US" sz="2400" dirty="0">
              <a:latin typeface="Garamond" charset="0"/>
              <a:ea typeface="Garamond" charset="0"/>
              <a:cs typeface="Garamond" charset="0"/>
            </a:endParaRPr>
          </a:p>
          <a:p>
            <a:pPr marL="679450" lvl="2" indent="-342900">
              <a:buFont typeface="+mj-lt"/>
              <a:buAutoNum type="arabicPeriod"/>
            </a:pPr>
            <a:r>
              <a:rPr lang="en-US" sz="2400" b="1" dirty="0" smtClean="0">
                <a:latin typeface="Garamond" charset="0"/>
                <a:ea typeface="Garamond" charset="0"/>
                <a:cs typeface="Garamond" charset="0"/>
              </a:rPr>
              <a:t>E</a:t>
            </a:r>
            <a:r>
              <a:rPr lang="en-US" sz="2400" dirty="0" smtClean="0">
                <a:latin typeface="Garamond" charset="0"/>
                <a:ea typeface="Garamond" charset="0"/>
                <a:cs typeface="Garamond" charset="0"/>
              </a:rPr>
              <a:t>stablishing </a:t>
            </a:r>
            <a:r>
              <a:rPr lang="en-US" sz="2400" dirty="0">
                <a:latin typeface="Garamond" charset="0"/>
                <a:ea typeface="Garamond" charset="0"/>
                <a:cs typeface="Garamond" charset="0"/>
              </a:rPr>
              <a:t>good social support, role model(s), and a mentor (relationships</a:t>
            </a:r>
            <a:r>
              <a:rPr lang="en-US" sz="2400" dirty="0" smtClean="0">
                <a:latin typeface="Garamond" charset="0"/>
                <a:ea typeface="Garamond" charset="0"/>
                <a:cs typeface="Garamond" charset="0"/>
              </a:rPr>
              <a:t>)</a:t>
            </a:r>
          </a:p>
          <a:p>
            <a:pPr marL="679450" lvl="2" indent="-342900">
              <a:buFont typeface="+mj-lt"/>
              <a:buAutoNum type="arabicPeriod"/>
            </a:pPr>
            <a:r>
              <a:rPr lang="en-US" sz="2400" b="1" dirty="0" smtClean="0">
                <a:latin typeface="Garamond" charset="0"/>
                <a:ea typeface="Garamond" charset="0"/>
                <a:cs typeface="Garamond" charset="0"/>
              </a:rPr>
              <a:t>R</a:t>
            </a:r>
            <a:r>
              <a:rPr lang="en-US" sz="2400" dirty="0" smtClean="0">
                <a:latin typeface="Garamond" charset="0"/>
                <a:ea typeface="Garamond" charset="0"/>
                <a:cs typeface="Garamond" charset="0"/>
              </a:rPr>
              <a:t>ewarding </a:t>
            </a:r>
            <a:r>
              <a:rPr lang="en-US" sz="2400" dirty="0">
                <a:latin typeface="Garamond" charset="0"/>
                <a:ea typeface="Garamond" charset="0"/>
                <a:cs typeface="Garamond" charset="0"/>
              </a:rPr>
              <a:t>yourself through relaxation and recreation</a:t>
            </a:r>
          </a:p>
        </p:txBody>
      </p:sp>
      <p:graphicFrame>
        <p:nvGraphicFramePr>
          <p:cNvPr id="7" name="Shape 122"/>
          <p:cNvGraphicFramePr/>
          <p:nvPr>
            <p:extLst>
              <p:ext uri="{D42A27DB-BD31-4B8C-83A1-F6EECF244321}">
                <p14:modId xmlns:p14="http://schemas.microsoft.com/office/powerpoint/2010/main" val="430016261"/>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rgbClr val="FFFFF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6906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3396"/>
            <a:ext cx="7772400" cy="1143000"/>
          </a:xfrm>
        </p:spPr>
        <p:txBody>
          <a:bodyPr/>
          <a:lstStyle/>
          <a:p>
            <a:r>
              <a:rPr lang="en-US" sz="4000" dirty="0" smtClean="0">
                <a:latin typeface="Garamond"/>
                <a:cs typeface="Garamond"/>
              </a:rPr>
              <a:t>Prevalence of The Problem</a:t>
            </a:r>
            <a:endParaRPr lang="en-US" sz="4000" dirty="0">
              <a:latin typeface="Garamond"/>
              <a:cs typeface="Garamond"/>
            </a:endParaRPr>
          </a:p>
        </p:txBody>
      </p:sp>
      <p:graphicFrame>
        <p:nvGraphicFramePr>
          <p:cNvPr id="4"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
        <p:nvSpPr>
          <p:cNvPr id="5" name="Oval 4"/>
          <p:cNvSpPr/>
          <p:nvPr/>
        </p:nvSpPr>
        <p:spPr>
          <a:xfrm>
            <a:off x="710567" y="1737679"/>
            <a:ext cx="3406637" cy="3369430"/>
          </a:xfrm>
          <a:prstGeom prst="ellipse">
            <a:avLst/>
          </a:prstGeom>
          <a:solidFill>
            <a:srgbClr val="9F2936"/>
          </a:solidFill>
          <a:ln>
            <a:solidFill>
              <a:srgbClr val="650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latin typeface="Garamond"/>
                <a:cs typeface="Garamond"/>
              </a:rPr>
              <a:t>18 million children </a:t>
            </a:r>
          </a:p>
          <a:p>
            <a:pPr algn="ctr"/>
            <a:r>
              <a:rPr lang="en-US" sz="2000" dirty="0">
                <a:latin typeface="Garamond"/>
                <a:cs typeface="Garamond"/>
              </a:rPr>
              <a:t>e</a:t>
            </a:r>
            <a:r>
              <a:rPr lang="en-US" sz="2000" dirty="0" smtClean="0">
                <a:latin typeface="Garamond"/>
                <a:cs typeface="Garamond"/>
              </a:rPr>
              <a:t>xhibit </a:t>
            </a:r>
          </a:p>
          <a:p>
            <a:pPr algn="ctr"/>
            <a:r>
              <a:rPr lang="en-US" sz="2000" dirty="0" smtClean="0">
                <a:latin typeface="Garamond"/>
                <a:cs typeface="Garamond"/>
              </a:rPr>
              <a:t>social, emotional, &amp; behavioral problems</a:t>
            </a:r>
            <a:endParaRPr lang="en-US" sz="2000" dirty="0">
              <a:latin typeface="Garamond"/>
              <a:cs typeface="Garamond"/>
            </a:endParaRPr>
          </a:p>
        </p:txBody>
      </p:sp>
      <p:sp>
        <p:nvSpPr>
          <p:cNvPr id="6" name="Oval 5"/>
          <p:cNvSpPr/>
          <p:nvPr/>
        </p:nvSpPr>
        <p:spPr>
          <a:xfrm>
            <a:off x="5489504" y="2134509"/>
            <a:ext cx="2767116" cy="2600094"/>
          </a:xfrm>
          <a:prstGeom prst="ellipse">
            <a:avLst/>
          </a:prstGeom>
          <a:solidFill>
            <a:srgbClr val="650014"/>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latin typeface="Garamond"/>
                <a:cs typeface="Garamond"/>
              </a:rPr>
              <a:t>70 </a:t>
            </a:r>
            <a:r>
              <a:rPr lang="mr-IN" sz="3600" b="1" dirty="0" smtClean="0">
                <a:latin typeface="Garamond"/>
                <a:cs typeface="Garamond"/>
              </a:rPr>
              <a:t>–</a:t>
            </a:r>
            <a:r>
              <a:rPr lang="en-US" sz="3600" b="1" dirty="0" smtClean="0">
                <a:latin typeface="Garamond"/>
                <a:cs typeface="Garamond"/>
              </a:rPr>
              <a:t> 80%</a:t>
            </a:r>
          </a:p>
          <a:p>
            <a:pPr algn="ctr"/>
            <a:r>
              <a:rPr lang="en-US" sz="2000" dirty="0">
                <a:latin typeface="Garamond"/>
                <a:cs typeface="Garamond"/>
              </a:rPr>
              <a:t>o</a:t>
            </a:r>
            <a:r>
              <a:rPr lang="en-US" sz="2000" dirty="0" smtClean="0">
                <a:latin typeface="Garamond"/>
                <a:cs typeface="Garamond"/>
              </a:rPr>
              <a:t>f children receive school-based services</a:t>
            </a:r>
            <a:endParaRPr lang="en-US" sz="2000" dirty="0">
              <a:latin typeface="Garamond"/>
              <a:cs typeface="Garamond"/>
            </a:endParaRPr>
          </a:p>
        </p:txBody>
      </p:sp>
      <p:cxnSp>
        <p:nvCxnSpPr>
          <p:cNvPr id="11" name="Straight Connector 10"/>
          <p:cNvCxnSpPr>
            <a:stCxn id="5" idx="7"/>
            <a:endCxn id="6" idx="1"/>
          </p:cNvCxnSpPr>
          <p:nvPr/>
        </p:nvCxnSpPr>
        <p:spPr>
          <a:xfrm>
            <a:off x="3618314" y="2231121"/>
            <a:ext cx="2276425" cy="284163"/>
          </a:xfrm>
          <a:prstGeom prst="line">
            <a:avLst/>
          </a:prstGeom>
          <a:ln w="381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5" idx="5"/>
            <a:endCxn id="6" idx="3"/>
          </p:cNvCxnSpPr>
          <p:nvPr/>
        </p:nvCxnSpPr>
        <p:spPr>
          <a:xfrm flipV="1">
            <a:off x="3618314" y="4353828"/>
            <a:ext cx="2276425" cy="259839"/>
          </a:xfrm>
          <a:prstGeom prst="line">
            <a:avLst/>
          </a:prstGeom>
          <a:ln w="38100" cmpd="sng">
            <a:solidFill>
              <a:srgbClr val="7F7F7F"/>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197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134"/>
            <a:ext cx="7772400" cy="1143000"/>
          </a:xfrm>
        </p:spPr>
        <p:txBody>
          <a:bodyPr/>
          <a:lstStyle/>
          <a:p>
            <a:r>
              <a:rPr lang="en-US" dirty="0" smtClean="0">
                <a:latin typeface="Garamond"/>
                <a:cs typeface="Garamond"/>
              </a:rPr>
              <a:t>Session Format</a:t>
            </a:r>
            <a:endParaRPr lang="en-US" dirty="0">
              <a:latin typeface="Garamond"/>
              <a:cs typeface="Garamond"/>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855132" y="1588910"/>
            <a:ext cx="914400" cy="9144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5132" y="2901243"/>
            <a:ext cx="914400" cy="914400"/>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855132" y="4291717"/>
            <a:ext cx="914400" cy="914400"/>
          </a:xfrm>
          <a:prstGeom prst="rect">
            <a:avLst/>
          </a:prstGeom>
        </p:spPr>
      </p:pic>
      <p:sp>
        <p:nvSpPr>
          <p:cNvPr id="7" name="TextBox 6"/>
          <p:cNvSpPr txBox="1"/>
          <p:nvPr/>
        </p:nvSpPr>
        <p:spPr>
          <a:xfrm>
            <a:off x="2158998" y="1659466"/>
            <a:ext cx="6299202" cy="769441"/>
          </a:xfrm>
          <a:prstGeom prst="rect">
            <a:avLst/>
          </a:prstGeom>
          <a:noFill/>
        </p:spPr>
        <p:txBody>
          <a:bodyPr wrap="square" rtlCol="0">
            <a:spAutoFit/>
          </a:bodyPr>
          <a:lstStyle/>
          <a:p>
            <a:r>
              <a:rPr lang="en-US" sz="2200" b="1" u="sng" dirty="0" smtClean="0">
                <a:latin typeface="Garamond"/>
                <a:cs typeface="Garamond"/>
              </a:rPr>
              <a:t>Know</a:t>
            </a:r>
            <a:r>
              <a:rPr lang="en-US" sz="2200" dirty="0" smtClean="0">
                <a:latin typeface="Garamond"/>
                <a:cs typeface="Garamond"/>
              </a:rPr>
              <a:t>: Knowledge</a:t>
            </a:r>
            <a:r>
              <a:rPr lang="en-US" sz="2200" dirty="0">
                <a:latin typeface="Garamond"/>
                <a:cs typeface="Garamond"/>
              </a:rPr>
              <a:t>-building and </a:t>
            </a:r>
            <a:r>
              <a:rPr lang="en-US" sz="2200" dirty="0" smtClean="0">
                <a:latin typeface="Garamond"/>
                <a:cs typeface="Garamond"/>
              </a:rPr>
              <a:t>understanding selected </a:t>
            </a:r>
            <a:r>
              <a:rPr lang="en-US" sz="2200" dirty="0">
                <a:latin typeface="Garamond"/>
                <a:cs typeface="Garamond"/>
              </a:rPr>
              <a:t>resilience skill, habit, or routine. </a:t>
            </a:r>
          </a:p>
        </p:txBody>
      </p:sp>
      <p:sp>
        <p:nvSpPr>
          <p:cNvPr id="8" name="Rectangle 7"/>
          <p:cNvSpPr/>
          <p:nvPr/>
        </p:nvSpPr>
        <p:spPr>
          <a:xfrm>
            <a:off x="2158998" y="2901243"/>
            <a:ext cx="6299202" cy="769441"/>
          </a:xfrm>
          <a:prstGeom prst="rect">
            <a:avLst/>
          </a:prstGeom>
        </p:spPr>
        <p:txBody>
          <a:bodyPr wrap="square">
            <a:spAutoFit/>
          </a:bodyPr>
          <a:lstStyle/>
          <a:p>
            <a:r>
              <a:rPr lang="en-US" sz="2200" b="1" u="sng" dirty="0" smtClean="0">
                <a:latin typeface="Garamond"/>
                <a:cs typeface="Garamond"/>
              </a:rPr>
              <a:t>See</a:t>
            </a:r>
            <a:r>
              <a:rPr lang="en-US" sz="2200" dirty="0" smtClean="0">
                <a:latin typeface="Garamond"/>
                <a:cs typeface="Garamond"/>
              </a:rPr>
              <a:t>: Modeling </a:t>
            </a:r>
            <a:r>
              <a:rPr lang="en-US" sz="2200" dirty="0">
                <a:latin typeface="Garamond"/>
                <a:cs typeface="Garamond"/>
              </a:rPr>
              <a:t>or showing a video demonstration of particular skills, habits, and routines in action. </a:t>
            </a:r>
            <a:endParaRPr lang="en-US" sz="2200" dirty="0" smtClean="0">
              <a:latin typeface="Garamond"/>
              <a:cs typeface="Garamond"/>
            </a:endParaRPr>
          </a:p>
        </p:txBody>
      </p:sp>
      <p:sp>
        <p:nvSpPr>
          <p:cNvPr id="9" name="TextBox 8"/>
          <p:cNvSpPr txBox="1"/>
          <p:nvPr/>
        </p:nvSpPr>
        <p:spPr>
          <a:xfrm>
            <a:off x="2158998" y="4305827"/>
            <a:ext cx="6180669" cy="769441"/>
          </a:xfrm>
          <a:prstGeom prst="rect">
            <a:avLst/>
          </a:prstGeom>
          <a:noFill/>
        </p:spPr>
        <p:txBody>
          <a:bodyPr wrap="square" rtlCol="0">
            <a:spAutoFit/>
          </a:bodyPr>
          <a:lstStyle/>
          <a:p>
            <a:r>
              <a:rPr lang="en-US" sz="2200" b="1" u="sng" dirty="0" smtClean="0">
                <a:latin typeface="Garamond"/>
                <a:cs typeface="Garamond"/>
              </a:rPr>
              <a:t>Do</a:t>
            </a:r>
            <a:r>
              <a:rPr lang="en-US" sz="2200" dirty="0" smtClean="0">
                <a:latin typeface="Garamond"/>
                <a:cs typeface="Garamond"/>
              </a:rPr>
              <a:t>: </a:t>
            </a:r>
            <a:r>
              <a:rPr lang="en-US" sz="2200" dirty="0">
                <a:latin typeface="Garamond"/>
                <a:cs typeface="Garamond"/>
              </a:rPr>
              <a:t>End with developing Personalized Action Plan.</a:t>
            </a:r>
          </a:p>
          <a:p>
            <a:r>
              <a:rPr lang="en-US" sz="2200" dirty="0" smtClean="0">
                <a:latin typeface="Garamond"/>
                <a:cs typeface="Garamond"/>
              </a:rPr>
              <a:t>Get participants </a:t>
            </a:r>
            <a:r>
              <a:rPr lang="en-US" sz="2200" dirty="0">
                <a:latin typeface="Garamond"/>
                <a:cs typeface="Garamond"/>
              </a:rPr>
              <a:t>to try </a:t>
            </a:r>
            <a:r>
              <a:rPr lang="en-US" sz="2200" dirty="0" smtClean="0">
                <a:latin typeface="Garamond"/>
                <a:cs typeface="Garamond"/>
              </a:rPr>
              <a:t>and </a:t>
            </a:r>
            <a:r>
              <a:rPr lang="en-US" sz="2200" dirty="0">
                <a:latin typeface="Garamond"/>
                <a:cs typeface="Garamond"/>
              </a:rPr>
              <a:t>apply </a:t>
            </a:r>
            <a:r>
              <a:rPr lang="en-US" sz="2200" dirty="0" smtClean="0">
                <a:latin typeface="Garamond"/>
                <a:cs typeface="Garamond"/>
              </a:rPr>
              <a:t>skill </a:t>
            </a:r>
            <a:r>
              <a:rPr lang="en-US" sz="2200" dirty="0">
                <a:latin typeface="Garamond"/>
                <a:cs typeface="Garamond"/>
              </a:rPr>
              <a:t>outside of session</a:t>
            </a:r>
            <a:r>
              <a:rPr lang="en-US" sz="2200" dirty="0">
                <a:latin typeface="Garamond"/>
                <a:cs typeface="Garamond"/>
              </a:rPr>
              <a:t> </a:t>
            </a:r>
          </a:p>
        </p:txBody>
      </p:sp>
      <p:graphicFrame>
        <p:nvGraphicFramePr>
          <p:cNvPr id="10" name="Shape 122"/>
          <p:cNvGraphicFramePr/>
          <p:nvPr>
            <p:extLst>
              <p:ext uri="{D42A27DB-BD31-4B8C-83A1-F6EECF244321}">
                <p14:modId xmlns:p14="http://schemas.microsoft.com/office/powerpoint/2010/main" val="430016261"/>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rgbClr val="FFFFF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997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Results: Teacher 1</a:t>
            </a:r>
            <a:endParaRPr lang="en-US" dirty="0">
              <a:latin typeface="Garamond"/>
              <a:cs typeface="Garamond"/>
            </a:endParaRPr>
          </a:p>
        </p:txBody>
      </p:sp>
      <p:sp>
        <p:nvSpPr>
          <p:cNvPr id="3" name="Text Placeholder 2"/>
          <p:cNvSpPr>
            <a:spLocks noGrp="1"/>
          </p:cNvSpPr>
          <p:nvPr>
            <p:ph type="body" idx="1"/>
          </p:nvPr>
        </p:nvSpPr>
        <p:spPr>
          <a:xfrm>
            <a:off x="304800" y="1447800"/>
            <a:ext cx="3048000" cy="4267199"/>
          </a:xfrm>
        </p:spPr>
        <p:txBody>
          <a:bodyPr/>
          <a:lstStyle/>
          <a:p>
            <a:r>
              <a:rPr lang="en-US" dirty="0" smtClean="0">
                <a:latin typeface="Garamond"/>
                <a:cs typeface="Garamond"/>
              </a:rPr>
              <a:t>Looking for: </a:t>
            </a:r>
          </a:p>
          <a:p>
            <a:pPr lvl="1"/>
            <a:r>
              <a:rPr lang="en-US" dirty="0" smtClean="0">
                <a:latin typeface="Garamond"/>
                <a:cs typeface="Garamond"/>
              </a:rPr>
              <a:t>Trend</a:t>
            </a:r>
          </a:p>
          <a:p>
            <a:pPr lvl="1"/>
            <a:r>
              <a:rPr lang="en-US" dirty="0" smtClean="0">
                <a:latin typeface="Garamond"/>
                <a:cs typeface="Garamond"/>
              </a:rPr>
              <a:t>Level </a:t>
            </a:r>
          </a:p>
          <a:p>
            <a:pPr lvl="1"/>
            <a:r>
              <a:rPr lang="en-US" dirty="0" smtClean="0">
                <a:latin typeface="Garamond"/>
                <a:cs typeface="Garamond"/>
              </a:rPr>
              <a:t>Variability</a:t>
            </a:r>
          </a:p>
          <a:p>
            <a:endParaRPr lang="en-US" sz="1600" dirty="0">
              <a:latin typeface="Garamond"/>
              <a:cs typeface="Garamond"/>
            </a:endParaRPr>
          </a:p>
          <a:p>
            <a:r>
              <a:rPr lang="en-US" dirty="0" smtClean="0">
                <a:latin typeface="Garamond"/>
                <a:cs typeface="Garamond"/>
              </a:rPr>
              <a:t>Is there a functional relationship?</a:t>
            </a:r>
            <a:endParaRPr lang="en-US" dirty="0">
              <a:latin typeface="Garamond"/>
              <a:cs typeface="Garamond"/>
            </a:endParaRPr>
          </a:p>
        </p:txBody>
      </p:sp>
      <p:graphicFrame>
        <p:nvGraphicFramePr>
          <p:cNvPr id="5" name="Chart 4"/>
          <p:cNvGraphicFramePr>
            <a:graphicFrameLocks/>
          </p:cNvGraphicFramePr>
          <p:nvPr>
            <p:extLst>
              <p:ext uri="{D42A27DB-BD31-4B8C-83A1-F6EECF244321}">
                <p14:modId xmlns:p14="http://schemas.microsoft.com/office/powerpoint/2010/main" val="2295217766"/>
              </p:ext>
            </p:extLst>
          </p:nvPr>
        </p:nvGraphicFramePr>
        <p:xfrm>
          <a:off x="3251200" y="1447800"/>
          <a:ext cx="5892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03600" y="5181600"/>
            <a:ext cx="5257800" cy="307777"/>
          </a:xfrm>
          <a:prstGeom prst="rect">
            <a:avLst/>
          </a:prstGeom>
          <a:noFill/>
        </p:spPr>
        <p:txBody>
          <a:bodyPr wrap="square" rtlCol="0">
            <a:spAutoFit/>
          </a:bodyPr>
          <a:lstStyle/>
          <a:p>
            <a:r>
              <a:rPr lang="en-US" b="1" dirty="0" smtClean="0">
                <a:latin typeface="Times New Roman"/>
                <a:cs typeface="Times New Roman"/>
              </a:rPr>
              <a:t>	SUDS Ratings	       Implementation Fidelity</a:t>
            </a:r>
            <a:endParaRPr lang="en-US" b="1" dirty="0">
              <a:latin typeface="Times New Roman"/>
              <a:cs typeface="Times New Roman"/>
            </a:endParaRPr>
          </a:p>
        </p:txBody>
      </p:sp>
      <p:pic>
        <p:nvPicPr>
          <p:cNvPr id="8" name="Picture 7"/>
          <p:cNvPicPr>
            <a:picLocks noChangeAspect="1"/>
          </p:cNvPicPr>
          <p:nvPr/>
        </p:nvPicPr>
        <p:blipFill>
          <a:blip r:embed="rId4"/>
          <a:stretch>
            <a:fillRect/>
          </a:stretch>
        </p:blipFill>
        <p:spPr>
          <a:xfrm>
            <a:off x="3892550" y="5257800"/>
            <a:ext cx="393700" cy="165100"/>
          </a:xfrm>
          <a:prstGeom prst="rect">
            <a:avLst/>
          </a:prstGeom>
        </p:spPr>
      </p:pic>
      <p:pic>
        <p:nvPicPr>
          <p:cNvPr id="9" name="Picture 8"/>
          <p:cNvPicPr>
            <a:picLocks noChangeAspect="1"/>
          </p:cNvPicPr>
          <p:nvPr/>
        </p:nvPicPr>
        <p:blipFill>
          <a:blip r:embed="rId5"/>
          <a:stretch>
            <a:fillRect/>
          </a:stretch>
        </p:blipFill>
        <p:spPr>
          <a:xfrm>
            <a:off x="6007100" y="5283200"/>
            <a:ext cx="419100" cy="165100"/>
          </a:xfrm>
          <a:prstGeom prst="rect">
            <a:avLst/>
          </a:prstGeom>
        </p:spPr>
      </p:pic>
      <p:cxnSp>
        <p:nvCxnSpPr>
          <p:cNvPr id="11" name="Straight Connector 10"/>
          <p:cNvCxnSpPr/>
          <p:nvPr/>
        </p:nvCxnSpPr>
        <p:spPr>
          <a:xfrm>
            <a:off x="5344459" y="1930400"/>
            <a:ext cx="0" cy="299516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825732" y="2042956"/>
            <a:ext cx="1200936" cy="307777"/>
          </a:xfrm>
          <a:prstGeom prst="rect">
            <a:avLst/>
          </a:prstGeom>
          <a:solidFill>
            <a:schemeClr val="bg1"/>
          </a:solidFill>
          <a:ln>
            <a:solidFill>
              <a:srgbClr val="000000"/>
            </a:solidFill>
          </a:ln>
        </p:spPr>
        <p:txBody>
          <a:bodyPr wrap="square" rtlCol="0">
            <a:spAutoFit/>
          </a:bodyPr>
          <a:lstStyle/>
          <a:p>
            <a:pPr algn="ctr"/>
            <a:r>
              <a:rPr lang="en-US" b="1" dirty="0" smtClean="0">
                <a:latin typeface="Times New Roman"/>
                <a:cs typeface="Times New Roman"/>
              </a:rPr>
              <a:t>ARC Begins</a:t>
            </a:r>
            <a:endParaRPr lang="en-US" b="1" dirty="0">
              <a:latin typeface="Times New Roman"/>
              <a:cs typeface="Times New Roman"/>
            </a:endParaRPr>
          </a:p>
        </p:txBody>
      </p:sp>
      <p:cxnSp>
        <p:nvCxnSpPr>
          <p:cNvPr id="15" name="Straight Arrow Connector 14"/>
          <p:cNvCxnSpPr/>
          <p:nvPr/>
        </p:nvCxnSpPr>
        <p:spPr>
          <a:xfrm flipH="1">
            <a:off x="5344459" y="2214279"/>
            <a:ext cx="481273" cy="0"/>
          </a:xfrm>
          <a:prstGeom prst="straightConnector1">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0" name="Shape 122"/>
          <p:cNvGraphicFramePr/>
          <p:nvPr>
            <p:extLst>
              <p:ext uri="{D42A27DB-BD31-4B8C-83A1-F6EECF244321}">
                <p14:modId xmlns:p14="http://schemas.microsoft.com/office/powerpoint/2010/main" val="1042610996"/>
              </p:ext>
            </p:extLst>
          </p:nvPr>
        </p:nvGraphicFramePr>
        <p:xfrm>
          <a:off x="152400" y="6248400"/>
          <a:ext cx="4953000" cy="382848"/>
        </p:xfrm>
        <a:graphic>
          <a:graphicData uri="http://schemas.openxmlformats.org/drawingml/2006/table">
            <a:tbl>
              <a:tblPr>
                <a:noFill/>
                <a:tableStyleId>{BBF255FF-4CCB-4C4A-AAB9-7F745DE3CDD6}</a:tableStyleId>
              </a:tblPr>
              <a:tblGrid>
                <a:gridCol w="1238250"/>
                <a:gridCol w="1238250"/>
                <a:gridCol w="1238250"/>
                <a:gridCol w="1238250"/>
              </a:tblGrid>
              <a:tr h="382848">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chemeClr val="bg1"/>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138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4" name="Shape 122"/>
          <p:cNvGraphicFramePr/>
          <p:nvPr>
            <p:extLst>
              <p:ext uri="{D42A27DB-BD31-4B8C-83A1-F6EECF244321}">
                <p14:modId xmlns:p14="http://schemas.microsoft.com/office/powerpoint/2010/main" val="3126289747"/>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rgbClr val="FFFFF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graphicFrame>
        <p:nvGraphicFramePr>
          <p:cNvPr id="5" name="Shape 122"/>
          <p:cNvGraphicFramePr/>
          <p:nvPr>
            <p:extLst>
              <p:ext uri="{D42A27DB-BD31-4B8C-83A1-F6EECF244321}">
                <p14:modId xmlns:p14="http://schemas.microsoft.com/office/powerpoint/2010/main" val="1042610996"/>
              </p:ext>
            </p:extLst>
          </p:nvPr>
        </p:nvGraphicFramePr>
        <p:xfrm>
          <a:off x="152400" y="6248400"/>
          <a:ext cx="4953000" cy="382848"/>
        </p:xfrm>
        <a:graphic>
          <a:graphicData uri="http://schemas.openxmlformats.org/drawingml/2006/table">
            <a:tbl>
              <a:tblPr>
                <a:noFill/>
                <a:tableStyleId>{BBF255FF-4CCB-4C4A-AAB9-7F745DE3CDD6}</a:tableStyleId>
              </a:tblPr>
              <a:tblGrid>
                <a:gridCol w="1238250"/>
                <a:gridCol w="1238250"/>
                <a:gridCol w="1238250"/>
                <a:gridCol w="1238250"/>
              </a:tblGrid>
              <a:tr h="382848">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chemeClr val="bg1"/>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pic>
        <p:nvPicPr>
          <p:cNvPr id="37" name="Picture 36"/>
          <p:cNvPicPr>
            <a:picLocks noChangeAspect="1"/>
          </p:cNvPicPr>
          <p:nvPr/>
        </p:nvPicPr>
        <p:blipFill>
          <a:blip r:embed="rId3"/>
          <a:stretch>
            <a:fillRect/>
          </a:stretch>
        </p:blipFill>
        <p:spPr>
          <a:xfrm>
            <a:off x="740835" y="138288"/>
            <a:ext cx="7852832" cy="5759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Garamond" charset="0"/>
                <a:ea typeface="Garamond" charset="0"/>
                <a:cs typeface="Garamond" charset="0"/>
              </a:rPr>
              <a:t>Results</a:t>
            </a:r>
            <a:endParaRPr lang="en-US" sz="5400" dirty="0">
              <a:latin typeface="Garamond" charset="0"/>
              <a:ea typeface="Garamond" charset="0"/>
              <a:cs typeface="Garamond" charset="0"/>
            </a:endParaRPr>
          </a:p>
        </p:txBody>
      </p:sp>
      <p:sp>
        <p:nvSpPr>
          <p:cNvPr id="3" name="Text Placeholder 2"/>
          <p:cNvSpPr>
            <a:spLocks noGrp="1"/>
          </p:cNvSpPr>
          <p:nvPr>
            <p:ph type="body" idx="1"/>
          </p:nvPr>
        </p:nvSpPr>
        <p:spPr>
          <a:xfrm>
            <a:off x="685800" y="1449487"/>
            <a:ext cx="7772400" cy="3962399"/>
          </a:xfrm>
        </p:spPr>
        <p:txBody>
          <a:bodyPr/>
          <a:lstStyle/>
          <a:p>
            <a:pPr indent="-342900"/>
            <a:r>
              <a:rPr lang="en-US" dirty="0" smtClean="0">
                <a:latin typeface="Garamond" charset="0"/>
                <a:ea typeface="Garamond" charset="0"/>
                <a:cs typeface="Garamond" charset="0"/>
              </a:rPr>
              <a:t>Across all four teachers</a:t>
            </a:r>
          </a:p>
          <a:p>
            <a:pPr lvl="1" indent="-404813"/>
            <a:r>
              <a:rPr lang="en-US" dirty="0">
                <a:latin typeface="Garamond" charset="0"/>
                <a:ea typeface="Garamond" charset="0"/>
                <a:cs typeface="Garamond" charset="0"/>
              </a:rPr>
              <a:t>R</a:t>
            </a:r>
            <a:r>
              <a:rPr lang="en-US" dirty="0" smtClean="0">
                <a:latin typeface="Garamond" charset="0"/>
                <a:ea typeface="Garamond" charset="0"/>
                <a:cs typeface="Garamond" charset="0"/>
              </a:rPr>
              <a:t>eductions in subjective distress ratings</a:t>
            </a:r>
          </a:p>
          <a:p>
            <a:pPr lvl="1" indent="-404813"/>
            <a:r>
              <a:rPr lang="en-US" dirty="0" smtClean="0">
                <a:latin typeface="Garamond" charset="0"/>
                <a:ea typeface="Garamond" charset="0"/>
                <a:cs typeface="Garamond" charset="0"/>
              </a:rPr>
              <a:t>Improvements in implementation fidelity</a:t>
            </a:r>
          </a:p>
        </p:txBody>
      </p:sp>
      <p:pic>
        <p:nvPicPr>
          <p:cNvPr id="4" name="Picture 3"/>
          <p:cNvPicPr>
            <a:picLocks noChangeAspect="1"/>
          </p:cNvPicPr>
          <p:nvPr/>
        </p:nvPicPr>
        <p:blipFill>
          <a:blip r:embed="rId3"/>
          <a:stretch>
            <a:fillRect/>
          </a:stretch>
        </p:blipFill>
        <p:spPr>
          <a:xfrm rot="353476">
            <a:off x="6415713" y="3754346"/>
            <a:ext cx="2315444" cy="1854200"/>
          </a:xfrm>
          <a:prstGeom prst="rect">
            <a:avLst/>
          </a:prstGeom>
        </p:spPr>
      </p:pic>
      <p:pic>
        <p:nvPicPr>
          <p:cNvPr id="6" name="Picture 5"/>
          <p:cNvPicPr>
            <a:picLocks noChangeAspect="1"/>
          </p:cNvPicPr>
          <p:nvPr/>
        </p:nvPicPr>
        <p:blipFill>
          <a:blip r:embed="rId4"/>
          <a:stretch>
            <a:fillRect/>
          </a:stretch>
        </p:blipFill>
        <p:spPr>
          <a:xfrm>
            <a:off x="577428" y="3668083"/>
            <a:ext cx="1743900" cy="1897913"/>
          </a:xfrm>
          <a:prstGeom prst="rect">
            <a:avLst/>
          </a:prstGeom>
        </p:spPr>
      </p:pic>
      <p:pic>
        <p:nvPicPr>
          <p:cNvPr id="7" name="Picture 6"/>
          <p:cNvPicPr>
            <a:picLocks noChangeAspect="1"/>
          </p:cNvPicPr>
          <p:nvPr/>
        </p:nvPicPr>
        <p:blipFill>
          <a:blip r:embed="rId5"/>
          <a:stretch>
            <a:fillRect/>
          </a:stretch>
        </p:blipFill>
        <p:spPr>
          <a:xfrm rot="3691566">
            <a:off x="4035890" y="4216424"/>
            <a:ext cx="627643" cy="1027052"/>
          </a:xfrm>
          <a:prstGeom prst="rect">
            <a:avLst/>
          </a:prstGeom>
        </p:spPr>
      </p:pic>
      <p:pic>
        <p:nvPicPr>
          <p:cNvPr id="8" name="Picture 7"/>
          <p:cNvPicPr>
            <a:picLocks noChangeAspect="1"/>
          </p:cNvPicPr>
          <p:nvPr/>
        </p:nvPicPr>
        <p:blipFill>
          <a:blip r:embed="rId6"/>
          <a:stretch>
            <a:fillRect/>
          </a:stretch>
        </p:blipFill>
        <p:spPr>
          <a:xfrm rot="613505">
            <a:off x="2499245" y="3789996"/>
            <a:ext cx="1248409" cy="1739846"/>
          </a:xfrm>
          <a:prstGeom prst="rect">
            <a:avLst/>
          </a:prstGeom>
        </p:spPr>
      </p:pic>
      <p:sp>
        <p:nvSpPr>
          <p:cNvPr id="10" name="Rectangle 9"/>
          <p:cNvSpPr/>
          <p:nvPr/>
        </p:nvSpPr>
        <p:spPr>
          <a:xfrm rot="623986">
            <a:off x="2736416" y="4162433"/>
            <a:ext cx="208644" cy="209621"/>
          </a:xfrm>
          <a:prstGeom prst="rect">
            <a:avLst/>
          </a:prstGeom>
          <a:solidFill>
            <a:schemeClr val="bg1"/>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623986">
            <a:off x="2662041" y="4526109"/>
            <a:ext cx="208644" cy="209621"/>
          </a:xfrm>
          <a:prstGeom prst="rect">
            <a:avLst/>
          </a:prstGeom>
          <a:solidFill>
            <a:schemeClr val="bg1"/>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623986">
            <a:off x="2597530" y="4901005"/>
            <a:ext cx="208644" cy="209621"/>
          </a:xfrm>
          <a:prstGeom prst="rect">
            <a:avLst/>
          </a:prstGeom>
          <a:solidFill>
            <a:schemeClr val="bg1"/>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rot="20934684">
            <a:off x="5009032" y="3767365"/>
            <a:ext cx="1248409" cy="1739846"/>
          </a:xfrm>
          <a:prstGeom prst="rect">
            <a:avLst/>
          </a:prstGeom>
        </p:spPr>
      </p:pic>
      <p:graphicFrame>
        <p:nvGraphicFramePr>
          <p:cNvPr id="14" name="Shape 122"/>
          <p:cNvGraphicFramePr/>
          <p:nvPr>
            <p:extLst>
              <p:ext uri="{D42A27DB-BD31-4B8C-83A1-F6EECF244321}">
                <p14:modId xmlns:p14="http://schemas.microsoft.com/office/powerpoint/2010/main" val="3279462203"/>
              </p:ext>
            </p:extLst>
          </p:nvPr>
        </p:nvGraphicFramePr>
        <p:xfrm>
          <a:off x="152400" y="6248400"/>
          <a:ext cx="4953000" cy="382848"/>
        </p:xfrm>
        <a:graphic>
          <a:graphicData uri="http://schemas.openxmlformats.org/drawingml/2006/table">
            <a:tbl>
              <a:tblPr>
                <a:noFill/>
                <a:tableStyleId>{BBF255FF-4CCB-4C4A-AAB9-7F745DE3CDD6}</a:tableStyleId>
              </a:tblPr>
              <a:tblGrid>
                <a:gridCol w="1238250"/>
                <a:gridCol w="1238250"/>
                <a:gridCol w="1238250"/>
                <a:gridCol w="1238250"/>
              </a:tblGrid>
              <a:tr h="382848">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b="0" i="0" u="none" strike="noStrike" cap="none" dirty="0">
                          <a:solidFill>
                            <a:srgbClr val="7F7F7F"/>
                          </a:solidFill>
                          <a:latin typeface="+mn-lt"/>
                          <a:ea typeface="+mn-ea"/>
                          <a:cs typeface="+mn-cs"/>
                          <a:sym typeface="Aria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sz="1400" u="none" strike="noStrike" cap="none" dirty="0">
                          <a:solidFill>
                            <a:schemeClr val="bg1"/>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2438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15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flipH="1">
            <a:off x="302362" y="3710799"/>
            <a:ext cx="2822071" cy="2220035"/>
          </a:xfrm>
          <a:prstGeom prst="rect">
            <a:avLst/>
          </a:prstGeom>
        </p:spPr>
      </p:pic>
      <p:pic>
        <p:nvPicPr>
          <p:cNvPr id="6" name="Picture 5"/>
          <p:cNvPicPr>
            <a:picLocks noChangeAspect="1"/>
          </p:cNvPicPr>
          <p:nvPr/>
        </p:nvPicPr>
        <p:blipFill>
          <a:blip r:embed="rId4"/>
          <a:stretch>
            <a:fillRect/>
          </a:stretch>
        </p:blipFill>
        <p:spPr>
          <a:xfrm>
            <a:off x="6289175" y="3116324"/>
            <a:ext cx="2814509" cy="2814509"/>
          </a:xfrm>
          <a:prstGeom prst="rect">
            <a:avLst/>
          </a:prstGeom>
        </p:spPr>
      </p:pic>
      <p:sp>
        <p:nvSpPr>
          <p:cNvPr id="159" name="Shape 159"/>
          <p:cNvSpPr txBox="1">
            <a:spLocks noGrp="1"/>
          </p:cNvSpPr>
          <p:nvPr>
            <p:ph type="title"/>
          </p:nvPr>
        </p:nvSpPr>
        <p:spPr>
          <a:xfrm>
            <a:off x="685800" y="183864"/>
            <a:ext cx="7772400" cy="1143000"/>
          </a:xfrm>
          <a:prstGeom prst="rect">
            <a:avLst/>
          </a:prstGeom>
        </p:spPr>
        <p:txBody>
          <a:bodyPr lIns="91425" tIns="91425" rIns="91425" bIns="91425" anchor="ctr" anchorCtr="0">
            <a:noAutofit/>
          </a:bodyPr>
          <a:lstStyle/>
          <a:p>
            <a:pPr lvl="0">
              <a:spcBef>
                <a:spcPts val="0"/>
              </a:spcBef>
              <a:buNone/>
            </a:pPr>
            <a:r>
              <a:rPr lang="en-US" dirty="0">
                <a:latin typeface="Garamond" charset="0"/>
                <a:ea typeface="Garamond" charset="0"/>
                <a:cs typeface="Garamond" charset="0"/>
              </a:rPr>
              <a:t>Discussion</a:t>
            </a:r>
          </a:p>
        </p:txBody>
      </p:sp>
      <p:graphicFrame>
        <p:nvGraphicFramePr>
          <p:cNvPr id="5" name="Shape 152"/>
          <p:cNvGraphicFramePr/>
          <p:nvPr>
            <p:extLst>
              <p:ext uri="{D42A27DB-BD31-4B8C-83A1-F6EECF244321}">
                <p14:modId xmlns:p14="http://schemas.microsoft.com/office/powerpoint/2010/main" val="266976986"/>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graphicFrame>
        <p:nvGraphicFramePr>
          <p:cNvPr id="2" name="Diagram 1"/>
          <p:cNvGraphicFramePr/>
          <p:nvPr>
            <p:extLst>
              <p:ext uri="{D42A27DB-BD31-4B8C-83A1-F6EECF244321}">
                <p14:modId xmlns:p14="http://schemas.microsoft.com/office/powerpoint/2010/main" val="592352481"/>
              </p:ext>
            </p:extLst>
          </p:nvPr>
        </p:nvGraphicFramePr>
        <p:xfrm>
          <a:off x="725679" y="1447799"/>
          <a:ext cx="794166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endParaRPr lang="en-US" dirty="0">
              <a:latin typeface="Garamond"/>
              <a:cs typeface="Garamond"/>
            </a:endParaRPr>
          </a:p>
        </p:txBody>
      </p:sp>
      <p:graphicFrame>
        <p:nvGraphicFramePr>
          <p:cNvPr id="6" name="Shape 152"/>
          <p:cNvGraphicFramePr/>
          <p:nvPr>
            <p:extLst>
              <p:ext uri="{D42A27DB-BD31-4B8C-83A1-F6EECF244321}">
                <p14:modId xmlns:p14="http://schemas.microsoft.com/office/powerpoint/2010/main" val="2813412129"/>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28036796"/>
              </p:ext>
            </p:extLst>
          </p:nvPr>
        </p:nvGraphicFramePr>
        <p:xfrm>
          <a:off x="685800" y="1397000"/>
          <a:ext cx="7772400" cy="3562586"/>
        </p:xfrm>
        <a:graphic>
          <a:graphicData uri="http://schemas.openxmlformats.org/drawingml/2006/table">
            <a:tbl>
              <a:tblPr firstRow="1" bandRow="1">
                <a:tableStyleId>{BBF255FF-4CCB-4C4A-AAB9-7F745DE3CDD6}</a:tableStyleId>
              </a:tblPr>
              <a:tblGrid>
                <a:gridCol w="3886200"/>
                <a:gridCol w="3886200"/>
              </a:tblGrid>
              <a:tr h="917222">
                <a:tc>
                  <a:txBody>
                    <a:bodyPr/>
                    <a:lstStyle/>
                    <a:p>
                      <a:pPr algn="ctr"/>
                      <a:r>
                        <a:rPr lang="en-US" sz="2800" b="1" dirty="0" smtClean="0">
                          <a:latin typeface="Garamond"/>
                          <a:cs typeface="Garamond"/>
                        </a:rPr>
                        <a:t>Translating to Practice</a:t>
                      </a:r>
                      <a:br>
                        <a:rPr lang="en-US" sz="2800" b="1" dirty="0" smtClean="0">
                          <a:latin typeface="Garamond"/>
                          <a:cs typeface="Garamond"/>
                        </a:rPr>
                      </a:br>
                      <a:r>
                        <a:rPr lang="en-US" sz="1600" b="1" dirty="0" smtClean="0">
                          <a:latin typeface="Garamond"/>
                          <a:cs typeface="Garamond"/>
                        </a:rPr>
                        <a:t>(Generalizable)</a:t>
                      </a:r>
                      <a:endParaRPr lang="en-US" sz="2800" b="1" dirty="0"/>
                    </a:p>
                  </a:txBody>
                  <a:tcPr/>
                </a:tc>
                <a:tc>
                  <a:txBody>
                    <a:bodyPr/>
                    <a:lstStyle/>
                    <a:p>
                      <a:pPr algn="ctr"/>
                      <a:r>
                        <a:rPr lang="en-US" sz="2800" b="1" dirty="0" smtClean="0">
                          <a:latin typeface="Garamond"/>
                          <a:cs typeface="Garamond"/>
                        </a:rPr>
                        <a:t>Translating to Practice</a:t>
                      </a:r>
                      <a:br>
                        <a:rPr lang="en-US" sz="2800" b="1" dirty="0" smtClean="0">
                          <a:latin typeface="Garamond"/>
                          <a:cs typeface="Garamond"/>
                        </a:rPr>
                      </a:br>
                      <a:r>
                        <a:rPr lang="en-US" sz="1600" b="1" dirty="0" smtClean="0">
                          <a:latin typeface="Garamond"/>
                          <a:cs typeface="Garamond"/>
                        </a:rPr>
                        <a:t>(Context-specific)</a:t>
                      </a:r>
                      <a:endParaRPr lang="en-US" sz="2800" b="1" dirty="0"/>
                    </a:p>
                  </a:txBody>
                  <a:tcPr/>
                </a:tc>
              </a:tr>
              <a:tr h="2645364">
                <a:tc>
                  <a:txBody>
                    <a:bodyPr/>
                    <a:lstStyle/>
                    <a:p>
                      <a:pPr marL="225425" indent="-192088">
                        <a:buFont typeface="Arial"/>
                        <a:buChar char="•"/>
                      </a:pPr>
                      <a:r>
                        <a:rPr lang="en-US" sz="2400" dirty="0" smtClean="0">
                          <a:latin typeface="Garamond"/>
                          <a:cs typeface="Garamond"/>
                        </a:rPr>
                        <a:t>Stress is universal</a:t>
                      </a:r>
                    </a:p>
                    <a:p>
                      <a:pPr marL="225425" indent="-192088">
                        <a:buFont typeface="Arial"/>
                        <a:buChar char="•"/>
                      </a:pPr>
                      <a:r>
                        <a:rPr lang="en-US" sz="2400" dirty="0" smtClean="0">
                          <a:latin typeface="Garamond"/>
                          <a:cs typeface="Garamond"/>
                        </a:rPr>
                        <a:t>Program is not context-specific</a:t>
                      </a:r>
                    </a:p>
                    <a:p>
                      <a:pPr marL="225425" indent="-192088">
                        <a:buFont typeface="Arial"/>
                        <a:buChar char="•"/>
                      </a:pPr>
                      <a:r>
                        <a:rPr lang="en-US" sz="2400" dirty="0" smtClean="0">
                          <a:latin typeface="Garamond"/>
                          <a:cs typeface="Garamond"/>
                        </a:rPr>
                        <a:t>Open source</a:t>
                      </a:r>
                    </a:p>
                    <a:p>
                      <a:pPr marL="225425" indent="-192088">
                        <a:buFont typeface="Arial"/>
                        <a:buChar char="•"/>
                      </a:pPr>
                      <a:r>
                        <a:rPr lang="en-US" sz="2400" dirty="0" smtClean="0">
                          <a:latin typeface="Garamond"/>
                          <a:cs typeface="Garamond"/>
                        </a:rPr>
                        <a:t>Being used around the world</a:t>
                      </a:r>
                    </a:p>
                    <a:p>
                      <a:endParaRPr lang="en-US" sz="1600" dirty="0"/>
                    </a:p>
                  </a:txBody>
                  <a:tcPr/>
                </a:tc>
                <a:tc>
                  <a:txBody>
                    <a:bodyPr/>
                    <a:lstStyle/>
                    <a:p>
                      <a:pPr marL="169863" indent="-136525">
                        <a:buFont typeface="Arial"/>
                        <a:buChar char="•"/>
                      </a:pPr>
                      <a:r>
                        <a:rPr lang="en-US" sz="2400" dirty="0" smtClean="0">
                          <a:latin typeface="Garamond"/>
                          <a:cs typeface="Garamond"/>
                        </a:rPr>
                        <a:t>Fits well within a school setting (intermediaries)</a:t>
                      </a:r>
                    </a:p>
                    <a:p>
                      <a:pPr marL="169863" indent="-136525">
                        <a:buFont typeface="Arial"/>
                        <a:buChar char="•"/>
                      </a:pPr>
                      <a:r>
                        <a:rPr lang="en-US" sz="2400" dirty="0" smtClean="0">
                          <a:latin typeface="Garamond"/>
                          <a:cs typeface="Garamond"/>
                        </a:rPr>
                        <a:t>Methodology is translational</a:t>
                      </a:r>
                    </a:p>
                    <a:p>
                      <a:endParaRPr lang="en-US" sz="1600" dirty="0"/>
                    </a:p>
                  </a:txBody>
                  <a:tcPr/>
                </a:tc>
              </a:tr>
            </a:tbl>
          </a:graphicData>
        </a:graphic>
      </p:graphicFrame>
      <p:pic>
        <p:nvPicPr>
          <p:cNvPr id="9" name="Picture 8"/>
          <p:cNvPicPr>
            <a:picLocks noChangeAspect="1"/>
          </p:cNvPicPr>
          <p:nvPr/>
        </p:nvPicPr>
        <p:blipFill>
          <a:blip r:embed="rId2"/>
          <a:stretch>
            <a:fillRect/>
          </a:stretch>
        </p:blipFill>
        <p:spPr>
          <a:xfrm flipH="1">
            <a:off x="6497138" y="4073895"/>
            <a:ext cx="2251749" cy="1771381"/>
          </a:xfrm>
          <a:prstGeom prst="rect">
            <a:avLst/>
          </a:prstGeom>
        </p:spPr>
      </p:pic>
    </p:spTree>
    <p:extLst>
      <p:ext uri="{BB962C8B-B14F-4D97-AF65-F5344CB8AC3E}">
        <p14:creationId xmlns:p14="http://schemas.microsoft.com/office/powerpoint/2010/main" val="72540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Garamond" charset="0"/>
                <a:cs typeface="Garamond" charset="0"/>
              </a:rPr>
              <a:t>Limitations &amp; Future Directions</a:t>
            </a:r>
            <a:endParaRPr lang="en-US" dirty="0">
              <a:latin typeface="Garamond" charset="0"/>
              <a:ea typeface="Garamond" charset="0"/>
              <a:cs typeface="Garamond" charset="0"/>
            </a:endParaRPr>
          </a:p>
        </p:txBody>
      </p:sp>
      <p:graphicFrame>
        <p:nvGraphicFramePr>
          <p:cNvPr id="4" name="Shape 152"/>
          <p:cNvGraphicFramePr/>
          <p:nvPr>
            <p:extLst>
              <p:ext uri="{D42A27DB-BD31-4B8C-83A1-F6EECF244321}">
                <p14:modId xmlns:p14="http://schemas.microsoft.com/office/powerpoint/2010/main" val="1992258517"/>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
        <p:nvSpPr>
          <p:cNvPr id="6" name="Text Placeholder 2"/>
          <p:cNvSpPr>
            <a:spLocks noGrp="1"/>
          </p:cNvSpPr>
          <p:nvPr>
            <p:ph type="body" idx="1"/>
          </p:nvPr>
        </p:nvSpPr>
        <p:spPr>
          <a:xfrm>
            <a:off x="685800" y="1480503"/>
            <a:ext cx="7772400" cy="3962399"/>
          </a:xfrm>
        </p:spPr>
        <p:txBody>
          <a:bodyPr/>
          <a:lstStyle/>
          <a:p>
            <a:pPr indent="-342900"/>
            <a:r>
              <a:rPr lang="en-US" sz="2800" dirty="0" smtClean="0">
                <a:latin typeface="Garamond"/>
                <a:cs typeface="Garamond"/>
              </a:rPr>
              <a:t>Limitations </a:t>
            </a:r>
          </a:p>
          <a:p>
            <a:pPr lvl="1" indent="-347663"/>
            <a:r>
              <a:rPr lang="en-US" sz="2400" dirty="0" smtClean="0">
                <a:latin typeface="Garamond"/>
                <a:cs typeface="Garamond"/>
              </a:rPr>
              <a:t>Small number of participants</a:t>
            </a:r>
          </a:p>
          <a:p>
            <a:pPr lvl="1" indent="-347663"/>
            <a:r>
              <a:rPr lang="en-US" sz="2400" dirty="0" smtClean="0">
                <a:latin typeface="Garamond"/>
                <a:cs typeface="Garamond"/>
              </a:rPr>
              <a:t>Limited to implementer </a:t>
            </a:r>
            <a:r>
              <a:rPr lang="en-US" sz="2400" dirty="0" smtClean="0">
                <a:latin typeface="Garamond"/>
                <a:cs typeface="Garamond"/>
              </a:rPr>
              <a:t>characteristics</a:t>
            </a:r>
          </a:p>
          <a:p>
            <a:pPr lvl="1" indent="-347663"/>
            <a:r>
              <a:rPr lang="en-US" sz="2400" dirty="0" smtClean="0">
                <a:latin typeface="Garamond"/>
                <a:cs typeface="Garamond"/>
              </a:rPr>
              <a:t>Can’t parse out outcome change sequence</a:t>
            </a:r>
            <a:endParaRPr lang="en-US" sz="2400" dirty="0" smtClean="0">
              <a:latin typeface="Garamond"/>
              <a:cs typeface="Garamond"/>
            </a:endParaRPr>
          </a:p>
          <a:p>
            <a:pPr indent="-342900"/>
            <a:r>
              <a:rPr lang="en-US" sz="2800" dirty="0" smtClean="0">
                <a:latin typeface="Garamond"/>
                <a:cs typeface="Garamond"/>
              </a:rPr>
              <a:t>Future Directions</a:t>
            </a:r>
          </a:p>
          <a:p>
            <a:pPr lvl="1" indent="-347663"/>
            <a:r>
              <a:rPr lang="en-US" sz="2400" dirty="0" smtClean="0">
                <a:latin typeface="Garamond"/>
                <a:cs typeface="Garamond"/>
              </a:rPr>
              <a:t>Student outcomes</a:t>
            </a:r>
          </a:p>
          <a:p>
            <a:pPr lvl="1" indent="-347663"/>
            <a:r>
              <a:rPr lang="en-US" sz="2400" dirty="0" smtClean="0">
                <a:latin typeface="Garamond"/>
                <a:cs typeface="Garamond"/>
              </a:rPr>
              <a:t>Use as system-wide strategy</a:t>
            </a:r>
          </a:p>
          <a:p>
            <a:pPr lvl="1" indent="-347663"/>
            <a:r>
              <a:rPr lang="en-US" sz="2400" dirty="0" smtClean="0">
                <a:latin typeface="Garamond"/>
                <a:cs typeface="Garamond"/>
              </a:rPr>
              <a:t>Examine contextual factors</a:t>
            </a:r>
          </a:p>
          <a:p>
            <a:pPr lvl="1" indent="-347663"/>
            <a:r>
              <a:rPr lang="en-US" sz="2400" dirty="0" smtClean="0">
                <a:latin typeface="Garamond"/>
                <a:cs typeface="Garamond"/>
              </a:rPr>
              <a:t>Generalize</a:t>
            </a:r>
            <a:endParaRPr lang="en-US" sz="2400" dirty="0" smtClean="0">
              <a:latin typeface="Garamond"/>
              <a:cs typeface="Garamond"/>
            </a:endParaRPr>
          </a:p>
          <a:p>
            <a:pPr lvl="1"/>
            <a:endParaRPr lang="en-US" sz="2400" dirty="0">
              <a:latin typeface="Garamond"/>
              <a:cs typeface="Garamond"/>
            </a:endParaRPr>
          </a:p>
        </p:txBody>
      </p:sp>
      <p:pic>
        <p:nvPicPr>
          <p:cNvPr id="3" name="Picture 2"/>
          <p:cNvPicPr>
            <a:picLocks noChangeAspect="1"/>
          </p:cNvPicPr>
          <p:nvPr/>
        </p:nvPicPr>
        <p:blipFill>
          <a:blip r:embed="rId3"/>
          <a:stretch>
            <a:fillRect/>
          </a:stretch>
        </p:blipFill>
        <p:spPr>
          <a:xfrm rot="384886">
            <a:off x="6021015" y="3755399"/>
            <a:ext cx="2351064" cy="1673404"/>
          </a:xfrm>
          <a:prstGeom prst="rect">
            <a:avLst/>
          </a:prstGeom>
        </p:spPr>
      </p:pic>
    </p:spTree>
    <p:extLst>
      <p:ext uri="{BB962C8B-B14F-4D97-AF65-F5344CB8AC3E}">
        <p14:creationId xmlns:p14="http://schemas.microsoft.com/office/powerpoint/2010/main" val="18073112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Garamond" charset="0"/>
                <a:cs typeface="Garamond" charset="0"/>
              </a:rPr>
              <a:t>Learning Objective 3</a:t>
            </a:r>
            <a:endParaRPr lang="en-US" dirty="0">
              <a:latin typeface="Garamond" charset="0"/>
              <a:ea typeface="Garamond" charset="0"/>
              <a:cs typeface="Garamond" charset="0"/>
            </a:endParaRPr>
          </a:p>
        </p:txBody>
      </p:sp>
      <p:sp>
        <p:nvSpPr>
          <p:cNvPr id="3" name="Text Placeholder 2"/>
          <p:cNvSpPr>
            <a:spLocks noGrp="1"/>
          </p:cNvSpPr>
          <p:nvPr>
            <p:ph type="body" idx="1"/>
          </p:nvPr>
        </p:nvSpPr>
        <p:spPr/>
        <p:txBody>
          <a:bodyPr/>
          <a:lstStyle/>
          <a:p>
            <a:pPr marL="203200" lvl="0" indent="0" algn="ctr">
              <a:buNone/>
            </a:pPr>
            <a:r>
              <a:rPr lang="en-US" b="1" dirty="0">
                <a:highlight>
                  <a:srgbClr val="FFFFFF"/>
                </a:highlight>
                <a:latin typeface="Garamond" charset="0"/>
                <a:ea typeface="Garamond" charset="0"/>
                <a:cs typeface="Garamond" charset="0"/>
              </a:rPr>
              <a:t>Learn various </a:t>
            </a:r>
            <a:r>
              <a:rPr lang="en-US" b="1" dirty="0" smtClean="0">
                <a:highlight>
                  <a:srgbClr val="FFFFFF"/>
                </a:highlight>
                <a:latin typeface="Garamond" charset="0"/>
                <a:ea typeface="Garamond" charset="0"/>
                <a:cs typeface="Garamond" charset="0"/>
              </a:rPr>
              <a:t>strategies that can be used in consultation with teachers to </a:t>
            </a:r>
            <a:r>
              <a:rPr lang="en-US" b="1" dirty="0">
                <a:highlight>
                  <a:srgbClr val="FFFFFF"/>
                </a:highlight>
                <a:latin typeface="Garamond" charset="0"/>
                <a:ea typeface="Garamond" charset="0"/>
                <a:cs typeface="Garamond" charset="0"/>
              </a:rPr>
              <a:t>mitigate stress and optimize well-being</a:t>
            </a:r>
          </a:p>
          <a:p>
            <a:pPr marL="203200" indent="0">
              <a:buNone/>
            </a:pPr>
            <a:endParaRPr lang="en-US" dirty="0"/>
          </a:p>
        </p:txBody>
      </p:sp>
      <p:graphicFrame>
        <p:nvGraphicFramePr>
          <p:cNvPr id="5" name="Shape 152"/>
          <p:cNvGraphicFramePr/>
          <p:nvPr>
            <p:extLst>
              <p:ext uri="{D42A27DB-BD31-4B8C-83A1-F6EECF244321}">
                <p14:modId xmlns:p14="http://schemas.microsoft.com/office/powerpoint/2010/main" val="1992258517"/>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Tree>
    <p:extLst>
      <p:ext uri="{BB962C8B-B14F-4D97-AF65-F5344CB8AC3E}">
        <p14:creationId xmlns:p14="http://schemas.microsoft.com/office/powerpoint/2010/main" val="1959841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Garamond" charset="0"/>
                <a:ea typeface="Garamond" charset="0"/>
                <a:cs typeface="Garamond" charset="0"/>
              </a:rPr>
              <a:t>1. Awareness and empowerment through mindfulness based practices</a:t>
            </a:r>
            <a:endParaRPr lang="en-US" sz="3600" dirty="0">
              <a:latin typeface="Garamond" charset="0"/>
              <a:ea typeface="Garamond" charset="0"/>
              <a:cs typeface="Garamond" charset="0"/>
            </a:endParaRPr>
          </a:p>
        </p:txBody>
      </p:sp>
      <p:pic>
        <p:nvPicPr>
          <p:cNvPr id="5" name="Picture 4"/>
          <p:cNvPicPr>
            <a:picLocks noChangeAspect="1"/>
          </p:cNvPicPr>
          <p:nvPr/>
        </p:nvPicPr>
        <p:blipFill>
          <a:blip r:embed="rId3"/>
          <a:stretch>
            <a:fillRect/>
          </a:stretch>
        </p:blipFill>
        <p:spPr>
          <a:xfrm>
            <a:off x="2352040" y="1741982"/>
            <a:ext cx="4130040" cy="3840937"/>
          </a:xfrm>
          <a:prstGeom prst="rect">
            <a:avLst/>
          </a:prstGeom>
        </p:spPr>
      </p:pic>
      <p:graphicFrame>
        <p:nvGraphicFramePr>
          <p:cNvPr id="6" name="Shape 152"/>
          <p:cNvGraphicFramePr/>
          <p:nvPr>
            <p:extLst>
              <p:ext uri="{D42A27DB-BD31-4B8C-83A1-F6EECF244321}">
                <p14:modId xmlns:p14="http://schemas.microsoft.com/office/powerpoint/2010/main" val="709038874"/>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Tree>
    <p:extLst>
      <p:ext uri="{BB962C8B-B14F-4D97-AF65-F5344CB8AC3E}">
        <p14:creationId xmlns:p14="http://schemas.microsoft.com/office/powerpoint/2010/main" val="2675980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sz="3600" dirty="0" smtClean="0">
                <a:latin typeface="Garamond" charset="0"/>
                <a:ea typeface="Garamond" charset="0"/>
                <a:cs typeface="Garamond" charset="0"/>
              </a:rPr>
              <a:t>2. Choosing </a:t>
            </a:r>
            <a:r>
              <a:rPr lang="en-US" sz="3600" dirty="0">
                <a:latin typeface="Garamond" charset="0"/>
                <a:ea typeface="Garamond" charset="0"/>
                <a:cs typeface="Garamond" charset="0"/>
              </a:rPr>
              <a:t>to pay attention to the positive and practicing </a:t>
            </a:r>
            <a:r>
              <a:rPr lang="en-US" sz="3600" dirty="0" smtClean="0">
                <a:latin typeface="Garamond" charset="0"/>
                <a:ea typeface="Garamond" charset="0"/>
                <a:cs typeface="Garamond" charset="0"/>
              </a:rPr>
              <a:t>gratitude</a:t>
            </a:r>
            <a:endParaRPr lang="en-US" sz="3600" dirty="0">
              <a:latin typeface="Garamond" charset="0"/>
              <a:ea typeface="Garamond" charset="0"/>
              <a:cs typeface="Garamond" charset="0"/>
            </a:endParaRPr>
          </a:p>
        </p:txBody>
      </p:sp>
      <p:pic>
        <p:nvPicPr>
          <p:cNvPr id="4" name="Picture 3"/>
          <p:cNvPicPr>
            <a:picLocks noChangeAspect="1"/>
          </p:cNvPicPr>
          <p:nvPr/>
        </p:nvPicPr>
        <p:blipFill>
          <a:blip r:embed="rId3"/>
          <a:stretch>
            <a:fillRect/>
          </a:stretch>
        </p:blipFill>
        <p:spPr>
          <a:xfrm>
            <a:off x="1609725" y="2131060"/>
            <a:ext cx="5924550" cy="2914650"/>
          </a:xfrm>
          <a:prstGeom prst="rect">
            <a:avLst/>
          </a:prstGeom>
        </p:spPr>
      </p:pic>
      <p:graphicFrame>
        <p:nvGraphicFramePr>
          <p:cNvPr id="5" name="Shape 152"/>
          <p:cNvGraphicFramePr/>
          <p:nvPr>
            <p:extLst>
              <p:ext uri="{D42A27DB-BD31-4B8C-83A1-F6EECF244321}">
                <p14:modId xmlns:p14="http://schemas.microsoft.com/office/powerpoint/2010/main" val="2933511369"/>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Tree>
    <p:extLst>
      <p:ext uri="{BB962C8B-B14F-4D97-AF65-F5344CB8AC3E}">
        <p14:creationId xmlns:p14="http://schemas.microsoft.com/office/powerpoint/2010/main" val="1147020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aramond"/>
                <a:cs typeface="Garamond"/>
              </a:rPr>
              <a:t>Schools as De Facto MH Setting</a:t>
            </a:r>
            <a:endParaRPr lang="en-US" sz="4000" dirty="0">
              <a:latin typeface="Garamond"/>
              <a:cs typeface="Garamond"/>
            </a:endParaRPr>
          </a:p>
        </p:txBody>
      </p:sp>
      <p:graphicFrame>
        <p:nvGraphicFramePr>
          <p:cNvPr id="4"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a:stretch>
            <a:fillRect/>
          </a:stretch>
        </p:blipFill>
        <p:spPr>
          <a:xfrm>
            <a:off x="889000" y="1346200"/>
            <a:ext cx="7366000" cy="4152900"/>
          </a:xfrm>
          <a:prstGeom prst="rect">
            <a:avLst/>
          </a:prstGeom>
        </p:spPr>
      </p:pic>
    </p:spTree>
    <p:extLst>
      <p:ext uri="{BB962C8B-B14F-4D97-AF65-F5344CB8AC3E}">
        <p14:creationId xmlns:p14="http://schemas.microsoft.com/office/powerpoint/2010/main" val="2276027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sz="3600" dirty="0" smtClean="0">
                <a:latin typeface="Garamond" charset="0"/>
                <a:ea typeface="Garamond" charset="0"/>
                <a:cs typeface="Garamond" charset="0"/>
              </a:rPr>
              <a:t>3. Helping </a:t>
            </a:r>
            <a:r>
              <a:rPr lang="en-US" sz="3600" dirty="0">
                <a:latin typeface="Garamond" charset="0"/>
                <a:ea typeface="Garamond" charset="0"/>
                <a:cs typeface="Garamond" charset="0"/>
              </a:rPr>
              <a:t>and doing good deeds for </a:t>
            </a:r>
            <a:r>
              <a:rPr lang="en-US" sz="3600" dirty="0" smtClean="0">
                <a:latin typeface="Garamond" charset="0"/>
                <a:ea typeface="Garamond" charset="0"/>
                <a:cs typeface="Garamond" charset="0"/>
              </a:rPr>
              <a:t>others</a:t>
            </a:r>
            <a:endParaRPr lang="en-US" sz="3600" dirty="0">
              <a:latin typeface="Garamond" charset="0"/>
              <a:ea typeface="Garamond" charset="0"/>
              <a:cs typeface="Garamond" charset="0"/>
            </a:endParaRPr>
          </a:p>
        </p:txBody>
      </p:sp>
      <p:pic>
        <p:nvPicPr>
          <p:cNvPr id="5" name="Picture 4"/>
          <p:cNvPicPr>
            <a:picLocks noChangeAspect="1"/>
          </p:cNvPicPr>
          <p:nvPr/>
        </p:nvPicPr>
        <p:blipFill>
          <a:blip r:embed="rId3"/>
          <a:stretch>
            <a:fillRect/>
          </a:stretch>
        </p:blipFill>
        <p:spPr>
          <a:xfrm>
            <a:off x="2390140" y="1447800"/>
            <a:ext cx="4363720" cy="4363720"/>
          </a:xfrm>
          <a:prstGeom prst="rect">
            <a:avLst/>
          </a:prstGeom>
        </p:spPr>
      </p:pic>
      <p:graphicFrame>
        <p:nvGraphicFramePr>
          <p:cNvPr id="6" name="Shape 152"/>
          <p:cNvGraphicFramePr/>
          <p:nvPr>
            <p:extLst>
              <p:ext uri="{D42A27DB-BD31-4B8C-83A1-F6EECF244321}">
                <p14:modId xmlns:p14="http://schemas.microsoft.com/office/powerpoint/2010/main" val="1147233123"/>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Tree>
    <p:extLst>
      <p:ext uri="{BB962C8B-B14F-4D97-AF65-F5344CB8AC3E}">
        <p14:creationId xmlns:p14="http://schemas.microsoft.com/office/powerpoint/2010/main" val="1355490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sz="3600" dirty="0" smtClean="0">
                <a:latin typeface="Garamond" charset="0"/>
                <a:ea typeface="Garamond" charset="0"/>
                <a:cs typeface="Garamond" charset="0"/>
              </a:rPr>
              <a:t>4. </a:t>
            </a:r>
            <a:r>
              <a:rPr lang="en-US" sz="3600" dirty="0">
                <a:latin typeface="Garamond" charset="0"/>
                <a:ea typeface="Garamond" charset="0"/>
                <a:cs typeface="Garamond" charset="0"/>
              </a:rPr>
              <a:t>Identifying unhelpful thoughts and altering them to be more </a:t>
            </a:r>
            <a:r>
              <a:rPr lang="en-US" sz="3600" dirty="0" smtClean="0">
                <a:latin typeface="Garamond" charset="0"/>
                <a:ea typeface="Garamond" charset="0"/>
                <a:cs typeface="Garamond" charset="0"/>
              </a:rPr>
              <a:t>helpful</a:t>
            </a:r>
            <a:endParaRPr lang="en-US" sz="3600" dirty="0">
              <a:latin typeface="Garamond" charset="0"/>
              <a:ea typeface="Garamond" charset="0"/>
              <a:cs typeface="Garamond"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1611724"/>
            <a:ext cx="5892800" cy="4309659"/>
          </a:xfrm>
          <a:prstGeom prst="rect">
            <a:avLst/>
          </a:prstGeom>
        </p:spPr>
      </p:pic>
      <p:graphicFrame>
        <p:nvGraphicFramePr>
          <p:cNvPr id="5" name="Shape 152"/>
          <p:cNvGraphicFramePr/>
          <p:nvPr>
            <p:extLst>
              <p:ext uri="{D42A27DB-BD31-4B8C-83A1-F6EECF244321}">
                <p14:modId xmlns:p14="http://schemas.microsoft.com/office/powerpoint/2010/main" val="594946491"/>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Tree>
    <p:extLst>
      <p:ext uri="{BB962C8B-B14F-4D97-AF65-F5344CB8AC3E}">
        <p14:creationId xmlns:p14="http://schemas.microsoft.com/office/powerpoint/2010/main" val="1949980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sz="3600" dirty="0" smtClean="0">
                <a:latin typeface="Garamond" charset="0"/>
                <a:ea typeface="Garamond" charset="0"/>
                <a:cs typeface="Garamond" charset="0"/>
              </a:rPr>
              <a:t>5. </a:t>
            </a:r>
            <a:r>
              <a:rPr lang="en-US" sz="3600" dirty="0">
                <a:latin typeface="Garamond" charset="0"/>
                <a:ea typeface="Garamond" charset="0"/>
                <a:cs typeface="Garamond" charset="0"/>
              </a:rPr>
              <a:t>Engage in good sleep, exercise regularly, and eat well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599" y="1610360"/>
            <a:ext cx="4764299" cy="3876040"/>
          </a:xfrm>
          <a:prstGeom prst="rect">
            <a:avLst/>
          </a:prstGeom>
        </p:spPr>
      </p:pic>
      <p:graphicFrame>
        <p:nvGraphicFramePr>
          <p:cNvPr id="5" name="Shape 152"/>
          <p:cNvGraphicFramePr/>
          <p:nvPr>
            <p:extLst>
              <p:ext uri="{D42A27DB-BD31-4B8C-83A1-F6EECF244321}">
                <p14:modId xmlns:p14="http://schemas.microsoft.com/office/powerpoint/2010/main" val="273548390"/>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Tree>
    <p:extLst>
      <p:ext uri="{BB962C8B-B14F-4D97-AF65-F5344CB8AC3E}">
        <p14:creationId xmlns:p14="http://schemas.microsoft.com/office/powerpoint/2010/main" val="1637526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sz="3600" dirty="0" smtClean="0">
                <a:latin typeface="Garamond" charset="0"/>
                <a:ea typeface="Garamond" charset="0"/>
                <a:cs typeface="Garamond" charset="0"/>
              </a:rPr>
              <a:t>6</a:t>
            </a:r>
            <a:r>
              <a:rPr lang="en-US" sz="3600" dirty="0">
                <a:latin typeface="Garamond" charset="0"/>
                <a:ea typeface="Garamond" charset="0"/>
                <a:cs typeface="Garamond" charset="0"/>
              </a:rPr>
              <a:t>. Values clarification and commitment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798" y="1303019"/>
            <a:ext cx="4581685" cy="4488181"/>
          </a:xfrm>
          <a:prstGeom prst="rect">
            <a:avLst/>
          </a:prstGeom>
        </p:spPr>
      </p:pic>
      <p:graphicFrame>
        <p:nvGraphicFramePr>
          <p:cNvPr id="5" name="Shape 152"/>
          <p:cNvGraphicFramePr/>
          <p:nvPr>
            <p:extLst>
              <p:ext uri="{D42A27DB-BD31-4B8C-83A1-F6EECF244321}">
                <p14:modId xmlns:p14="http://schemas.microsoft.com/office/powerpoint/2010/main" val="4113227441"/>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Tree>
    <p:extLst>
      <p:ext uri="{BB962C8B-B14F-4D97-AF65-F5344CB8AC3E}">
        <p14:creationId xmlns:p14="http://schemas.microsoft.com/office/powerpoint/2010/main" val="2721721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sz="3600" dirty="0" smtClean="0">
                <a:latin typeface="Garamond" charset="0"/>
                <a:ea typeface="Garamond" charset="0"/>
                <a:cs typeface="Garamond" charset="0"/>
              </a:rPr>
              <a:t>7. </a:t>
            </a:r>
            <a:r>
              <a:rPr lang="en-US" sz="3600" dirty="0">
                <a:latin typeface="Garamond" charset="0"/>
                <a:ea typeface="Garamond" charset="0"/>
                <a:cs typeface="Garamond" charset="0"/>
              </a:rPr>
              <a:t>Establishing good social support, role model(s), and a mentor (relationships)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60" y="1811019"/>
            <a:ext cx="3738880" cy="3745111"/>
          </a:xfrm>
          <a:prstGeom prst="rect">
            <a:avLst/>
          </a:prstGeom>
        </p:spPr>
      </p:pic>
      <p:graphicFrame>
        <p:nvGraphicFramePr>
          <p:cNvPr id="5" name="Shape 152"/>
          <p:cNvGraphicFramePr/>
          <p:nvPr>
            <p:extLst>
              <p:ext uri="{D42A27DB-BD31-4B8C-83A1-F6EECF244321}">
                <p14:modId xmlns:p14="http://schemas.microsoft.com/office/powerpoint/2010/main" val="1915360685"/>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Tree>
    <p:extLst>
      <p:ext uri="{BB962C8B-B14F-4D97-AF65-F5344CB8AC3E}">
        <p14:creationId xmlns:p14="http://schemas.microsoft.com/office/powerpoint/2010/main" val="867312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sz="3600" dirty="0" smtClean="0">
                <a:latin typeface="Garamond" charset="0"/>
                <a:ea typeface="Garamond" charset="0"/>
                <a:cs typeface="Garamond" charset="0"/>
              </a:rPr>
              <a:t>8. </a:t>
            </a:r>
            <a:r>
              <a:rPr lang="en-US" sz="3600" dirty="0">
                <a:latin typeface="Garamond" charset="0"/>
                <a:ea typeface="Garamond" charset="0"/>
                <a:cs typeface="Garamond" charset="0"/>
              </a:rPr>
              <a:t>Rewarding yourself through relaxation and recreation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020" y="1631899"/>
            <a:ext cx="5219700" cy="3966972"/>
          </a:xfrm>
          <a:prstGeom prst="rect">
            <a:avLst/>
          </a:prstGeom>
        </p:spPr>
      </p:pic>
      <p:graphicFrame>
        <p:nvGraphicFramePr>
          <p:cNvPr id="5" name="Shape 152"/>
          <p:cNvGraphicFramePr/>
          <p:nvPr>
            <p:extLst>
              <p:ext uri="{D42A27DB-BD31-4B8C-83A1-F6EECF244321}">
                <p14:modId xmlns:p14="http://schemas.microsoft.com/office/powerpoint/2010/main" val="396565095"/>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dirty="0">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650014"/>
                    </a:solidFill>
                  </a:tcPr>
                </a:tc>
                <a:tc>
                  <a:txBody>
                    <a:bodyPr/>
                    <a:lstStyle/>
                    <a:p>
                      <a:pPr marL="0" marR="0" lvl="0" indent="0" algn="ctr" rtl="0">
                        <a:spcBef>
                          <a:spcPts val="0"/>
                        </a:spcBef>
                        <a:buSzPct val="25000"/>
                        <a:buNone/>
                      </a:pPr>
                      <a:r>
                        <a:rPr lang="en-US"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r>
            </a:tbl>
          </a:graphicData>
        </a:graphic>
      </p:graphicFrame>
    </p:spTree>
    <p:extLst>
      <p:ext uri="{BB962C8B-B14F-4D97-AF65-F5344CB8AC3E}">
        <p14:creationId xmlns:p14="http://schemas.microsoft.com/office/powerpoint/2010/main" val="2411408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85800" y="274175"/>
            <a:ext cx="7772400" cy="1143000"/>
          </a:xfrm>
          <a:prstGeom prst="rect">
            <a:avLst/>
          </a:prstGeom>
        </p:spPr>
        <p:txBody>
          <a:bodyPr lIns="91425" tIns="91425" rIns="91425" bIns="91425" anchor="ctr" anchorCtr="0">
            <a:noAutofit/>
          </a:bodyPr>
          <a:lstStyle/>
          <a:p>
            <a:pPr lvl="0">
              <a:spcBef>
                <a:spcPts val="0"/>
              </a:spcBef>
              <a:buNone/>
            </a:pPr>
            <a:r>
              <a:rPr lang="en-US" dirty="0" smtClean="0">
                <a:latin typeface="Garamond" charset="0"/>
                <a:ea typeface="Garamond" charset="0"/>
                <a:cs typeface="Garamond" charset="0"/>
              </a:rPr>
              <a:t>Think-Pair-Share</a:t>
            </a:r>
            <a:endParaRPr lang="en-US" dirty="0">
              <a:latin typeface="Garamond" charset="0"/>
              <a:ea typeface="Garamond" charset="0"/>
              <a:cs typeface="Garamond" charset="0"/>
            </a:endParaRPr>
          </a:p>
        </p:txBody>
      </p:sp>
      <p:sp>
        <p:nvSpPr>
          <p:cNvPr id="216" name="Shape 216"/>
          <p:cNvSpPr txBox="1">
            <a:spLocks noGrp="1"/>
          </p:cNvSpPr>
          <p:nvPr>
            <p:ph type="body" idx="1"/>
          </p:nvPr>
        </p:nvSpPr>
        <p:spPr>
          <a:xfrm>
            <a:off x="685800" y="1752600"/>
            <a:ext cx="7772400" cy="3962400"/>
          </a:xfrm>
          <a:prstGeom prst="rect">
            <a:avLst/>
          </a:prstGeom>
        </p:spPr>
        <p:txBody>
          <a:bodyPr lIns="91425" tIns="91425" rIns="91425" bIns="91425" anchor="t" anchorCtr="0">
            <a:noAutofit/>
          </a:bodyPr>
          <a:lstStyle/>
          <a:p>
            <a:pPr lvl="0">
              <a:spcBef>
                <a:spcPts val="0"/>
              </a:spcBef>
              <a:buNone/>
            </a:pPr>
            <a:r>
              <a:rPr lang="en-US" dirty="0" smtClean="0">
                <a:latin typeface="Garamond" charset="0"/>
                <a:ea typeface="Garamond" charset="0"/>
                <a:cs typeface="Garamond" charset="0"/>
              </a:rPr>
              <a:t>What </a:t>
            </a:r>
            <a:r>
              <a:rPr lang="en-US" dirty="0">
                <a:latin typeface="Garamond" charset="0"/>
                <a:ea typeface="Garamond" charset="0"/>
                <a:cs typeface="Garamond" charset="0"/>
              </a:rPr>
              <a:t>are the advantages and </a:t>
            </a:r>
            <a:r>
              <a:rPr lang="en-US" dirty="0" smtClean="0">
                <a:latin typeface="Garamond" charset="0"/>
                <a:ea typeface="Garamond" charset="0"/>
                <a:cs typeface="Garamond" charset="0"/>
              </a:rPr>
              <a:t>drawbacks to this modularized approach?</a:t>
            </a:r>
            <a:endParaRPr lang="en-US" dirty="0">
              <a:latin typeface="Garamond" charset="0"/>
              <a:ea typeface="Garamond" charset="0"/>
              <a:cs typeface="Garamond" charset="0"/>
            </a:endParaRPr>
          </a:p>
          <a:p>
            <a:pPr lvl="0">
              <a:spcBef>
                <a:spcPts val="0"/>
              </a:spcBef>
              <a:buNone/>
            </a:pPr>
            <a:endParaRPr lang="en-US" dirty="0">
              <a:latin typeface="Garamond" charset="0"/>
              <a:ea typeface="Garamond" charset="0"/>
              <a:cs typeface="Garamond" charset="0"/>
            </a:endParaRPr>
          </a:p>
          <a:p>
            <a:pPr lvl="0">
              <a:spcBef>
                <a:spcPts val="0"/>
              </a:spcBef>
              <a:buNone/>
            </a:pPr>
            <a:r>
              <a:rPr lang="en-US" dirty="0" smtClean="0">
                <a:latin typeface="Garamond" charset="0"/>
                <a:ea typeface="Garamond" charset="0"/>
                <a:cs typeface="Garamond" charset="0"/>
              </a:rPr>
              <a:t>What specific strategies do think teachers in your school would find most acceptable and most helpful?</a:t>
            </a:r>
            <a:endParaRPr lang="en-US" dirty="0">
              <a:latin typeface="Garamond" charset="0"/>
              <a:ea typeface="Garamond" charset="0"/>
              <a:cs typeface="Garamond" charset="0"/>
            </a:endParaRPr>
          </a:p>
        </p:txBody>
      </p:sp>
      <p:graphicFrame>
        <p:nvGraphicFramePr>
          <p:cNvPr id="4" name="Shape 152"/>
          <p:cNvGraphicFramePr/>
          <p:nvPr>
            <p:extLst>
              <p:ext uri="{D42A27DB-BD31-4B8C-83A1-F6EECF244321}">
                <p14:modId xmlns:p14="http://schemas.microsoft.com/office/powerpoint/2010/main" val="3873077203"/>
              </p:ext>
            </p:extLst>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a:solidFill>
                            <a:srgbClr val="7F7F7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dirty="0">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tx1">
                              <a:lumMod val="50000"/>
                              <a:lumOff val="50000"/>
                            </a:schemeClr>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chemeClr val="bg1"/>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7207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85800" y="304800"/>
            <a:ext cx="7772400" cy="1143000"/>
          </a:xfrm>
          <a:prstGeom prst="rect">
            <a:avLst/>
          </a:prstGeom>
        </p:spPr>
        <p:txBody>
          <a:bodyPr lIns="91425" tIns="91425" rIns="91425" bIns="91425" anchor="ctr" anchorCtr="0">
            <a:noAutofit/>
          </a:bodyPr>
          <a:lstStyle/>
          <a:p>
            <a:pPr lvl="0">
              <a:spcBef>
                <a:spcPts val="0"/>
              </a:spcBef>
              <a:buNone/>
            </a:pPr>
            <a:r>
              <a:rPr lang="en-US" dirty="0">
                <a:latin typeface="Garamond" charset="0"/>
                <a:ea typeface="Garamond" charset="0"/>
                <a:cs typeface="Garamond" charset="0"/>
              </a:rPr>
              <a:t>Questions?</a:t>
            </a:r>
          </a:p>
        </p:txBody>
      </p:sp>
      <p:sp>
        <p:nvSpPr>
          <p:cNvPr id="230" name="Shape 230"/>
          <p:cNvSpPr txBox="1">
            <a:spLocks noGrp="1"/>
          </p:cNvSpPr>
          <p:nvPr>
            <p:ph type="body" idx="1"/>
          </p:nvPr>
        </p:nvSpPr>
        <p:spPr>
          <a:xfrm>
            <a:off x="685800" y="1450622"/>
            <a:ext cx="7772400" cy="3962400"/>
          </a:xfrm>
          <a:prstGeom prst="rect">
            <a:avLst/>
          </a:prstGeom>
        </p:spPr>
        <p:txBody>
          <a:bodyPr lIns="91425" tIns="91425" rIns="91425" bIns="91425" anchor="t" anchorCtr="0">
            <a:noAutofit/>
          </a:bodyPr>
          <a:lstStyle/>
          <a:p>
            <a:pPr lvl="0">
              <a:spcBef>
                <a:spcPts val="0"/>
              </a:spcBef>
              <a:buNone/>
            </a:pPr>
            <a:r>
              <a:rPr lang="en-US" dirty="0" smtClean="0">
                <a:latin typeface="Garamond" charset="0"/>
                <a:ea typeface="Garamond" charset="0"/>
                <a:cs typeface="Garamond" charset="0"/>
              </a:rPr>
              <a:t>Madeline </a:t>
            </a:r>
            <a:r>
              <a:rPr lang="en-US" dirty="0" smtClean="0">
                <a:latin typeface="Garamond" charset="0"/>
                <a:ea typeface="Garamond" charset="0"/>
                <a:cs typeface="Garamond" charset="0"/>
              </a:rPr>
              <a:t>Larson, B.A., lars5424@</a:t>
            </a:r>
            <a:r>
              <a:rPr lang="en-US" dirty="0" smtClean="0">
                <a:latin typeface="Garamond" charset="0"/>
                <a:ea typeface="Garamond" charset="0"/>
                <a:cs typeface="Garamond" charset="0"/>
              </a:rPr>
              <a:t>umn.edu</a:t>
            </a:r>
          </a:p>
          <a:p>
            <a:pPr lvl="0">
              <a:spcBef>
                <a:spcPts val="0"/>
              </a:spcBef>
              <a:buNone/>
            </a:pPr>
            <a:r>
              <a:rPr lang="en-US" dirty="0" smtClean="0">
                <a:latin typeface="Garamond" charset="0"/>
                <a:ea typeface="Garamond" charset="0"/>
                <a:cs typeface="Garamond" charset="0"/>
              </a:rPr>
              <a:t>Aria </a:t>
            </a:r>
            <a:r>
              <a:rPr lang="en-US" dirty="0">
                <a:latin typeface="Garamond" charset="0"/>
                <a:ea typeface="Garamond" charset="0"/>
                <a:cs typeface="Garamond" charset="0"/>
              </a:rPr>
              <a:t>Fiat, </a:t>
            </a:r>
            <a:r>
              <a:rPr lang="en-US" dirty="0" smtClean="0">
                <a:latin typeface="Garamond" charset="0"/>
                <a:ea typeface="Garamond" charset="0"/>
                <a:cs typeface="Garamond" charset="0"/>
              </a:rPr>
              <a:t>M.A.</a:t>
            </a:r>
            <a:r>
              <a:rPr lang="en-US" dirty="0">
                <a:latin typeface="Garamond" charset="0"/>
                <a:ea typeface="Garamond" charset="0"/>
                <a:cs typeface="Garamond" charset="0"/>
              </a:rPr>
              <a:t>, </a:t>
            </a:r>
            <a:r>
              <a:rPr lang="en-US" dirty="0" err="1">
                <a:latin typeface="Garamond" charset="0"/>
                <a:ea typeface="Garamond" charset="0"/>
                <a:cs typeface="Garamond" charset="0"/>
              </a:rPr>
              <a:t>aefiat@</a:t>
            </a:r>
            <a:r>
              <a:rPr lang="en-US" dirty="0" err="1" smtClean="0">
                <a:latin typeface="Garamond" charset="0"/>
                <a:ea typeface="Garamond" charset="0"/>
                <a:cs typeface="Garamond" charset="0"/>
              </a:rPr>
              <a:t>umn.edu</a:t>
            </a:r>
            <a:endParaRPr lang="en-US" dirty="0" smtClean="0">
              <a:latin typeface="Garamond" charset="0"/>
              <a:ea typeface="Garamond" charset="0"/>
              <a:cs typeface="Garamond" charset="0"/>
            </a:endParaRPr>
          </a:p>
          <a:p>
            <a:pPr lvl="0">
              <a:spcBef>
                <a:spcPts val="0"/>
              </a:spcBef>
              <a:buNone/>
            </a:pPr>
            <a:r>
              <a:rPr lang="en-US" dirty="0" smtClean="0">
                <a:latin typeface="Garamond" charset="0"/>
                <a:ea typeface="Garamond" charset="0"/>
                <a:cs typeface="Garamond" charset="0"/>
              </a:rPr>
              <a:t>Clayton Cook, </a:t>
            </a:r>
            <a:r>
              <a:rPr lang="en-US" dirty="0" err="1" smtClean="0">
                <a:latin typeface="Garamond" charset="0"/>
                <a:ea typeface="Garamond" charset="0"/>
                <a:cs typeface="Garamond" charset="0"/>
              </a:rPr>
              <a:t>Ph.D</a:t>
            </a:r>
            <a:r>
              <a:rPr lang="en-US" dirty="0" smtClean="0">
                <a:latin typeface="Garamond" charset="0"/>
                <a:ea typeface="Garamond" charset="0"/>
                <a:cs typeface="Garamond" charset="0"/>
              </a:rPr>
              <a:t>, </a:t>
            </a:r>
            <a:r>
              <a:rPr lang="en-US" dirty="0" err="1" smtClean="0">
                <a:latin typeface="Garamond" charset="0"/>
                <a:ea typeface="Garamond" charset="0"/>
                <a:cs typeface="Garamond" charset="0"/>
              </a:rPr>
              <a:t>crcook@umn.edu</a:t>
            </a:r>
            <a:endParaRPr lang="en-US" dirty="0">
              <a:latin typeface="Garamond" charset="0"/>
              <a:ea typeface="Garamond" charset="0"/>
              <a:cs typeface="Garamond"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173111" y="2064455"/>
            <a:ext cx="4813266" cy="3946878"/>
          </a:xfrm>
          <a:prstGeom prst="rect">
            <a:avLst/>
          </a:prstGeom>
        </p:spPr>
      </p:pic>
      <p:pic>
        <p:nvPicPr>
          <p:cNvPr id="6" name="Picture 5"/>
          <p:cNvPicPr>
            <a:picLocks noChangeAspect="1"/>
          </p:cNvPicPr>
          <p:nvPr/>
        </p:nvPicPr>
        <p:blipFill>
          <a:blip r:embed="rId3"/>
          <a:stretch>
            <a:fillRect/>
          </a:stretch>
        </p:blipFill>
        <p:spPr>
          <a:xfrm>
            <a:off x="3412066" y="352778"/>
            <a:ext cx="2095500" cy="1231900"/>
          </a:xfrm>
          <a:prstGeom prst="rect">
            <a:avLst/>
          </a:prstGeom>
        </p:spPr>
      </p:pic>
    </p:spTree>
    <p:extLst>
      <p:ext uri="{BB962C8B-B14F-4D97-AF65-F5344CB8AC3E}">
        <p14:creationId xmlns:p14="http://schemas.microsoft.com/office/powerpoint/2010/main" val="422879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0000" b="12000"/>
          <a:stretch/>
        </p:blipFill>
        <p:spPr>
          <a:xfrm>
            <a:off x="3784600" y="1232346"/>
            <a:ext cx="4940300" cy="4362862"/>
          </a:xfrm>
          <a:prstGeom prst="rect">
            <a:avLst/>
          </a:prstGeom>
        </p:spPr>
      </p:pic>
      <p:pic>
        <p:nvPicPr>
          <p:cNvPr id="5" name="Picture 4"/>
          <p:cNvPicPr>
            <a:picLocks noChangeAspect="1"/>
          </p:cNvPicPr>
          <p:nvPr/>
        </p:nvPicPr>
        <p:blipFill rotWithShape="1">
          <a:blip r:embed="rId4"/>
          <a:srcRect l="18332" r="18334"/>
          <a:stretch/>
        </p:blipFill>
        <p:spPr>
          <a:xfrm>
            <a:off x="546758" y="3371014"/>
            <a:ext cx="2882242" cy="2559886"/>
          </a:xfrm>
          <a:prstGeom prst="rect">
            <a:avLst/>
          </a:prstGeom>
        </p:spPr>
      </p:pic>
      <p:pic>
        <p:nvPicPr>
          <p:cNvPr id="6" name="Picture 5"/>
          <p:cNvPicPr>
            <a:picLocks noChangeAspect="1"/>
          </p:cNvPicPr>
          <p:nvPr/>
        </p:nvPicPr>
        <p:blipFill>
          <a:blip r:embed="rId5"/>
          <a:stretch>
            <a:fillRect/>
          </a:stretch>
        </p:blipFill>
        <p:spPr>
          <a:xfrm>
            <a:off x="825500" y="1619250"/>
            <a:ext cx="1765300" cy="1765300"/>
          </a:xfrm>
          <a:prstGeom prst="rect">
            <a:avLst/>
          </a:prstGeom>
        </p:spPr>
      </p:pic>
      <p:sp>
        <p:nvSpPr>
          <p:cNvPr id="7" name="Title 1"/>
          <p:cNvSpPr>
            <a:spLocks noGrp="1"/>
          </p:cNvSpPr>
          <p:nvPr>
            <p:ph type="title"/>
          </p:nvPr>
        </p:nvSpPr>
        <p:spPr>
          <a:xfrm>
            <a:off x="685800" y="304800"/>
            <a:ext cx="7772400" cy="1143000"/>
          </a:xfrm>
        </p:spPr>
        <p:txBody>
          <a:bodyPr/>
          <a:lstStyle/>
          <a:p>
            <a:r>
              <a:rPr lang="en-US" sz="4000" dirty="0" smtClean="0">
                <a:latin typeface="Garamond"/>
                <a:cs typeface="Garamond"/>
              </a:rPr>
              <a:t>Multi-Tiered Systems of </a:t>
            </a:r>
            <a:r>
              <a:rPr lang="en-US" sz="4000" dirty="0" smtClean="0">
                <a:latin typeface="Garamond"/>
                <a:cs typeface="Garamond"/>
              </a:rPr>
              <a:t>Support</a:t>
            </a:r>
            <a:endParaRPr lang="en-US" sz="4000" dirty="0">
              <a:latin typeface="Garamond"/>
              <a:cs typeface="Garamond"/>
            </a:endParaRPr>
          </a:p>
        </p:txBody>
      </p:sp>
      <p:graphicFrame>
        <p:nvGraphicFramePr>
          <p:cNvPr id="9"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
        <p:nvSpPr>
          <p:cNvPr id="2" name="TextBox 1"/>
          <p:cNvSpPr txBox="1"/>
          <p:nvPr/>
        </p:nvSpPr>
        <p:spPr>
          <a:xfrm rot="3658341">
            <a:off x="6438574" y="3164869"/>
            <a:ext cx="2962186" cy="461665"/>
          </a:xfrm>
          <a:prstGeom prst="rect">
            <a:avLst/>
          </a:prstGeom>
          <a:noFill/>
        </p:spPr>
        <p:txBody>
          <a:bodyPr wrap="square" rtlCol="0">
            <a:spAutoFit/>
          </a:bodyPr>
          <a:lstStyle/>
          <a:p>
            <a:pPr algn="ctr"/>
            <a:r>
              <a:rPr lang="en-US" sz="2400" b="1" dirty="0" smtClean="0"/>
              <a:t>MTSS Framework</a:t>
            </a:r>
            <a:endParaRPr lang="en-US" sz="2400" b="1" dirty="0"/>
          </a:p>
        </p:txBody>
      </p:sp>
    </p:spTree>
    <p:extLst>
      <p:ext uri="{BB962C8B-B14F-4D97-AF65-F5344CB8AC3E}">
        <p14:creationId xmlns:p14="http://schemas.microsoft.com/office/powerpoint/2010/main" val="3609911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Characteristics and Importance of Tier 1</a:t>
            </a:r>
            <a:endParaRPr lang="en-US" dirty="0">
              <a:latin typeface="Garamond"/>
              <a:cs typeface="Garamond"/>
            </a:endParaRPr>
          </a:p>
        </p:txBody>
      </p:sp>
      <p:sp>
        <p:nvSpPr>
          <p:cNvPr id="3" name="Text Placeholder 2"/>
          <p:cNvSpPr>
            <a:spLocks noGrp="1"/>
          </p:cNvSpPr>
          <p:nvPr>
            <p:ph type="body" idx="1"/>
          </p:nvPr>
        </p:nvSpPr>
        <p:spPr>
          <a:xfrm>
            <a:off x="685799" y="1755384"/>
            <a:ext cx="8062607" cy="3962399"/>
          </a:xfrm>
        </p:spPr>
        <p:txBody>
          <a:bodyPr/>
          <a:lstStyle/>
          <a:p>
            <a:pPr indent="-342900"/>
            <a:r>
              <a:rPr lang="en-US" dirty="0" smtClean="0">
                <a:latin typeface="Garamond"/>
                <a:cs typeface="Garamond"/>
              </a:rPr>
              <a:t>Delivered to </a:t>
            </a:r>
            <a:r>
              <a:rPr lang="en-US" u="sng" dirty="0" smtClean="0">
                <a:latin typeface="Garamond"/>
                <a:cs typeface="Garamond"/>
              </a:rPr>
              <a:t>all</a:t>
            </a:r>
            <a:r>
              <a:rPr lang="en-US" dirty="0" smtClean="0">
                <a:latin typeface="Garamond"/>
                <a:cs typeface="Garamond"/>
              </a:rPr>
              <a:t> student regardless of need</a:t>
            </a:r>
          </a:p>
          <a:p>
            <a:pPr indent="-342900"/>
            <a:r>
              <a:rPr lang="en-US" dirty="0">
                <a:latin typeface="Garamond"/>
                <a:cs typeface="Garamond"/>
              </a:rPr>
              <a:t>Positive and </a:t>
            </a:r>
            <a:r>
              <a:rPr lang="en-US" dirty="0" smtClean="0">
                <a:latin typeface="Garamond"/>
                <a:cs typeface="Garamond"/>
              </a:rPr>
              <a:t>proactive</a:t>
            </a:r>
          </a:p>
          <a:p>
            <a:pPr indent="-342900"/>
            <a:r>
              <a:rPr lang="en-US" dirty="0" smtClean="0">
                <a:latin typeface="Garamond"/>
                <a:cs typeface="Garamond"/>
              </a:rPr>
              <a:t>Low cost, high yield</a:t>
            </a:r>
          </a:p>
          <a:p>
            <a:pPr indent="-342900"/>
            <a:r>
              <a:rPr lang="en-US" dirty="0" smtClean="0">
                <a:latin typeface="Garamond"/>
                <a:cs typeface="Garamond"/>
              </a:rPr>
              <a:t>Enhances instructional time</a:t>
            </a:r>
          </a:p>
          <a:p>
            <a:pPr indent="-342900"/>
            <a:r>
              <a:rPr lang="en-US" dirty="0" smtClean="0">
                <a:latin typeface="Garamond"/>
                <a:cs typeface="Garamond"/>
              </a:rPr>
              <a:t>Supports the facilitation of more intensive services in schools</a:t>
            </a:r>
            <a:endParaRPr lang="en-US" dirty="0">
              <a:latin typeface="Garamond"/>
              <a:cs typeface="Garamond"/>
            </a:endParaRPr>
          </a:p>
          <a:p>
            <a:pPr marL="203200" indent="0">
              <a:buNone/>
            </a:pPr>
            <a:endParaRPr lang="en-US" sz="1400" dirty="0" smtClean="0">
              <a:latin typeface="Garamond"/>
              <a:cs typeface="Garamond"/>
            </a:endParaRPr>
          </a:p>
          <a:p>
            <a:pPr marL="203200" indent="0">
              <a:buNone/>
            </a:pPr>
            <a:endParaRPr lang="en-US" sz="1000" dirty="0" smtClean="0">
              <a:latin typeface="Garamond"/>
              <a:cs typeface="Garamond"/>
            </a:endParaRPr>
          </a:p>
        </p:txBody>
      </p:sp>
      <p:graphicFrame>
        <p:nvGraphicFramePr>
          <p:cNvPr id="4"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3636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aramond"/>
                <a:cs typeface="Garamond"/>
              </a:rPr>
              <a:t>Why is Implementation of Tier I Important?</a:t>
            </a:r>
            <a:endParaRPr lang="en-US" sz="4000" dirty="0">
              <a:latin typeface="Garamond"/>
              <a:cs typeface="Garamond"/>
            </a:endParaRPr>
          </a:p>
        </p:txBody>
      </p:sp>
      <p:sp>
        <p:nvSpPr>
          <p:cNvPr id="3" name="Text Placeholder 2"/>
          <p:cNvSpPr>
            <a:spLocks noGrp="1"/>
          </p:cNvSpPr>
          <p:nvPr>
            <p:ph type="body" idx="1"/>
          </p:nvPr>
        </p:nvSpPr>
        <p:spPr>
          <a:xfrm>
            <a:off x="685800" y="1692132"/>
            <a:ext cx="7772400" cy="3962399"/>
          </a:xfrm>
        </p:spPr>
        <p:txBody>
          <a:bodyPr/>
          <a:lstStyle/>
          <a:p>
            <a:r>
              <a:rPr lang="en-US" dirty="0" smtClean="0">
                <a:latin typeface="Garamond"/>
                <a:cs typeface="Garamond"/>
              </a:rPr>
              <a:t>Tier I supports work! </a:t>
            </a:r>
            <a:r>
              <a:rPr lang="en-US" sz="1400" dirty="0" smtClean="0">
                <a:latin typeface="Garamond"/>
                <a:cs typeface="Garamond"/>
              </a:rPr>
              <a:t>(e.g.</a:t>
            </a:r>
            <a:r>
              <a:rPr lang="en-US" sz="1400" dirty="0">
                <a:latin typeface="Garamond"/>
                <a:cs typeface="Garamond"/>
              </a:rPr>
              <a:t>, Cook et al., </a:t>
            </a:r>
            <a:r>
              <a:rPr lang="en-US" sz="1400" dirty="0" smtClean="0">
                <a:latin typeface="Garamond"/>
                <a:cs typeface="Garamond"/>
              </a:rPr>
              <a:t>2016; </a:t>
            </a:r>
            <a:r>
              <a:rPr lang="en-US" sz="1400" dirty="0" err="1" smtClean="0">
                <a:latin typeface="Garamond"/>
                <a:cs typeface="Garamond"/>
              </a:rPr>
              <a:t>Domitrovich</a:t>
            </a:r>
            <a:r>
              <a:rPr lang="en-US" sz="1400" dirty="0" smtClean="0">
                <a:latin typeface="Garamond"/>
                <a:cs typeface="Garamond"/>
              </a:rPr>
              <a:t> et al., 2010; Horner</a:t>
            </a:r>
            <a:r>
              <a:rPr lang="en-US" sz="1400" dirty="0">
                <a:latin typeface="Garamond"/>
                <a:cs typeface="Garamond"/>
              </a:rPr>
              <a:t>, </a:t>
            </a:r>
            <a:r>
              <a:rPr lang="en-US" sz="1400" dirty="0" err="1">
                <a:latin typeface="Garamond"/>
                <a:cs typeface="Garamond"/>
              </a:rPr>
              <a:t>Sugai</a:t>
            </a:r>
            <a:r>
              <a:rPr lang="en-US" sz="1400" dirty="0">
                <a:latin typeface="Garamond"/>
                <a:cs typeface="Garamond"/>
              </a:rPr>
              <a:t>, &amp; Anderson, </a:t>
            </a:r>
            <a:r>
              <a:rPr lang="en-US" sz="1400" dirty="0" smtClean="0">
                <a:latin typeface="Garamond"/>
                <a:cs typeface="Garamond"/>
              </a:rPr>
              <a:t>2010)</a:t>
            </a:r>
          </a:p>
          <a:p>
            <a:r>
              <a:rPr lang="en-US" dirty="0" smtClean="0">
                <a:latin typeface="Garamond"/>
                <a:cs typeface="Garamond"/>
              </a:rPr>
              <a:t>Cost-benefit ratio is high for universal classroom-based practices</a:t>
            </a:r>
          </a:p>
          <a:p>
            <a:r>
              <a:rPr lang="en-US" dirty="0" smtClean="0">
                <a:latin typeface="Garamond"/>
                <a:cs typeface="Garamond"/>
              </a:rPr>
              <a:t>Good classroom management </a:t>
            </a:r>
            <a:r>
              <a:rPr lang="en-US" dirty="0" smtClean="0">
                <a:latin typeface="Garamond"/>
                <a:cs typeface="Garamond"/>
                <a:sym typeface="Wingdings"/>
              </a:rPr>
              <a:t> more instruction time</a:t>
            </a:r>
            <a:endParaRPr lang="en-US" dirty="0" smtClean="0">
              <a:latin typeface="Garamond"/>
              <a:cs typeface="Garamond"/>
            </a:endParaRPr>
          </a:p>
          <a:p>
            <a:r>
              <a:rPr lang="en-US" dirty="0">
                <a:latin typeface="Garamond"/>
                <a:cs typeface="Garamond"/>
              </a:rPr>
              <a:t>Health of Tier 1 </a:t>
            </a:r>
            <a:r>
              <a:rPr lang="en-US" dirty="0">
                <a:latin typeface="Garamond"/>
                <a:cs typeface="Garamond"/>
                <a:sym typeface="Wingdings"/>
              </a:rPr>
              <a:t></a:t>
            </a:r>
            <a:r>
              <a:rPr lang="en-US" dirty="0">
                <a:latin typeface="Garamond"/>
                <a:cs typeface="Garamond"/>
              </a:rPr>
              <a:t> Health of Tier II and Tier III</a:t>
            </a:r>
          </a:p>
          <a:p>
            <a:endParaRPr lang="en-US" dirty="0">
              <a:latin typeface="Garamond"/>
              <a:cs typeface="Garamond"/>
            </a:endParaRPr>
          </a:p>
        </p:txBody>
      </p:sp>
      <p:graphicFrame>
        <p:nvGraphicFramePr>
          <p:cNvPr id="4"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93841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Universal Prevention Programs</a:t>
            </a:r>
            <a:endParaRPr lang="en-US" dirty="0">
              <a:latin typeface="Garamond"/>
              <a:cs typeface="Garamond"/>
            </a:endParaRPr>
          </a:p>
        </p:txBody>
      </p:sp>
      <p:sp>
        <p:nvSpPr>
          <p:cNvPr id="7" name="Oval 6"/>
          <p:cNvSpPr/>
          <p:nvPr/>
        </p:nvSpPr>
        <p:spPr>
          <a:xfrm>
            <a:off x="1190345" y="3766627"/>
            <a:ext cx="1631877" cy="1598335"/>
          </a:xfrm>
          <a:prstGeom prst="ellipse">
            <a:avLst/>
          </a:prstGeom>
          <a:solidFill>
            <a:srgbClr val="9F2936"/>
          </a:solidFill>
          <a:ln>
            <a:solidFill>
              <a:srgbClr val="650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Garamond"/>
                <a:cs typeface="Garamond"/>
              </a:rPr>
              <a:t>20,000 schools</a:t>
            </a:r>
            <a:endParaRPr lang="en-US" sz="2000" b="1" dirty="0" smtClean="0">
              <a:latin typeface="Garamond"/>
              <a:cs typeface="Garamond"/>
            </a:endParaRPr>
          </a:p>
        </p:txBody>
      </p:sp>
      <p:sp>
        <p:nvSpPr>
          <p:cNvPr id="8" name="Oval 7"/>
          <p:cNvSpPr/>
          <p:nvPr/>
        </p:nvSpPr>
        <p:spPr>
          <a:xfrm>
            <a:off x="6638148" y="1792111"/>
            <a:ext cx="1701519" cy="1688164"/>
          </a:xfrm>
          <a:prstGeom prst="ellipse">
            <a:avLst/>
          </a:prstGeom>
          <a:solidFill>
            <a:srgbClr val="650014"/>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Garamond"/>
                <a:cs typeface="Garamond"/>
              </a:rPr>
              <a:t>14,000 schools</a:t>
            </a:r>
            <a:endParaRPr lang="en-US" sz="2000" b="1" dirty="0">
              <a:latin typeface="Garamond"/>
              <a:cs typeface="Garamond"/>
            </a:endParaRPr>
          </a:p>
        </p:txBody>
      </p:sp>
      <p:sp>
        <p:nvSpPr>
          <p:cNvPr id="11" name="Left Arrow 10"/>
          <p:cNvSpPr/>
          <p:nvPr/>
        </p:nvSpPr>
        <p:spPr>
          <a:xfrm>
            <a:off x="2864556" y="4324016"/>
            <a:ext cx="1352844"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10800000">
            <a:off x="5511081" y="2401711"/>
            <a:ext cx="1098845"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t="8688" b="12706"/>
          <a:stretch/>
        </p:blipFill>
        <p:spPr>
          <a:xfrm>
            <a:off x="908123" y="2136422"/>
            <a:ext cx="4916311" cy="1072445"/>
          </a:xfrm>
          <a:prstGeom prst="rect">
            <a:avLst/>
          </a:prstGeom>
        </p:spPr>
      </p:pic>
      <p:pic>
        <p:nvPicPr>
          <p:cNvPr id="9" name="Picture 8"/>
          <p:cNvPicPr>
            <a:picLocks noChangeAspect="1"/>
          </p:cNvPicPr>
          <p:nvPr/>
        </p:nvPicPr>
        <p:blipFill>
          <a:blip r:embed="rId4"/>
          <a:stretch>
            <a:fillRect/>
          </a:stretch>
        </p:blipFill>
        <p:spPr>
          <a:xfrm>
            <a:off x="4062178" y="3892391"/>
            <a:ext cx="4108155" cy="1314609"/>
          </a:xfrm>
          <a:prstGeom prst="rect">
            <a:avLst/>
          </a:prstGeom>
        </p:spPr>
      </p:pic>
      <p:graphicFrame>
        <p:nvGraphicFramePr>
          <p:cNvPr id="13"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022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0000" b="12000"/>
          <a:stretch/>
        </p:blipFill>
        <p:spPr>
          <a:xfrm>
            <a:off x="285045" y="2107234"/>
            <a:ext cx="2650067" cy="2340319"/>
          </a:xfrm>
          <a:prstGeom prst="rect">
            <a:avLst/>
          </a:prstGeom>
        </p:spPr>
      </p:pic>
      <p:sp>
        <p:nvSpPr>
          <p:cNvPr id="7" name="Title 1"/>
          <p:cNvSpPr>
            <a:spLocks noGrp="1"/>
          </p:cNvSpPr>
          <p:nvPr>
            <p:ph type="title"/>
          </p:nvPr>
        </p:nvSpPr>
        <p:spPr>
          <a:xfrm>
            <a:off x="685800" y="304800"/>
            <a:ext cx="7772400" cy="1143000"/>
          </a:xfrm>
        </p:spPr>
        <p:txBody>
          <a:bodyPr/>
          <a:lstStyle/>
          <a:p>
            <a:r>
              <a:rPr lang="en-US" sz="4000" dirty="0" smtClean="0">
                <a:latin typeface="Garamond"/>
                <a:cs typeface="Garamond"/>
              </a:rPr>
              <a:t>Foundation for Intensive Support</a:t>
            </a:r>
            <a:endParaRPr lang="en-US" sz="4000" dirty="0">
              <a:latin typeface="Garamond"/>
              <a:cs typeface="Garamond"/>
            </a:endParaRPr>
          </a:p>
        </p:txBody>
      </p:sp>
      <p:graphicFrame>
        <p:nvGraphicFramePr>
          <p:cNvPr id="9" name="Shape 93"/>
          <p:cNvGraphicFramePr/>
          <p:nvPr/>
        </p:nvGraphicFramePr>
        <p:xfrm>
          <a:off x="152400" y="6248400"/>
          <a:ext cx="4953000" cy="381000"/>
        </p:xfrm>
        <a:graphic>
          <a:graphicData uri="http://schemas.openxmlformats.org/drawingml/2006/table">
            <a:tbl>
              <a:tblPr>
                <a:noFill/>
                <a:tableStyleId>{BBF255FF-4CCB-4C4A-AAB9-7F745DE3CDD6}</a:tableStyleId>
              </a:tblPr>
              <a:tblGrid>
                <a:gridCol w="1238250"/>
                <a:gridCol w="1238250"/>
                <a:gridCol w="1238250"/>
                <a:gridCol w="1238250"/>
              </a:tblGrid>
              <a:tr h="381000">
                <a:tc>
                  <a:txBody>
                    <a:bodyPr/>
                    <a:lstStyle/>
                    <a:p>
                      <a:pPr marL="0" marR="0" lvl="0" indent="0" algn="ctr" rtl="0">
                        <a:spcBef>
                          <a:spcPts val="0"/>
                        </a:spcBef>
                        <a:buSzPct val="25000"/>
                        <a:buNone/>
                      </a:pPr>
                      <a:r>
                        <a:rPr lang="en-US" sz="1400" u="none" strike="noStrike" cap="none">
                          <a:solidFill>
                            <a:srgbClr val="FFFFFF"/>
                          </a:solidFill>
                        </a:rPr>
                        <a:t>Introduction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7A0019"/>
                    </a:solidFill>
                  </a:tcPr>
                </a:tc>
                <a:tc>
                  <a:txBody>
                    <a:bodyPr/>
                    <a:lstStyle/>
                    <a:p>
                      <a:pPr marL="0" marR="0" lvl="0" indent="0" algn="ctr" rtl="0">
                        <a:spcBef>
                          <a:spcPts val="0"/>
                        </a:spcBef>
                        <a:buSzPct val="25000"/>
                        <a:buNone/>
                      </a:pPr>
                      <a:r>
                        <a:rPr lang="en-US" sz="1400" u="none" strike="noStrike" cap="none">
                          <a:solidFill>
                            <a:srgbClr val="7F7F7F"/>
                          </a:solidFill>
                        </a:rPr>
                        <a:t>Method</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a:solidFill>
                            <a:srgbClr val="7F7F7F"/>
                          </a:solidFill>
                        </a:rPr>
                        <a:t>Results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dirty="0">
                          <a:solidFill>
                            <a:srgbClr val="7F7F7F"/>
                          </a:solidFill>
                        </a:rPr>
                        <a:t>Discussion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pic>
        <p:nvPicPr>
          <p:cNvPr id="16" name="Picture 15"/>
          <p:cNvPicPr>
            <a:picLocks noChangeAspect="1"/>
          </p:cNvPicPr>
          <p:nvPr/>
        </p:nvPicPr>
        <p:blipFill>
          <a:blip r:embed="rId4"/>
          <a:stretch>
            <a:fillRect/>
          </a:stretch>
        </p:blipFill>
        <p:spPr>
          <a:xfrm>
            <a:off x="3214654" y="1721555"/>
            <a:ext cx="5268946" cy="3108678"/>
          </a:xfrm>
          <a:prstGeom prst="rect">
            <a:avLst/>
          </a:prstGeom>
        </p:spPr>
      </p:pic>
    </p:spTree>
    <p:extLst>
      <p:ext uri="{BB962C8B-B14F-4D97-AF65-F5344CB8AC3E}">
        <p14:creationId xmlns:p14="http://schemas.microsoft.com/office/powerpoint/2010/main" val="812456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2D-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15577</TotalTime>
  <Words>7023</Words>
  <Application>Microsoft Macintosh PowerPoint</Application>
  <PresentationFormat>On-screen Show (4:3)</PresentationFormat>
  <Paragraphs>862</Paragraphs>
  <Slides>48</Slides>
  <Notes>43</Notes>
  <HiddenSlides>17</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D2D-3</vt:lpstr>
      <vt:lpstr>Stressed Teachers Don’t Make Good Implementers:  Examining the Interplay between Work Overload and Implementation Fidelity</vt:lpstr>
      <vt:lpstr>Learning Objectives</vt:lpstr>
      <vt:lpstr>Prevalence of The Problem</vt:lpstr>
      <vt:lpstr>Schools as De Facto MH Setting</vt:lpstr>
      <vt:lpstr>Multi-Tiered Systems of Support</vt:lpstr>
      <vt:lpstr>Characteristics and Importance of Tier 1</vt:lpstr>
      <vt:lpstr>Why is Implementation of Tier I Important?</vt:lpstr>
      <vt:lpstr>Universal Prevention Programs</vt:lpstr>
      <vt:lpstr>Foundation for Intensive Support</vt:lpstr>
      <vt:lpstr>Provider Implementation</vt:lpstr>
      <vt:lpstr>What “Works” and What Actually Happens</vt:lpstr>
      <vt:lpstr>Acquisition vs. Performance</vt:lpstr>
      <vt:lpstr>Root Cause Analysis</vt:lpstr>
      <vt:lpstr>Discussion</vt:lpstr>
      <vt:lpstr>Implementation Science</vt:lpstr>
      <vt:lpstr>Opening Pandora’s Box</vt:lpstr>
      <vt:lpstr>Stress = Malleable Root Cause</vt:lpstr>
      <vt:lpstr>Stress and Teaching</vt:lpstr>
      <vt:lpstr>Work Overload and Implementation Behavior</vt:lpstr>
      <vt:lpstr>PowerPoint Presentation</vt:lpstr>
      <vt:lpstr>Purpose of Study</vt:lpstr>
      <vt:lpstr>Research Questions</vt:lpstr>
      <vt:lpstr>Study Context</vt:lpstr>
      <vt:lpstr>Participants &amp; Setting</vt:lpstr>
      <vt:lpstr>Research Design &amp; Measures</vt:lpstr>
      <vt:lpstr>EBP Delivery &amp; Training</vt:lpstr>
      <vt:lpstr>ACHIEVER Resilience Curriculum</vt:lpstr>
      <vt:lpstr>PowerPoint Presentation</vt:lpstr>
      <vt:lpstr>ACHIEVER Components</vt:lpstr>
      <vt:lpstr>Session Format</vt:lpstr>
      <vt:lpstr>Results: Teacher 1</vt:lpstr>
      <vt:lpstr>PowerPoint Presentation</vt:lpstr>
      <vt:lpstr>Results</vt:lpstr>
      <vt:lpstr>Discussion</vt:lpstr>
      <vt:lpstr>PowerPoint Presentation</vt:lpstr>
      <vt:lpstr>Limitations &amp; Future Directions</vt:lpstr>
      <vt:lpstr>Learning Objective 3</vt:lpstr>
      <vt:lpstr>1. Awareness and empowerment through mindfulness based practices</vt:lpstr>
      <vt:lpstr>2. Choosing to pay attention to the positive and practicing gratitude</vt:lpstr>
      <vt:lpstr>3. Helping and doing good deeds for others</vt:lpstr>
      <vt:lpstr>4. Identifying unhelpful thoughts and altering them to be more helpful</vt:lpstr>
      <vt:lpstr>5. Engage in good sleep, exercise regularly, and eat well</vt:lpstr>
      <vt:lpstr>6. Values clarification and commitment</vt:lpstr>
      <vt:lpstr>7. Establishing good social support, role model(s), and a mentor (relationships)</vt:lpstr>
      <vt:lpstr>8. Rewarding yourself through relaxation and recreation</vt:lpstr>
      <vt:lpstr>Think-Pair-Share</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Stressed Teachers Don’t Make Good Implementers:  Examining the Interplay between Work Overload and Implementation Fidelity</dc:title>
  <cp:lastModifiedBy>Madeline Larson</cp:lastModifiedBy>
  <cp:revision>147</cp:revision>
  <dcterms:modified xsi:type="dcterms:W3CDTF">2017-09-09T19:57:30Z</dcterms:modified>
</cp:coreProperties>
</file>