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1.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93" r:id="rId3"/>
    <p:sldId id="294" r:id="rId4"/>
    <p:sldId id="260" r:id="rId5"/>
    <p:sldId id="261" r:id="rId6"/>
    <p:sldId id="263" r:id="rId7"/>
    <p:sldId id="295" r:id="rId8"/>
    <p:sldId id="281" r:id="rId9"/>
    <p:sldId id="265" r:id="rId10"/>
    <p:sldId id="282" r:id="rId11"/>
    <p:sldId id="283" r:id="rId12"/>
    <p:sldId id="304" r:id="rId13"/>
    <p:sldId id="306" r:id="rId14"/>
    <p:sldId id="307" r:id="rId15"/>
    <p:sldId id="266" r:id="rId16"/>
    <p:sldId id="303" r:id="rId17"/>
    <p:sldId id="270" r:id="rId18"/>
    <p:sldId id="297" r:id="rId19"/>
    <p:sldId id="269" r:id="rId20"/>
    <p:sldId id="298" r:id="rId21"/>
    <p:sldId id="302" r:id="rId22"/>
    <p:sldId id="305" r:id="rId23"/>
    <p:sldId id="291" r:id="rId24"/>
    <p:sldId id="292"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rken, Sarah" initials="BS" lastIdx="3" clrIdx="0">
    <p:extLst>
      <p:ext uri="{19B8F6BF-5375-455C-9EA6-DF929625EA0E}">
        <p15:presenceInfo xmlns:p15="http://schemas.microsoft.com/office/powerpoint/2012/main" userId="S-1-5-21-344340502-4252695000-2390403120-1188279" providerId="AD"/>
      </p:ext>
    </p:extLst>
  </p:cmAuthor>
  <p:cmAuthor id="2" name="Sarah Birken" initials="SB" lastIdx="2" clrIdx="1">
    <p:extLst>
      <p:ext uri="{19B8F6BF-5375-455C-9EA6-DF929625EA0E}">
        <p15:presenceInfo xmlns:p15="http://schemas.microsoft.com/office/powerpoint/2012/main" userId="Sarah Birken" providerId="None"/>
      </p:ext>
    </p:extLst>
  </p:cmAuthor>
  <p:cmAuthor id="3" name="Alexis Kirk" initials="AK" lastIdx="14" clrIdx="2">
    <p:extLst>
      <p:ext uri="{19B8F6BF-5375-455C-9EA6-DF929625EA0E}">
        <p15:presenceInfo xmlns:p15="http://schemas.microsoft.com/office/powerpoint/2012/main" userId="Alexis Ki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79713" autoAdjust="0"/>
  </p:normalViewPr>
  <p:slideViewPr>
    <p:cSldViewPr snapToGrid="0">
      <p:cViewPr varScale="1">
        <p:scale>
          <a:sx n="59" d="100"/>
          <a:sy n="59" d="100"/>
        </p:scale>
        <p:origin x="101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7-09-05T09:10:22.656" idx="10">
    <p:pos x="616" y="1172"/>
    <p:text>use this slide to showt that once you have the transformed case-based data, you take that data and construct a truth table, which is how you perform the "analysis" portion of QCA. so instead of each row being an org, now each row is just every possible combination of conditions and we're tallying how many orgs had that combination of conditions. you then use the set logic/boolean algrebra to analyze the data in the truth table. in the end, what you're left with after the analysis is the "solutions" -- i.e., your recipes for success. The goal of the analysis is to select the smallest # of all strategies that will cover all isntances of outcome success</p:text>
    <p:extLst>
      <p:ext uri="{C676402C-5697-4E1C-873F-D02D1690AC5C}">
        <p15:threadingInfo xmlns:p15="http://schemas.microsoft.com/office/powerpoint/2012/main" timeZoneBias="240"/>
      </p:ext>
    </p:extLst>
  </p:cm>
  <p:cm authorId="3" dt="2017-09-05T09:19:05.697" idx="13">
    <p:pos x="616" y="1268"/>
    <p:text>how to read recipe: * are "ands" and + is "or". so the recipe for success is that you can have condition 1 and not 2 and 3 OR you can not have condition one if you also have 2 and 3</p:text>
    <p:extLst>
      <p:ext uri="{C676402C-5697-4E1C-873F-D02D1690AC5C}">
        <p15:threadingInfo xmlns:p15="http://schemas.microsoft.com/office/powerpoint/2012/main" timeZoneBias="240">
          <p15:parentCm authorId="3" idx="10"/>
        </p15:threadingInfo>
      </p:ext>
    </p:extLst>
  </p:cm>
  <p:cm authorId="3" dt="2017-09-05T09:20:56.098" idx="14">
    <p:pos x="616" y="1364"/>
    <p:text>should prob introduce the terms necessary/sufficient here to say taht the point of the analysis of the TT is to show you which conditions are necessary/sufficient</p:text>
    <p:extLst>
      <p:ext uri="{C676402C-5697-4E1C-873F-D02D1690AC5C}">
        <p15:threadingInfo xmlns:p15="http://schemas.microsoft.com/office/powerpoint/2012/main" timeZoneBias="240">
          <p15:parentCm authorId="3" idx="10"/>
        </p15:threadingInfo>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DB9DB2-267D-4A38-B1E5-A6EC43DD9EEA}"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0C088846-4B97-488A-A993-9E9A45916E81}">
      <dgm:prSet phldrT="[Text]"/>
      <dgm:spPr>
        <a:solidFill>
          <a:schemeClr val="accent2"/>
        </a:solidFill>
      </dgm:spPr>
      <dgm:t>
        <a:bodyPr/>
        <a:lstStyle/>
        <a:p>
          <a:r>
            <a:rPr lang="en-US" dirty="0" smtClean="0"/>
            <a:t>SCP</a:t>
          </a:r>
          <a:endParaRPr lang="en-US" dirty="0"/>
        </a:p>
      </dgm:t>
    </dgm:pt>
    <dgm:pt modelId="{7442EFAC-39F9-4359-B820-FD1E8172B027}" type="parTrans" cxnId="{A5F82A3F-4A85-4B96-A6B8-C9F9781703B5}">
      <dgm:prSet/>
      <dgm:spPr/>
      <dgm:t>
        <a:bodyPr/>
        <a:lstStyle/>
        <a:p>
          <a:endParaRPr lang="en-US"/>
        </a:p>
      </dgm:t>
    </dgm:pt>
    <dgm:pt modelId="{DF181364-FD22-4A02-9CB5-63161A7FC658}" type="sibTrans" cxnId="{A5F82A3F-4A85-4B96-A6B8-C9F9781703B5}">
      <dgm:prSet/>
      <dgm:spPr/>
      <dgm:t>
        <a:bodyPr/>
        <a:lstStyle/>
        <a:p>
          <a:endParaRPr lang="en-US"/>
        </a:p>
      </dgm:t>
    </dgm:pt>
    <dgm:pt modelId="{3487AACE-26A3-4753-85AF-4E899E2E458D}">
      <dgm:prSet phldrT="[Text]"/>
      <dgm:spPr/>
      <dgm:t>
        <a:bodyPr/>
        <a:lstStyle/>
        <a:p>
          <a:r>
            <a:rPr lang="en-US" dirty="0" smtClean="0"/>
            <a:t>Survivor</a:t>
          </a:r>
          <a:endParaRPr lang="en-US" dirty="0"/>
        </a:p>
      </dgm:t>
    </dgm:pt>
    <dgm:pt modelId="{77C9778E-EC13-444D-B67F-F606F8F70A0E}" type="parTrans" cxnId="{F0AB02FC-715C-4FC0-9D81-72E9F9749AC0}">
      <dgm:prSet/>
      <dgm:spPr/>
      <dgm:t>
        <a:bodyPr/>
        <a:lstStyle/>
        <a:p>
          <a:endParaRPr lang="en-US"/>
        </a:p>
      </dgm:t>
    </dgm:pt>
    <dgm:pt modelId="{38F724FC-3F89-4661-A830-C265B7C2E0D0}" type="sibTrans" cxnId="{F0AB02FC-715C-4FC0-9D81-72E9F9749AC0}">
      <dgm:prSet/>
      <dgm:spPr/>
      <dgm:t>
        <a:bodyPr/>
        <a:lstStyle/>
        <a:p>
          <a:endParaRPr lang="en-US"/>
        </a:p>
      </dgm:t>
    </dgm:pt>
    <dgm:pt modelId="{CDE88532-DF57-4BEA-AC1E-93A4BFB1CF58}">
      <dgm:prSet phldrT="[Text]"/>
      <dgm:spPr/>
      <dgm:t>
        <a:bodyPr/>
        <a:lstStyle/>
        <a:p>
          <a:r>
            <a:rPr lang="en-US" dirty="0" smtClean="0"/>
            <a:t>Primary care providers</a:t>
          </a:r>
          <a:endParaRPr lang="en-US" dirty="0"/>
        </a:p>
      </dgm:t>
    </dgm:pt>
    <dgm:pt modelId="{764CC08A-9FBE-406F-8CD3-BB54B9C6CCEE}" type="parTrans" cxnId="{87E53F1D-581F-4D09-9032-079AF7198EB9}">
      <dgm:prSet/>
      <dgm:spPr/>
      <dgm:t>
        <a:bodyPr/>
        <a:lstStyle/>
        <a:p>
          <a:endParaRPr lang="en-US"/>
        </a:p>
      </dgm:t>
    </dgm:pt>
    <dgm:pt modelId="{0B51CC7C-9535-45E5-AE33-86B9FC182CCF}" type="sibTrans" cxnId="{87E53F1D-581F-4D09-9032-079AF7198EB9}">
      <dgm:prSet/>
      <dgm:spPr/>
      <dgm:t>
        <a:bodyPr/>
        <a:lstStyle/>
        <a:p>
          <a:endParaRPr lang="en-US"/>
        </a:p>
      </dgm:t>
    </dgm:pt>
    <dgm:pt modelId="{4E098F95-7F78-44EB-8831-F77AD6D6ABCB}">
      <dgm:prSet phldrT="[Text]"/>
      <dgm:spPr/>
      <dgm:t>
        <a:bodyPr/>
        <a:lstStyle/>
        <a:p>
          <a:r>
            <a:rPr lang="en-US" dirty="0" smtClean="0"/>
            <a:t>Cancer care providers</a:t>
          </a:r>
          <a:endParaRPr lang="en-US" dirty="0"/>
        </a:p>
      </dgm:t>
    </dgm:pt>
    <dgm:pt modelId="{FF9E5C83-5306-4C6C-8DC8-30DEE3CBE856}" type="parTrans" cxnId="{377E4EA8-551B-4747-B5D8-A20C03F99541}">
      <dgm:prSet/>
      <dgm:spPr/>
      <dgm:t>
        <a:bodyPr/>
        <a:lstStyle/>
        <a:p>
          <a:endParaRPr lang="en-US"/>
        </a:p>
      </dgm:t>
    </dgm:pt>
    <dgm:pt modelId="{D259F4FA-FCBA-433B-AE7D-11DD9E4EF1AB}" type="sibTrans" cxnId="{377E4EA8-551B-4747-B5D8-A20C03F99541}">
      <dgm:prSet/>
      <dgm:spPr/>
      <dgm:t>
        <a:bodyPr/>
        <a:lstStyle/>
        <a:p>
          <a:endParaRPr lang="en-US"/>
        </a:p>
      </dgm:t>
    </dgm:pt>
    <dgm:pt modelId="{D46C8502-83A4-477A-B9B2-1860E463C057}" type="pres">
      <dgm:prSet presAssocID="{8EDB9DB2-267D-4A38-B1E5-A6EC43DD9EEA}" presName="Name0" presStyleCnt="0">
        <dgm:presLayoutVars>
          <dgm:chMax val="1"/>
          <dgm:chPref val="1"/>
          <dgm:dir/>
          <dgm:animOne val="branch"/>
          <dgm:animLvl val="lvl"/>
        </dgm:presLayoutVars>
      </dgm:prSet>
      <dgm:spPr/>
      <dgm:t>
        <a:bodyPr/>
        <a:lstStyle/>
        <a:p>
          <a:endParaRPr lang="en-US"/>
        </a:p>
      </dgm:t>
    </dgm:pt>
    <dgm:pt modelId="{E2D13E49-0914-4129-88F3-4289331A9E25}" type="pres">
      <dgm:prSet presAssocID="{0C088846-4B97-488A-A993-9E9A45916E81}" presName="singleCycle" presStyleCnt="0"/>
      <dgm:spPr/>
    </dgm:pt>
    <dgm:pt modelId="{62FCC88A-7463-4ECC-9FD2-CE819F051059}" type="pres">
      <dgm:prSet presAssocID="{0C088846-4B97-488A-A993-9E9A45916E81}" presName="singleCenter" presStyleLbl="node1" presStyleIdx="0" presStyleCnt="4">
        <dgm:presLayoutVars>
          <dgm:chMax val="7"/>
          <dgm:chPref val="7"/>
        </dgm:presLayoutVars>
      </dgm:prSet>
      <dgm:spPr/>
      <dgm:t>
        <a:bodyPr/>
        <a:lstStyle/>
        <a:p>
          <a:endParaRPr lang="en-US"/>
        </a:p>
      </dgm:t>
    </dgm:pt>
    <dgm:pt modelId="{BC5D033B-1A69-44EC-8308-F57E7B817136}" type="pres">
      <dgm:prSet presAssocID="{77C9778E-EC13-444D-B67F-F606F8F70A0E}" presName="Name56" presStyleLbl="parChTrans1D2" presStyleIdx="0" presStyleCnt="3"/>
      <dgm:spPr/>
      <dgm:t>
        <a:bodyPr/>
        <a:lstStyle/>
        <a:p>
          <a:endParaRPr lang="en-US"/>
        </a:p>
      </dgm:t>
    </dgm:pt>
    <dgm:pt modelId="{BB3709C7-9D23-49B1-B1FD-1EC7A5F3C209}" type="pres">
      <dgm:prSet presAssocID="{3487AACE-26A3-4753-85AF-4E899E2E458D}" presName="text0" presStyleLbl="node1" presStyleIdx="1" presStyleCnt="4">
        <dgm:presLayoutVars>
          <dgm:bulletEnabled val="1"/>
        </dgm:presLayoutVars>
      </dgm:prSet>
      <dgm:spPr/>
      <dgm:t>
        <a:bodyPr/>
        <a:lstStyle/>
        <a:p>
          <a:endParaRPr lang="en-US"/>
        </a:p>
      </dgm:t>
    </dgm:pt>
    <dgm:pt modelId="{EFAFB6F7-B68C-4E3F-BCAB-8B4A6A3CAFE9}" type="pres">
      <dgm:prSet presAssocID="{764CC08A-9FBE-406F-8CD3-BB54B9C6CCEE}" presName="Name56" presStyleLbl="parChTrans1D2" presStyleIdx="1" presStyleCnt="3"/>
      <dgm:spPr/>
      <dgm:t>
        <a:bodyPr/>
        <a:lstStyle/>
        <a:p>
          <a:endParaRPr lang="en-US"/>
        </a:p>
      </dgm:t>
    </dgm:pt>
    <dgm:pt modelId="{0670A207-4368-4D1A-A111-E2F439178DDE}" type="pres">
      <dgm:prSet presAssocID="{CDE88532-DF57-4BEA-AC1E-93A4BFB1CF58}" presName="text0" presStyleLbl="node1" presStyleIdx="2" presStyleCnt="4">
        <dgm:presLayoutVars>
          <dgm:bulletEnabled val="1"/>
        </dgm:presLayoutVars>
      </dgm:prSet>
      <dgm:spPr/>
      <dgm:t>
        <a:bodyPr/>
        <a:lstStyle/>
        <a:p>
          <a:endParaRPr lang="en-US"/>
        </a:p>
      </dgm:t>
    </dgm:pt>
    <dgm:pt modelId="{AB5E1932-192E-4C44-9F8D-559F5494EB8C}" type="pres">
      <dgm:prSet presAssocID="{FF9E5C83-5306-4C6C-8DC8-30DEE3CBE856}" presName="Name56" presStyleLbl="parChTrans1D2" presStyleIdx="2" presStyleCnt="3"/>
      <dgm:spPr/>
      <dgm:t>
        <a:bodyPr/>
        <a:lstStyle/>
        <a:p>
          <a:endParaRPr lang="en-US"/>
        </a:p>
      </dgm:t>
    </dgm:pt>
    <dgm:pt modelId="{19138B86-34AE-4EC5-8CDD-B78A3CEBA07A}" type="pres">
      <dgm:prSet presAssocID="{4E098F95-7F78-44EB-8831-F77AD6D6ABCB}" presName="text0" presStyleLbl="node1" presStyleIdx="3" presStyleCnt="4">
        <dgm:presLayoutVars>
          <dgm:bulletEnabled val="1"/>
        </dgm:presLayoutVars>
      </dgm:prSet>
      <dgm:spPr/>
      <dgm:t>
        <a:bodyPr/>
        <a:lstStyle/>
        <a:p>
          <a:endParaRPr lang="en-US"/>
        </a:p>
      </dgm:t>
    </dgm:pt>
  </dgm:ptLst>
  <dgm:cxnLst>
    <dgm:cxn modelId="{F0AB02FC-715C-4FC0-9D81-72E9F9749AC0}" srcId="{0C088846-4B97-488A-A993-9E9A45916E81}" destId="{3487AACE-26A3-4753-85AF-4E899E2E458D}" srcOrd="0" destOrd="0" parTransId="{77C9778E-EC13-444D-B67F-F606F8F70A0E}" sibTransId="{38F724FC-3F89-4661-A830-C265B7C2E0D0}"/>
    <dgm:cxn modelId="{E2DF2FEF-2B55-4777-9206-C68ABE273D64}" type="presOf" srcId="{CDE88532-DF57-4BEA-AC1E-93A4BFB1CF58}" destId="{0670A207-4368-4D1A-A111-E2F439178DDE}" srcOrd="0" destOrd="0" presId="urn:microsoft.com/office/officeart/2008/layout/RadialCluster"/>
    <dgm:cxn modelId="{83A85FB9-7DB2-4602-9999-A26CC8045A6D}" type="presOf" srcId="{8EDB9DB2-267D-4A38-B1E5-A6EC43DD9EEA}" destId="{D46C8502-83A4-477A-B9B2-1860E463C057}" srcOrd="0" destOrd="0" presId="urn:microsoft.com/office/officeart/2008/layout/RadialCluster"/>
    <dgm:cxn modelId="{89624BD8-9AF3-4987-991F-B6F9A4EFF262}" type="presOf" srcId="{FF9E5C83-5306-4C6C-8DC8-30DEE3CBE856}" destId="{AB5E1932-192E-4C44-9F8D-559F5494EB8C}" srcOrd="0" destOrd="0" presId="urn:microsoft.com/office/officeart/2008/layout/RadialCluster"/>
    <dgm:cxn modelId="{CADBC576-D2B7-4E3B-BE98-B12F6D420EB9}" type="presOf" srcId="{4E098F95-7F78-44EB-8831-F77AD6D6ABCB}" destId="{19138B86-34AE-4EC5-8CDD-B78A3CEBA07A}" srcOrd="0" destOrd="0" presId="urn:microsoft.com/office/officeart/2008/layout/RadialCluster"/>
    <dgm:cxn modelId="{5C849F1B-67EA-4233-B12C-197B76477674}" type="presOf" srcId="{77C9778E-EC13-444D-B67F-F606F8F70A0E}" destId="{BC5D033B-1A69-44EC-8308-F57E7B817136}" srcOrd="0" destOrd="0" presId="urn:microsoft.com/office/officeart/2008/layout/RadialCluster"/>
    <dgm:cxn modelId="{97688C91-C059-4BCE-B123-6E660D8F0A62}" type="presOf" srcId="{3487AACE-26A3-4753-85AF-4E899E2E458D}" destId="{BB3709C7-9D23-49B1-B1FD-1EC7A5F3C209}" srcOrd="0" destOrd="0" presId="urn:microsoft.com/office/officeart/2008/layout/RadialCluster"/>
    <dgm:cxn modelId="{C0725242-BC68-4571-95B6-1EB21CBEEB6B}" type="presOf" srcId="{0C088846-4B97-488A-A993-9E9A45916E81}" destId="{62FCC88A-7463-4ECC-9FD2-CE819F051059}" srcOrd="0" destOrd="0" presId="urn:microsoft.com/office/officeart/2008/layout/RadialCluster"/>
    <dgm:cxn modelId="{377E4EA8-551B-4747-B5D8-A20C03F99541}" srcId="{0C088846-4B97-488A-A993-9E9A45916E81}" destId="{4E098F95-7F78-44EB-8831-F77AD6D6ABCB}" srcOrd="2" destOrd="0" parTransId="{FF9E5C83-5306-4C6C-8DC8-30DEE3CBE856}" sibTransId="{D259F4FA-FCBA-433B-AE7D-11DD9E4EF1AB}"/>
    <dgm:cxn modelId="{CEC5A039-5023-435C-A286-2962708BB2BE}" type="presOf" srcId="{764CC08A-9FBE-406F-8CD3-BB54B9C6CCEE}" destId="{EFAFB6F7-B68C-4E3F-BCAB-8B4A6A3CAFE9}" srcOrd="0" destOrd="0" presId="urn:microsoft.com/office/officeart/2008/layout/RadialCluster"/>
    <dgm:cxn modelId="{A5F82A3F-4A85-4B96-A6B8-C9F9781703B5}" srcId="{8EDB9DB2-267D-4A38-B1E5-A6EC43DD9EEA}" destId="{0C088846-4B97-488A-A993-9E9A45916E81}" srcOrd="0" destOrd="0" parTransId="{7442EFAC-39F9-4359-B820-FD1E8172B027}" sibTransId="{DF181364-FD22-4A02-9CB5-63161A7FC658}"/>
    <dgm:cxn modelId="{87E53F1D-581F-4D09-9032-079AF7198EB9}" srcId="{0C088846-4B97-488A-A993-9E9A45916E81}" destId="{CDE88532-DF57-4BEA-AC1E-93A4BFB1CF58}" srcOrd="1" destOrd="0" parTransId="{764CC08A-9FBE-406F-8CD3-BB54B9C6CCEE}" sibTransId="{0B51CC7C-9535-45E5-AE33-86B9FC182CCF}"/>
    <dgm:cxn modelId="{BEDEC032-CD75-4F80-B043-30BBC053565F}" type="presParOf" srcId="{D46C8502-83A4-477A-B9B2-1860E463C057}" destId="{E2D13E49-0914-4129-88F3-4289331A9E25}" srcOrd="0" destOrd="0" presId="urn:microsoft.com/office/officeart/2008/layout/RadialCluster"/>
    <dgm:cxn modelId="{DFFA56CC-8507-448F-B4DF-804430F8AD8C}" type="presParOf" srcId="{E2D13E49-0914-4129-88F3-4289331A9E25}" destId="{62FCC88A-7463-4ECC-9FD2-CE819F051059}" srcOrd="0" destOrd="0" presId="urn:microsoft.com/office/officeart/2008/layout/RadialCluster"/>
    <dgm:cxn modelId="{809FB13E-F6E6-4F0C-B3BE-2619A431820D}" type="presParOf" srcId="{E2D13E49-0914-4129-88F3-4289331A9E25}" destId="{BC5D033B-1A69-44EC-8308-F57E7B817136}" srcOrd="1" destOrd="0" presId="urn:microsoft.com/office/officeart/2008/layout/RadialCluster"/>
    <dgm:cxn modelId="{C33076BF-82CC-4F30-B514-DE2F17047090}" type="presParOf" srcId="{E2D13E49-0914-4129-88F3-4289331A9E25}" destId="{BB3709C7-9D23-49B1-B1FD-1EC7A5F3C209}" srcOrd="2" destOrd="0" presId="urn:microsoft.com/office/officeart/2008/layout/RadialCluster"/>
    <dgm:cxn modelId="{560B23CD-173C-4D49-8F70-FE38472D06CA}" type="presParOf" srcId="{E2D13E49-0914-4129-88F3-4289331A9E25}" destId="{EFAFB6F7-B68C-4E3F-BCAB-8B4A6A3CAFE9}" srcOrd="3" destOrd="0" presId="urn:microsoft.com/office/officeart/2008/layout/RadialCluster"/>
    <dgm:cxn modelId="{70C3AB3F-E96F-425B-A2F6-9267C2E7D7D3}" type="presParOf" srcId="{E2D13E49-0914-4129-88F3-4289331A9E25}" destId="{0670A207-4368-4D1A-A111-E2F439178DDE}" srcOrd="4" destOrd="0" presId="urn:microsoft.com/office/officeart/2008/layout/RadialCluster"/>
    <dgm:cxn modelId="{CD57349B-2857-46F0-AEC9-444F46EAF71B}" type="presParOf" srcId="{E2D13E49-0914-4129-88F3-4289331A9E25}" destId="{AB5E1932-192E-4C44-9F8D-559F5494EB8C}" srcOrd="5" destOrd="0" presId="urn:microsoft.com/office/officeart/2008/layout/RadialCluster"/>
    <dgm:cxn modelId="{ADEE0266-7026-458B-9816-9CBFEA6AB0F5}" type="presParOf" srcId="{E2D13E49-0914-4129-88F3-4289331A9E25}" destId="{19138B86-34AE-4EC5-8CDD-B78A3CEBA07A}"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EACD8A-95CB-4037-A18A-1378ACFE1ECE}" type="datetimeFigureOut">
              <a:rPr lang="en-US" smtClean="0"/>
              <a:t>9/8/2017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B7FF29-6532-494D-B00C-C9732D938F0C}" type="slidenum">
              <a:rPr lang="en-US" smtClean="0"/>
              <a:t>‹#›</a:t>
            </a:fld>
            <a:endParaRPr lang="en-US"/>
          </a:p>
        </p:txBody>
      </p:sp>
    </p:spTree>
    <p:extLst>
      <p:ext uri="{BB962C8B-B14F-4D97-AF65-F5344CB8AC3E}">
        <p14:creationId xmlns:p14="http://schemas.microsoft.com/office/powerpoint/2010/main" val="454765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so much for having me. I’ll preface by acknowledging</a:t>
            </a:r>
            <a:r>
              <a:rPr lang="en-US" baseline="0" dirty="0" smtClean="0"/>
              <a:t> my collaborators, experts in QCA. I am not but intuited the benefits of QCA for identifying strategies for SCP implementation. </a:t>
            </a:r>
            <a:r>
              <a:rPr lang="en-US" b="1" baseline="0" dirty="0" smtClean="0"/>
              <a:t>Compare to standard qualitative analysis.</a:t>
            </a:r>
            <a:endParaRPr lang="en-US" b="1" dirty="0"/>
          </a:p>
        </p:txBody>
      </p:sp>
      <p:sp>
        <p:nvSpPr>
          <p:cNvPr id="4" name="Slide Number Placeholder 3"/>
          <p:cNvSpPr>
            <a:spLocks noGrp="1"/>
          </p:cNvSpPr>
          <p:nvPr>
            <p:ph type="sldNum" sz="quarter" idx="10"/>
          </p:nvPr>
        </p:nvSpPr>
        <p:spPr/>
        <p:txBody>
          <a:bodyPr/>
          <a:lstStyle/>
          <a:p>
            <a:fld id="{9A681FD1-1D84-4EAF-A251-55CDD99C9BB9}" type="slidenum">
              <a:rPr lang="en-US" smtClean="0"/>
              <a:t>1</a:t>
            </a:fld>
            <a:endParaRPr lang="en-US"/>
          </a:p>
        </p:txBody>
      </p:sp>
    </p:spTree>
    <p:extLst>
      <p:ext uri="{BB962C8B-B14F-4D97-AF65-F5344CB8AC3E}">
        <p14:creationId xmlns:p14="http://schemas.microsoft.com/office/powerpoint/2010/main" val="2155127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used an interview guide that was based on constructs that I identified as relevant in one of my</a:t>
            </a:r>
            <a:r>
              <a:rPr lang="en-US" baseline="0" dirty="0" smtClean="0"/>
              <a:t> preliminary studies (e.g., beliefs about consequences of SCP use). The constructs came from the</a:t>
            </a:r>
            <a:r>
              <a:rPr lang="en-US" dirty="0" smtClean="0"/>
              <a:t> Theoretical Domains Framework,</a:t>
            </a:r>
            <a:r>
              <a:rPr lang="en-US" baseline="0" dirty="0" smtClean="0"/>
              <a:t> a comprehensive framework for understanding healthcare providers’ behavior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RAs from RTI conducted the interviews via phone after training. The interviews lasted XX-XX minutes and were audio recorded and transcribed verbatim.</a:t>
            </a:r>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10</a:t>
            </a:fld>
            <a:endParaRPr lang="en-US"/>
          </a:p>
        </p:txBody>
      </p:sp>
    </p:spTree>
    <p:extLst>
      <p:ext uri="{BB962C8B-B14F-4D97-AF65-F5344CB8AC3E}">
        <p14:creationId xmlns:p14="http://schemas.microsoft.com/office/powerpoint/2010/main" val="2498952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main analytic approach was QCA, which identifies</a:t>
            </a:r>
            <a:r>
              <a:rPr lang="en-US" baseline="0" dirty="0" smtClean="0"/>
              <a:t> recipes for success, recognizing that what produces successful implementation in one cancer program, for example, might not produce successful implementation in another one – principle of </a:t>
            </a:r>
            <a:r>
              <a:rPr lang="en-US" baseline="0" dirty="0" err="1" smtClean="0"/>
              <a:t>equifinality</a:t>
            </a:r>
            <a:r>
              <a:rPr lang="en-US" baseline="0" dirty="0" smtClean="0"/>
              <a:t>. To be contrasted with standard quant analyses </a:t>
            </a:r>
            <a:r>
              <a:rPr lang="en-US" baseline="0" dirty="0" err="1" smtClean="0"/>
              <a:t>bc</a:t>
            </a:r>
            <a:r>
              <a:rPr lang="en-US" baseline="0" dirty="0" smtClean="0"/>
              <a:t> doesn’t as efficiently address </a:t>
            </a:r>
            <a:r>
              <a:rPr lang="en-US" baseline="0" dirty="0" err="1" smtClean="0"/>
              <a:t>equifinality</a:t>
            </a:r>
            <a:r>
              <a:rPr lang="en-US" baseline="0" dirty="0" smtClean="0"/>
              <a:t> without lots of interaction terms. Also handles small samples (~20, depending on number of conditions included)</a:t>
            </a:r>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11</a:t>
            </a:fld>
            <a:endParaRPr lang="en-US"/>
          </a:p>
        </p:txBody>
      </p:sp>
    </p:spTree>
    <p:extLst>
      <p:ext uri="{BB962C8B-B14F-4D97-AF65-F5344CB8AC3E}">
        <p14:creationId xmlns:p14="http://schemas.microsoft.com/office/powerpoint/2010/main" val="1081920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we derived the inputs for QCA from standard </a:t>
            </a:r>
            <a:r>
              <a:rPr lang="en-US" dirty="0" err="1" smtClean="0"/>
              <a:t>qual</a:t>
            </a:r>
            <a:r>
              <a:rPr lang="en-US" dirty="0" smtClean="0"/>
              <a:t> analysis. This looks a lot like what I usually do in my purely</a:t>
            </a:r>
            <a:r>
              <a:rPr lang="en-US" baseline="0" dirty="0" smtClean="0"/>
              <a:t> qualitative studies: … As you’ll see, QCA depends on high-quality standard </a:t>
            </a:r>
            <a:r>
              <a:rPr lang="en-US" baseline="0" dirty="0" err="1" smtClean="0"/>
              <a:t>qual</a:t>
            </a:r>
            <a:r>
              <a:rPr lang="en-US" baseline="0" dirty="0" smtClean="0"/>
              <a:t> analysis, otherwise, garbage in garbage out.</a:t>
            </a:r>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12</a:t>
            </a:fld>
            <a:endParaRPr lang="en-US"/>
          </a:p>
        </p:txBody>
      </p:sp>
    </p:spTree>
    <p:extLst>
      <p:ext uri="{BB962C8B-B14F-4D97-AF65-F5344CB8AC3E}">
        <p14:creationId xmlns:p14="http://schemas.microsoft.com/office/powerpoint/2010/main" val="883100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involved dichotomizing</a:t>
            </a:r>
            <a:r>
              <a:rPr lang="en-US" baseline="0" dirty="0" smtClean="0"/>
              <a:t> both the outcomes (SCP implementation and its sub-outcomes of </a:t>
            </a:r>
            <a:r>
              <a:rPr lang="en-US" baseline="0" dirty="0" err="1" smtClean="0"/>
              <a:t>developpment</a:t>
            </a:r>
            <a:r>
              <a:rPr lang="en-US" baseline="0" dirty="0" smtClean="0"/>
              <a:t>, delivery) and the determinants. Outcomes from performance data; conditions from interview data</a:t>
            </a:r>
            <a:endParaRPr lang="en-US" dirty="0" smtClean="0"/>
          </a:p>
        </p:txBody>
      </p:sp>
      <p:sp>
        <p:nvSpPr>
          <p:cNvPr id="4" name="Slide Number Placeholder 3"/>
          <p:cNvSpPr>
            <a:spLocks noGrp="1"/>
          </p:cNvSpPr>
          <p:nvPr>
            <p:ph type="sldNum" sz="quarter" idx="10"/>
          </p:nvPr>
        </p:nvSpPr>
        <p:spPr/>
        <p:txBody>
          <a:bodyPr/>
          <a:lstStyle/>
          <a:p>
            <a:fld id="{6BB7FF29-6532-494D-B00C-C9732D938F0C}" type="slidenum">
              <a:rPr lang="en-US" smtClean="0"/>
              <a:t>13</a:t>
            </a:fld>
            <a:endParaRPr lang="en-US"/>
          </a:p>
        </p:txBody>
      </p:sp>
    </p:spTree>
    <p:extLst>
      <p:ext uri="{BB962C8B-B14F-4D97-AF65-F5344CB8AC3E}">
        <p14:creationId xmlns:p14="http://schemas.microsoft.com/office/powerpoint/2010/main" val="3733073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construct truth</a:t>
            </a:r>
            <a:r>
              <a:rPr lang="en-US" baseline="0" dirty="0" smtClean="0"/>
              <a:t> table. On left, combinations of conditions that produce outcomes. Analysis produces efficient solutions – the smallest number of strategies that cover all instances of outcome success. This is just an example.</a:t>
            </a:r>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14</a:t>
            </a:fld>
            <a:endParaRPr lang="en-US"/>
          </a:p>
        </p:txBody>
      </p:sp>
    </p:spTree>
    <p:extLst>
      <p:ext uri="{BB962C8B-B14F-4D97-AF65-F5344CB8AC3E}">
        <p14:creationId xmlns:p14="http://schemas.microsoft.com/office/powerpoint/2010/main" val="2655514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mentioned it was more complicated to parse out success vs. lack of success. SCP </a:t>
            </a:r>
            <a:r>
              <a:rPr lang="en-US" baseline="0" dirty="0" err="1" smtClean="0"/>
              <a:t>mplementation</a:t>
            </a:r>
            <a:r>
              <a:rPr lang="en-US" baseline="0" dirty="0" smtClean="0"/>
              <a:t> is multifaceted, as I’ve mentioned. In practice, lots of ways to skin a cat.</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addition to realizing that not all combinations existed in practice, </a:t>
            </a:r>
            <a:r>
              <a:rPr lang="en-US" b="1" dirty="0" smtClean="0"/>
              <a:t>we realized that we had to move the bar a bit because implementation is so poor </a:t>
            </a:r>
            <a:r>
              <a:rPr lang="en-US" dirty="0" smtClean="0"/>
              <a:t>– this relates to the point about developing and delivering to PCPs being low-hanging fruit. Initial anchor on </a:t>
            </a:r>
            <a:r>
              <a:rPr lang="en-US" dirty="0" err="1" smtClean="0"/>
              <a:t>CoC</a:t>
            </a:r>
            <a:r>
              <a:rPr lang="en-US" dirty="0" smtClean="0"/>
              <a:t>; then moving based on data </a:t>
            </a:r>
            <a:r>
              <a:rPr lang="en-US" dirty="0" err="1" smtClean="0"/>
              <a:t>bc</a:t>
            </a:r>
            <a:r>
              <a:rPr lang="en-US" dirty="0" smtClean="0"/>
              <a:t> practice is so</a:t>
            </a:r>
            <a:r>
              <a:rPr lang="en-US" baseline="0" dirty="0" smtClean="0"/>
              <a:t> out of whack with requirements – people just aren’t doing this stuff.</a:t>
            </a:r>
            <a:endParaRPr lang="en-US" dirty="0" smtClean="0"/>
          </a:p>
          <a:p>
            <a:endParaRPr lang="en-US" baseline="0" dirty="0" smtClean="0"/>
          </a:p>
          <a:p>
            <a:r>
              <a:rPr lang="en-US" dirty="0" smtClean="0"/>
              <a:t>I gave you a spoiler</a:t>
            </a:r>
            <a:r>
              <a:rPr lang="en-US" baseline="0" dirty="0" smtClean="0"/>
              <a:t> alert before when I presented a table similar to this. As it turned out, there were no cancer programs that were delivering SCPs to lots survivors, for example, without developing them </a:t>
            </a:r>
            <a:r>
              <a:rPr lang="en-US" baseline="0" dirty="0" err="1" smtClean="0"/>
              <a:t>frst</a:t>
            </a:r>
            <a:r>
              <a:rPr lang="en-US" baseline="0" dirty="0" smtClean="0"/>
              <a:t>. This makes sense on a practical level. But we also found that, if cancer programs were </a:t>
            </a:r>
            <a:r>
              <a:rPr lang="en-US" baseline="0" dirty="0" err="1" smtClean="0"/>
              <a:t>delvering</a:t>
            </a:r>
            <a:r>
              <a:rPr lang="en-US" baseline="0" dirty="0" smtClean="0"/>
              <a:t> SCPs to survivors, they were going to go ahead and send them to PCPs, too, because it often was much easier to deliver SCPs to PCPs – sending a fax or email - than it was to deliver them to survivors, which often required sitting down with survivors in provider visits. Delivering to PCPs was not much additional work. This is why you don’t see the all of the targeted combinations of outcomes here that we wanted to sample. </a:t>
            </a:r>
          </a:p>
          <a:p>
            <a:endParaRPr lang="en-US" baseline="0" dirty="0" smtClean="0"/>
          </a:p>
          <a:p>
            <a:r>
              <a:rPr lang="en-US" baseline="0" dirty="0" smtClean="0"/>
              <a:t>That said, w</a:t>
            </a:r>
            <a:r>
              <a:rPr lang="en-US" dirty="0" smtClean="0"/>
              <a:t>e conducted 20 interviews in 14 cancer programs. Note interest</a:t>
            </a:r>
            <a:r>
              <a:rPr lang="en-US" baseline="0" dirty="0" smtClean="0"/>
              <a:t> in second-to-last row.</a:t>
            </a:r>
          </a:p>
          <a:p>
            <a:r>
              <a:rPr lang="en-US" dirty="0" smtClean="0"/>
              <a:t>We’ve done a good job interviewing people in cancer programs with varied SCP implementation success.</a:t>
            </a:r>
            <a:r>
              <a:rPr lang="en-US" baseline="0" dirty="0" smtClean="0"/>
              <a:t> Note, of course, that we’re primarily interested in this last group – the ones that have been successful at all three parts of SCP implementation. </a:t>
            </a:r>
          </a:p>
        </p:txBody>
      </p:sp>
      <p:sp>
        <p:nvSpPr>
          <p:cNvPr id="4" name="Slide Number Placeholder 3"/>
          <p:cNvSpPr>
            <a:spLocks noGrp="1"/>
          </p:cNvSpPr>
          <p:nvPr>
            <p:ph type="sldNum" sz="quarter" idx="10"/>
          </p:nvPr>
        </p:nvSpPr>
        <p:spPr/>
        <p:txBody>
          <a:bodyPr/>
          <a:lstStyle/>
          <a:p>
            <a:fld id="{6BB7FF29-6532-494D-B00C-C9732D938F0C}" type="slidenum">
              <a:rPr lang="en-US" smtClean="0"/>
              <a:t>16</a:t>
            </a:fld>
            <a:endParaRPr lang="en-US"/>
          </a:p>
        </p:txBody>
      </p:sp>
    </p:spTree>
    <p:extLst>
      <p:ext uri="{BB962C8B-B14F-4D97-AF65-F5344CB8AC3E}">
        <p14:creationId xmlns:p14="http://schemas.microsoft.com/office/powerpoint/2010/main" val="2801900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There’s a lot of text here, and the content probably isn’t as important to you as the quantity</a:t>
            </a:r>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17</a:t>
            </a:fld>
            <a:endParaRPr lang="en-US"/>
          </a:p>
        </p:txBody>
      </p:sp>
    </p:spTree>
    <p:extLst>
      <p:ext uri="{BB962C8B-B14F-4D97-AF65-F5344CB8AC3E}">
        <p14:creationId xmlns:p14="http://schemas.microsoft.com/office/powerpoint/2010/main" val="2903997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got lots of juicy information about</a:t>
            </a:r>
            <a:r>
              <a:rPr lang="en-US" baseline="0" dirty="0" smtClean="0"/>
              <a:t> differences between cancer programs that were high-performers with respect to development and delivery to PCPs at least, and survivors, too when possible. </a:t>
            </a:r>
            <a:endParaRPr lang="en-US" dirty="0" smtClean="0"/>
          </a:p>
          <a:p>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18</a:t>
            </a:fld>
            <a:endParaRPr lang="en-US"/>
          </a:p>
        </p:txBody>
      </p:sp>
    </p:spTree>
    <p:extLst>
      <p:ext uri="{BB962C8B-B14F-4D97-AF65-F5344CB8AC3E}">
        <p14:creationId xmlns:p14="http://schemas.microsoft.com/office/powerpoint/2010/main" val="15033442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QCA results were more sparse. In QCA, we identified strategies</a:t>
            </a:r>
            <a:r>
              <a:rPr lang="en-US" baseline="0" dirty="0" smtClean="0"/>
              <a:t> for developing SCPs and delivering them to survivors. If you look closely, the recipes look like echoes of the qualitative analysis – attitudes and informational resources and having the staff to do the work.</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Sufficient staffing and positive staff attitudes</a:t>
            </a:r>
          </a:p>
          <a:p>
            <a:endParaRPr lang="en-US" baseline="0" dirty="0" smtClean="0"/>
          </a:p>
          <a:p>
            <a:r>
              <a:rPr lang="en-US" baseline="0" dirty="0" smtClean="0"/>
              <a:t>Note that we identified no strategies for delivering SCPs to survivors.</a:t>
            </a:r>
          </a:p>
        </p:txBody>
      </p:sp>
      <p:sp>
        <p:nvSpPr>
          <p:cNvPr id="4" name="Slide Number Placeholder 3"/>
          <p:cNvSpPr>
            <a:spLocks noGrp="1"/>
          </p:cNvSpPr>
          <p:nvPr>
            <p:ph type="sldNum" sz="quarter" idx="10"/>
          </p:nvPr>
        </p:nvSpPr>
        <p:spPr/>
        <p:txBody>
          <a:bodyPr/>
          <a:lstStyle/>
          <a:p>
            <a:fld id="{6BB7FF29-6532-494D-B00C-C9732D938F0C}" type="slidenum">
              <a:rPr lang="en-US" smtClean="0"/>
              <a:t>19</a:t>
            </a:fld>
            <a:endParaRPr lang="en-US"/>
          </a:p>
        </p:txBody>
      </p:sp>
    </p:spTree>
    <p:extLst>
      <p:ext uri="{BB962C8B-B14F-4D97-AF65-F5344CB8AC3E}">
        <p14:creationId xmlns:p14="http://schemas.microsoft.com/office/powerpoint/2010/main" val="3383675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won’t say a ton about the content-specific implications of this study because my guess is that there aren’t a lot of people in the crowd who are interested in the implementation of survivorship care plans, specifically. To do due diligence, though, I’ll say that our standard qualitative analysis identified some compelling strategies for successful SCP implementation, including active leadership, dedicated champions, and IT capabilities such as EHR. This is largely consistent with our QCA findings.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20</a:t>
            </a:fld>
            <a:endParaRPr lang="en-US"/>
          </a:p>
        </p:txBody>
      </p:sp>
    </p:spTree>
    <p:extLst>
      <p:ext uri="{BB962C8B-B14F-4D97-AF65-F5344CB8AC3E}">
        <p14:creationId xmlns:p14="http://schemas.microsoft.com/office/powerpoint/2010/main" val="2846785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Start with just a little background: Care for the 15.5 million cancer survivors in the United States is often uncoordinated</a:t>
            </a:r>
            <a:r>
              <a:rPr lang="en-US" sz="1200" kern="1200" baseline="30000" dirty="0" smtClean="0">
                <a:solidFill>
                  <a:schemeClr val="tx1"/>
                </a:solidFill>
                <a:effectLst/>
                <a:latin typeface="+mn-lt"/>
                <a:ea typeface="+mn-ea"/>
                <a:cs typeface="+mn-cs"/>
              </a:rPr>
              <a:t>10</a:t>
            </a:r>
            <a:r>
              <a:rPr lang="en-US" sz="1200" kern="1200" dirty="0" smtClean="0">
                <a:solidFill>
                  <a:schemeClr val="tx1"/>
                </a:solidFill>
                <a:effectLst/>
                <a:latin typeface="+mn-lt"/>
                <a:ea typeface="+mn-ea"/>
                <a:cs typeface="+mn-cs"/>
              </a:rPr>
              <a:t>, at times resulting in the duplication or omission of recommended services, poor health outcomes</a:t>
            </a:r>
            <a:r>
              <a:rPr lang="en-US" sz="1200" kern="1200" baseline="30000" dirty="0" smtClean="0">
                <a:solidFill>
                  <a:schemeClr val="tx1"/>
                </a:solidFill>
                <a:effectLst/>
                <a:latin typeface="+mn-lt"/>
                <a:ea typeface="+mn-ea"/>
                <a:cs typeface="+mn-cs"/>
              </a:rPr>
              <a:t>19,20</a:t>
            </a:r>
            <a:r>
              <a:rPr lang="en-US" sz="1200" kern="1200" dirty="0" smtClean="0">
                <a:solidFill>
                  <a:schemeClr val="tx1"/>
                </a:solidFill>
                <a:effectLst/>
                <a:latin typeface="+mn-lt"/>
                <a:ea typeface="+mn-ea"/>
                <a:cs typeface="+mn-cs"/>
              </a:rPr>
              <a:t>, and significant costs to survivors, caregivers, and the US healthcare system</a:t>
            </a:r>
            <a:r>
              <a:rPr lang="en-US" sz="1200" kern="1200" baseline="30000" dirty="0" smtClean="0">
                <a:solidFill>
                  <a:schemeClr val="tx1"/>
                </a:solidFill>
                <a:effectLst/>
                <a:latin typeface="+mn-lt"/>
                <a:ea typeface="+mn-ea"/>
                <a:cs typeface="+mn-cs"/>
              </a:rPr>
              <a:t>21</a:t>
            </a:r>
            <a:r>
              <a:rPr lang="en-US" sz="1200" kern="1200" dirty="0" smtClean="0">
                <a:solidFill>
                  <a:schemeClr val="tx1"/>
                </a:solidFill>
                <a:effectLst/>
                <a:latin typeface="+mn-lt"/>
                <a:ea typeface="+mn-ea"/>
                <a:cs typeface="+mn-cs"/>
              </a:rPr>
              <a:t>. Cancer survivors are at increased risk for late toxicities of therapy, chronic comorbidities, anxiety, depression, diminished quality of </a:t>
            </a:r>
            <a:r>
              <a:rPr lang="en-US" sz="1200" u="sng" kern="1200" dirty="0" smtClean="0">
                <a:solidFill>
                  <a:schemeClr val="tx1"/>
                </a:solidFill>
                <a:effectLst/>
                <a:latin typeface="+mn-lt"/>
                <a:ea typeface="+mn-ea"/>
                <a:cs typeface="+mn-cs"/>
              </a:rPr>
              <a:t>life</a:t>
            </a:r>
            <a:r>
              <a:rPr lang="en-US" sz="1200" kern="1200" dirty="0" smtClean="0">
                <a:solidFill>
                  <a:schemeClr val="tx1"/>
                </a:solidFill>
                <a:effectLst/>
                <a:latin typeface="+mn-lt"/>
                <a:ea typeface="+mn-ea"/>
                <a:cs typeface="+mn-cs"/>
              </a:rPr>
              <a:t> , and financial distress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BB7FF29-6532-494D-B00C-C9732D938F0C}" type="slidenum">
              <a:rPr lang="en-US" smtClean="0"/>
              <a:t>2</a:t>
            </a:fld>
            <a:endParaRPr lang="en-US"/>
          </a:p>
        </p:txBody>
      </p:sp>
    </p:spTree>
    <p:extLst>
      <p:ext uri="{BB962C8B-B14F-4D97-AF65-F5344CB8AC3E}">
        <p14:creationId xmlns:p14="http://schemas.microsoft.com/office/powerpoint/2010/main" val="1699329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But we already knew that. Back to my question…</a:t>
            </a:r>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21</a:t>
            </a:fld>
            <a:endParaRPr lang="en-US"/>
          </a:p>
        </p:txBody>
      </p:sp>
    </p:spTree>
    <p:extLst>
      <p:ext uri="{BB962C8B-B14F-4D97-AF65-F5344CB8AC3E}">
        <p14:creationId xmlns:p14="http://schemas.microsoft.com/office/powerpoint/2010/main" val="36149832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Gives</a:t>
            </a:r>
            <a:r>
              <a:rPr lang="en-US" baseline="0" dirty="0" smtClean="0"/>
              <a:t> relative weight of determinants on outcome, allowing us to focus our efforts to promote an outcome (and not worry about things that aren’t as impactful. Contrast to </a:t>
            </a:r>
            <a:r>
              <a:rPr lang="en-US" baseline="0" dirty="0" err="1" smtClean="0"/>
              <a:t>qual</a:t>
            </a:r>
            <a:r>
              <a:rPr lang="en-US" baseline="0" dirty="0" smtClean="0"/>
              <a:t>, which gives nuanced understanding but not such definitive answers (and there might not be any!!) – if concerns about validity of QCA, wouldn’t want undue focus on particular </a:t>
            </a:r>
            <a:r>
              <a:rPr lang="en-US" baseline="0" dirty="0" err="1" smtClean="0"/>
              <a:t>determiannts</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lvl="2"/>
            <a:r>
              <a:rPr lang="en-US" dirty="0" smtClean="0"/>
              <a:t>QCA Requires</a:t>
            </a:r>
            <a:r>
              <a:rPr lang="en-US" baseline="0" dirty="0" smtClean="0"/>
              <a:t> defined categories - </a:t>
            </a:r>
            <a:r>
              <a:rPr lang="en-US" sz="1200" kern="1200" dirty="0" smtClean="0">
                <a:solidFill>
                  <a:schemeClr val="tx1"/>
                </a:solidFill>
                <a:effectLst/>
                <a:latin typeface="+mn-lt"/>
                <a:ea typeface="+mn-ea"/>
                <a:cs typeface="+mn-cs"/>
              </a:rPr>
              <a:t>Necessary for estimation constraints – balancing sample size against variables</a:t>
            </a:r>
          </a:p>
          <a:p>
            <a:pPr lvl="2"/>
            <a:r>
              <a:rPr lang="en-US" sz="1200" kern="1200" dirty="0" smtClean="0">
                <a:solidFill>
                  <a:schemeClr val="tx1"/>
                </a:solidFill>
                <a:effectLst/>
                <a:latin typeface="+mn-lt"/>
                <a:ea typeface="+mn-ea"/>
                <a:cs typeface="+mn-cs"/>
              </a:rPr>
              <a:t>But does this make sense, conceptually, when there’s so much that goes into this? This is the case for our outcomes. </a:t>
            </a:r>
            <a:r>
              <a:rPr lang="en-US" sz="1200" kern="1200" dirty="0" err="1" smtClean="0">
                <a:solidFill>
                  <a:schemeClr val="tx1"/>
                </a:solidFill>
                <a:effectLst/>
                <a:latin typeface="+mn-lt"/>
                <a:ea typeface="+mn-ea"/>
                <a:cs typeface="+mn-cs"/>
              </a:rPr>
              <a:t>Qual</a:t>
            </a:r>
            <a:r>
              <a:rPr lang="en-US" sz="1200" kern="1200" dirty="0" smtClean="0">
                <a:solidFill>
                  <a:schemeClr val="tx1"/>
                </a:solidFill>
                <a:effectLst/>
                <a:latin typeface="+mn-lt"/>
                <a:ea typeface="+mn-ea"/>
                <a:cs typeface="+mn-cs"/>
              </a:rPr>
              <a:t> offers more fluid conceptualization</a:t>
            </a:r>
          </a:p>
          <a:p>
            <a:pPr lvl="2"/>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BB7FF29-6532-494D-B00C-C9732D938F0C}" type="slidenum">
              <a:rPr lang="en-US" smtClean="0"/>
              <a:t>22</a:t>
            </a:fld>
            <a:endParaRPr lang="en-US"/>
          </a:p>
        </p:txBody>
      </p:sp>
    </p:spTree>
    <p:extLst>
      <p:ext uri="{BB962C8B-B14F-4D97-AF65-F5344CB8AC3E}">
        <p14:creationId xmlns:p14="http://schemas.microsoft.com/office/powerpoint/2010/main" val="26578450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Have to draw a line across every nuanced,</a:t>
            </a:r>
            <a:r>
              <a:rPr lang="en-US" baseline="0" dirty="0" smtClean="0"/>
              <a:t> fluid variable. V</a:t>
            </a:r>
            <a:r>
              <a:rPr lang="en-US" dirty="0" smtClean="0"/>
              <a:t>ery careful determination of where that line is,</a:t>
            </a:r>
            <a:r>
              <a:rPr lang="en-US" baseline="0" dirty="0" smtClean="0"/>
              <a:t> but a line none the less. The result may be a shadow of the relationship that we hoped to understand.</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Choose methods that are best suited to your research question. </a:t>
            </a:r>
            <a:endParaRPr lang="en-US" baseline="0" dirty="0" smtClean="0"/>
          </a:p>
          <a:p>
            <a:r>
              <a:rPr lang="en-US" sz="2400" dirty="0" smtClean="0"/>
              <a:t>You can’t have your cake and eat it, too:</a:t>
            </a:r>
          </a:p>
          <a:p>
            <a:pPr lvl="1"/>
            <a:r>
              <a:rPr lang="en-US" sz="2000" dirty="0" smtClean="0"/>
              <a:t>If you want clear attribution but have fluidly defined variables, </a:t>
            </a:r>
            <a:r>
              <a:rPr lang="en-US" sz="2000" b="1" dirty="0" smtClean="0"/>
              <a:t>QCA results may not be valid</a:t>
            </a:r>
            <a:r>
              <a:rPr lang="en-US" sz="2000" dirty="0" smtClean="0"/>
              <a:t>. This may be the case in this study. (fuzzy set QCA?)</a:t>
            </a:r>
          </a:p>
          <a:p>
            <a:pPr lvl="1"/>
            <a:r>
              <a:rPr lang="en-US" sz="2000" dirty="0" smtClean="0"/>
              <a:t>If you have well-defined variables but want to understand nuances of relationships, </a:t>
            </a:r>
            <a:r>
              <a:rPr lang="en-US" sz="2000" b="1" dirty="0" smtClean="0"/>
              <a:t>QCA may be valid but insufficient without context that qualitative offers</a:t>
            </a:r>
            <a:r>
              <a:rPr lang="en-US" sz="2000" dirty="0" smtClean="0"/>
              <a:t>.</a:t>
            </a:r>
          </a:p>
          <a:p>
            <a:pPr lvl="1"/>
            <a:endParaRPr lang="en-US" sz="2000" dirty="0" smtClean="0"/>
          </a:p>
          <a:p>
            <a:pPr lvl="1"/>
            <a:r>
              <a:rPr lang="en-US" sz="2000" dirty="0" smtClean="0"/>
              <a:t>Importance of solid standard</a:t>
            </a:r>
            <a:r>
              <a:rPr lang="en-US" sz="2000" baseline="0" dirty="0" smtClean="0"/>
              <a:t> </a:t>
            </a:r>
            <a:r>
              <a:rPr lang="en-US" sz="2000" baseline="0" dirty="0" err="1" smtClean="0"/>
              <a:t>Qual</a:t>
            </a:r>
            <a:r>
              <a:rPr lang="en-US" sz="2000" baseline="0" dirty="0" smtClean="0"/>
              <a:t> analysis. </a:t>
            </a:r>
            <a:endParaRPr lang="en-US" sz="2000" dirty="0" smtClean="0"/>
          </a:p>
          <a:p>
            <a:pPr lvl="1"/>
            <a:r>
              <a:rPr lang="en-US" sz="2000" dirty="0" smtClean="0"/>
              <a:t>Sample size limitations of QCA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BB7FF29-6532-494D-B00C-C9732D938F0C}" type="slidenum">
              <a:rPr lang="en-US" smtClean="0"/>
              <a:t>23</a:t>
            </a:fld>
            <a:endParaRPr lang="en-US"/>
          </a:p>
        </p:txBody>
      </p:sp>
    </p:spTree>
    <p:extLst>
      <p:ext uri="{BB962C8B-B14F-4D97-AF65-F5344CB8AC3E}">
        <p14:creationId xmlns:p14="http://schemas.microsoft.com/office/powerpoint/2010/main" val="19212401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25</a:t>
            </a:fld>
            <a:endParaRPr lang="en-US"/>
          </a:p>
        </p:txBody>
      </p:sp>
    </p:spTree>
    <p:extLst>
      <p:ext uri="{BB962C8B-B14F-4D97-AF65-F5344CB8AC3E}">
        <p14:creationId xmlns:p14="http://schemas.microsoft.com/office/powerpoint/2010/main" val="1312759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address these concerns regarding poor processes of care and outcomes for cancer survivors, many high-profile organizations such as the Commission on Cancer, the largest US cancer program accrediting</a:t>
            </a:r>
            <a:r>
              <a:rPr lang="en-US" baseline="0" dirty="0" smtClean="0"/>
              <a:t> body, recommend or require the use of SCPs. SCPs are written documents that contain information regarding a survivor’s diagnosis, cancer treatment, and information about what needs to happen after treatment is complete, including preventive, surveillance, and psychosocial services</a:t>
            </a:r>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3</a:t>
            </a:fld>
            <a:endParaRPr lang="en-US"/>
          </a:p>
        </p:txBody>
      </p:sp>
    </p:spTree>
    <p:extLst>
      <p:ext uri="{BB962C8B-B14F-4D97-AF65-F5344CB8AC3E}">
        <p14:creationId xmlns:p14="http://schemas.microsoft.com/office/powerpoint/2010/main" val="403147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The goal of SCPs is</a:t>
            </a:r>
            <a:r>
              <a:rPr lang="en-US" sz="1200" i="0" kern="1200" baseline="0" dirty="0" smtClean="0">
                <a:solidFill>
                  <a:schemeClr val="tx1"/>
                </a:solidFill>
                <a:effectLst/>
                <a:latin typeface="+mn-lt"/>
                <a:ea typeface="+mn-ea"/>
                <a:cs typeface="+mn-cs"/>
              </a:rPr>
              <a:t> to promote coordination and communication among cancer care providers, survivors, and primary care providers, yet </a:t>
            </a:r>
            <a:r>
              <a:rPr lang="en-US" sz="1200" i="1" kern="1200" dirty="0" smtClean="0">
                <a:solidFill>
                  <a:schemeClr val="tx1"/>
                </a:solidFill>
                <a:effectLst/>
                <a:latin typeface="+mn-lt"/>
                <a:ea typeface="+mn-ea"/>
                <a:cs typeface="+mn-cs"/>
              </a:rPr>
              <a:t>SCP implementation is poor:</a:t>
            </a:r>
            <a:r>
              <a:rPr lang="en-US" sz="1200" kern="1200" dirty="0" smtClean="0">
                <a:solidFill>
                  <a:schemeClr val="tx1"/>
                </a:solidFill>
                <a:effectLst/>
                <a:latin typeface="+mn-lt"/>
                <a:ea typeface="+mn-ea"/>
                <a:cs typeface="+mn-cs"/>
              </a:rPr>
              <a:t> Evidence suggests that cancer care providers often do not develop SCPs; when SCPs are developed, they frequently contain clinically significant errors or omissions</a:t>
            </a:r>
            <a:r>
              <a:rPr lang="en-US" sz="1200" kern="1200" baseline="30000" dirty="0" smtClean="0">
                <a:solidFill>
                  <a:schemeClr val="tx1"/>
                </a:solidFill>
                <a:effectLst/>
                <a:latin typeface="+mn-lt"/>
                <a:ea typeface="+mn-ea"/>
                <a:cs typeface="+mn-cs"/>
              </a:rPr>
              <a:t>26</a:t>
            </a:r>
            <a:r>
              <a:rPr lang="en-US" sz="1200" kern="1200" dirty="0" smtClean="0">
                <a:solidFill>
                  <a:schemeClr val="tx1"/>
                </a:solidFill>
                <a:effectLst/>
                <a:latin typeface="+mn-lt"/>
                <a:ea typeface="+mn-ea"/>
                <a:cs typeface="+mn-cs"/>
              </a:rPr>
              <a:t>, and they are seldom delivered to survivors or their PCPs</a:t>
            </a:r>
            <a:r>
              <a:rPr lang="en-US" sz="1200" kern="1200" baseline="30000" dirty="0" smtClean="0">
                <a:solidFill>
                  <a:schemeClr val="tx1"/>
                </a:solidFill>
                <a:effectLst/>
                <a:latin typeface="+mn-lt"/>
                <a:ea typeface="+mn-ea"/>
                <a:cs typeface="+mn-cs"/>
              </a:rPr>
              <a:t>4,5,27,28 </a:t>
            </a:r>
            <a:r>
              <a:rPr lang="en-US" sz="1200" b="1" kern="1200" dirty="0" smtClean="0">
                <a:solidFill>
                  <a:schemeClr val="tx1"/>
                </a:solidFill>
                <a:effectLst/>
                <a:latin typeface="+mn-lt"/>
                <a:ea typeface="+mn-ea"/>
                <a:cs typeface="+mn-cs"/>
              </a:rPr>
              <a:t>SCP implementation = </a:t>
            </a:r>
            <a:r>
              <a:rPr lang="en-US" sz="1200" b="1" kern="1200" baseline="0" dirty="0" smtClean="0">
                <a:solidFill>
                  <a:schemeClr val="tx1"/>
                </a:solidFill>
                <a:effectLst/>
                <a:latin typeface="+mn-lt"/>
                <a:ea typeface="+mn-ea"/>
                <a:cs typeface="+mn-cs"/>
              </a:rPr>
              <a:t>developed (by some estimates takes up to 2 hours) and delivered to survivors (in visit) and primary care providers (usually fax or email). </a:t>
            </a:r>
            <a:r>
              <a:rPr lang="en-US" sz="1200" kern="1200" dirty="0" smtClean="0">
                <a:solidFill>
                  <a:schemeClr val="tx1"/>
                </a:solidFill>
                <a:effectLst/>
                <a:latin typeface="+mn-lt"/>
                <a:ea typeface="+mn-ea"/>
                <a:cs typeface="+mn-cs"/>
              </a:rPr>
              <a:t>Closing the implementation gap requires identifying strategies that high-performing cancer programs use to promote SCP implementation.</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BB7FF29-6532-494D-B00C-C9732D938F0C}" type="slidenum">
              <a:rPr lang="en-US" smtClean="0"/>
              <a:t>4</a:t>
            </a:fld>
            <a:endParaRPr lang="en-US"/>
          </a:p>
        </p:txBody>
      </p:sp>
    </p:spTree>
    <p:extLst>
      <p:ext uri="{BB962C8B-B14F-4D97-AF65-F5344CB8AC3E}">
        <p14:creationId xmlns:p14="http://schemas.microsoft.com/office/powerpoint/2010/main" val="3694379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that in mind, the objective of this study was to…</a:t>
            </a:r>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5</a:t>
            </a:fld>
            <a:endParaRPr lang="en-US"/>
          </a:p>
        </p:txBody>
      </p:sp>
    </p:spTree>
    <p:extLst>
      <p:ext uri="{BB962C8B-B14F-4D97-AF65-F5344CB8AC3E}">
        <p14:creationId xmlns:p14="http://schemas.microsoft.com/office/powerpoint/2010/main" val="2780149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recruited QOPI practices to participate in the study because their performance data would allow us</a:t>
            </a:r>
            <a:r>
              <a:rPr lang="en-US" baseline="0" dirty="0" smtClean="0"/>
              <a:t> to sample practices based on their performance with respect to SCP implementation based on these three performance indicators. Based on the </a:t>
            </a:r>
            <a:r>
              <a:rPr lang="en-US" baseline="0" dirty="0" err="1" smtClean="0"/>
              <a:t>CoC</a:t>
            </a:r>
            <a:r>
              <a:rPr lang="en-US" baseline="0" dirty="0" smtClean="0"/>
              <a:t> standard for 2017, we considered high performers those that responded yes to these questions to 25% or more of their patients.</a:t>
            </a:r>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6</a:t>
            </a:fld>
            <a:endParaRPr lang="en-US"/>
          </a:p>
        </p:txBody>
      </p:sp>
    </p:spTree>
    <p:extLst>
      <p:ext uri="{BB962C8B-B14F-4D97-AF65-F5344CB8AC3E}">
        <p14:creationId xmlns:p14="http://schemas.microsoft.com/office/powerpoint/2010/main" val="3034564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Outcome variable: We operationalized SCP implementation based on these QOPI performance data items –</a:t>
            </a:r>
            <a:r>
              <a:rPr lang="en-US" baseline="0" dirty="0" smtClean="0"/>
              <a:t> relating to SCP </a:t>
            </a:r>
            <a:r>
              <a:rPr lang="en-US" b="1" baseline="0" dirty="0" smtClean="0"/>
              <a:t>development</a:t>
            </a:r>
            <a:r>
              <a:rPr lang="en-US" baseline="0" dirty="0" smtClean="0"/>
              <a:t> (the process of actually populating the document), delivery to survivors (ideally in a visit in which </a:t>
            </a:r>
            <a:r>
              <a:rPr lang="en-US" b="1" baseline="0" dirty="0" smtClean="0"/>
              <a:t>the provider discusses the SCP with the survivor</a:t>
            </a:r>
            <a:r>
              <a:rPr lang="en-US" baseline="0" dirty="0" smtClean="0"/>
              <a:t>), and </a:t>
            </a:r>
            <a:r>
              <a:rPr lang="en-US" b="1" baseline="0" dirty="0" err="1" smtClean="0"/>
              <a:t>dliervy</a:t>
            </a:r>
            <a:r>
              <a:rPr lang="en-US" baseline="0" dirty="0" smtClean="0"/>
              <a:t> to PCPs</a:t>
            </a:r>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7</a:t>
            </a:fld>
            <a:endParaRPr lang="en-US"/>
          </a:p>
        </p:txBody>
      </p:sp>
    </p:spTree>
    <p:extLst>
      <p:ext uri="{BB962C8B-B14F-4D97-AF65-F5344CB8AC3E}">
        <p14:creationId xmlns:p14="http://schemas.microsoft.com/office/powerpoint/2010/main" val="3925742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Defining success is subjective and more complicated than we anticipated HIGH PERFORMANCE: intended to anchor at 25% per </a:t>
            </a:r>
            <a:r>
              <a:rPr lang="en-US" baseline="0" dirty="0" err="1" smtClean="0"/>
              <a:t>CoC</a:t>
            </a:r>
            <a:r>
              <a:rPr lang="en-US" baseline="0" dirty="0" smtClean="0"/>
              <a:t> recommendation</a:t>
            </a:r>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8</a:t>
            </a:fld>
            <a:endParaRPr lang="en-US"/>
          </a:p>
        </p:txBody>
      </p:sp>
    </p:spTree>
    <p:extLst>
      <p:ext uri="{BB962C8B-B14F-4D97-AF65-F5344CB8AC3E}">
        <p14:creationId xmlns:p14="http://schemas.microsoft.com/office/powerpoint/2010/main" val="2302792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gain</a:t>
            </a:r>
            <a:r>
              <a:rPr lang="en-US" baseline="0" dirty="0" smtClean="0"/>
              <a:t> comprehensive understanding of strategies used in sampled cancer programs, our goal was to recruit all individuals in sampled practices. We began with QOPI liaisons and used a snowball approach from there, connecting with potential participants through those contacts and any participants. We recruited using an introductory letter and then iterating between email and telephone calls until we were able to get in touch with potential participants.</a:t>
            </a:r>
            <a:endParaRPr lang="en-US" dirty="0"/>
          </a:p>
        </p:txBody>
      </p:sp>
      <p:sp>
        <p:nvSpPr>
          <p:cNvPr id="4" name="Slide Number Placeholder 3"/>
          <p:cNvSpPr>
            <a:spLocks noGrp="1"/>
          </p:cNvSpPr>
          <p:nvPr>
            <p:ph type="sldNum" sz="quarter" idx="10"/>
          </p:nvPr>
        </p:nvSpPr>
        <p:spPr/>
        <p:txBody>
          <a:bodyPr/>
          <a:lstStyle/>
          <a:p>
            <a:fld id="{6BB7FF29-6532-494D-B00C-C9732D938F0C}" type="slidenum">
              <a:rPr lang="en-US" smtClean="0"/>
              <a:t>9</a:t>
            </a:fld>
            <a:endParaRPr lang="en-US"/>
          </a:p>
        </p:txBody>
      </p:sp>
    </p:spTree>
    <p:extLst>
      <p:ext uri="{BB962C8B-B14F-4D97-AF65-F5344CB8AC3E}">
        <p14:creationId xmlns:p14="http://schemas.microsoft.com/office/powerpoint/2010/main" val="323182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D9A71D-ADD7-409C-B9FB-7418104206F7}"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9D81-5A84-49F3-A045-E83702F5D9A2}" type="slidenum">
              <a:rPr lang="en-US" smtClean="0"/>
              <a:t>‹#›</a:t>
            </a:fld>
            <a:endParaRPr lang="en-US"/>
          </a:p>
        </p:txBody>
      </p:sp>
    </p:spTree>
    <p:extLst>
      <p:ext uri="{BB962C8B-B14F-4D97-AF65-F5344CB8AC3E}">
        <p14:creationId xmlns:p14="http://schemas.microsoft.com/office/powerpoint/2010/main" val="150690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D9A71D-ADD7-409C-B9FB-7418104206F7}"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9D81-5A84-49F3-A045-E83702F5D9A2}" type="slidenum">
              <a:rPr lang="en-US" smtClean="0"/>
              <a:t>‹#›</a:t>
            </a:fld>
            <a:endParaRPr lang="en-US"/>
          </a:p>
        </p:txBody>
      </p:sp>
    </p:spTree>
    <p:extLst>
      <p:ext uri="{BB962C8B-B14F-4D97-AF65-F5344CB8AC3E}">
        <p14:creationId xmlns:p14="http://schemas.microsoft.com/office/powerpoint/2010/main" val="900691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D9A71D-ADD7-409C-B9FB-7418104206F7}"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9D81-5A84-49F3-A045-E83702F5D9A2}" type="slidenum">
              <a:rPr lang="en-US" smtClean="0"/>
              <a:t>‹#›</a:t>
            </a:fld>
            <a:endParaRPr lang="en-US"/>
          </a:p>
        </p:txBody>
      </p:sp>
    </p:spTree>
    <p:extLst>
      <p:ext uri="{BB962C8B-B14F-4D97-AF65-F5344CB8AC3E}">
        <p14:creationId xmlns:p14="http://schemas.microsoft.com/office/powerpoint/2010/main" val="172531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D9A71D-ADD7-409C-B9FB-7418104206F7}"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9D81-5A84-49F3-A045-E83702F5D9A2}" type="slidenum">
              <a:rPr lang="en-US" smtClean="0"/>
              <a:t>‹#›</a:t>
            </a:fld>
            <a:endParaRPr lang="en-US"/>
          </a:p>
        </p:txBody>
      </p:sp>
    </p:spTree>
    <p:extLst>
      <p:ext uri="{BB962C8B-B14F-4D97-AF65-F5344CB8AC3E}">
        <p14:creationId xmlns:p14="http://schemas.microsoft.com/office/powerpoint/2010/main" val="258594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D9A71D-ADD7-409C-B9FB-7418104206F7}"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9D81-5A84-49F3-A045-E83702F5D9A2}" type="slidenum">
              <a:rPr lang="en-US" smtClean="0"/>
              <a:t>‹#›</a:t>
            </a:fld>
            <a:endParaRPr lang="en-US"/>
          </a:p>
        </p:txBody>
      </p:sp>
    </p:spTree>
    <p:extLst>
      <p:ext uri="{BB962C8B-B14F-4D97-AF65-F5344CB8AC3E}">
        <p14:creationId xmlns:p14="http://schemas.microsoft.com/office/powerpoint/2010/main" val="3469033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D9A71D-ADD7-409C-B9FB-7418104206F7}"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F9D81-5A84-49F3-A045-E83702F5D9A2}" type="slidenum">
              <a:rPr lang="en-US" smtClean="0"/>
              <a:t>‹#›</a:t>
            </a:fld>
            <a:endParaRPr lang="en-US"/>
          </a:p>
        </p:txBody>
      </p:sp>
    </p:spTree>
    <p:extLst>
      <p:ext uri="{BB962C8B-B14F-4D97-AF65-F5344CB8AC3E}">
        <p14:creationId xmlns:p14="http://schemas.microsoft.com/office/powerpoint/2010/main" val="232427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D9A71D-ADD7-409C-B9FB-7418104206F7}" type="datetimeFigureOut">
              <a:rPr lang="en-US" smtClean="0"/>
              <a:t>9/8/2017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F9D81-5A84-49F3-A045-E83702F5D9A2}" type="slidenum">
              <a:rPr lang="en-US" smtClean="0"/>
              <a:t>‹#›</a:t>
            </a:fld>
            <a:endParaRPr lang="en-US"/>
          </a:p>
        </p:txBody>
      </p:sp>
    </p:spTree>
    <p:extLst>
      <p:ext uri="{BB962C8B-B14F-4D97-AF65-F5344CB8AC3E}">
        <p14:creationId xmlns:p14="http://schemas.microsoft.com/office/powerpoint/2010/main" val="1437624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D9A71D-ADD7-409C-B9FB-7418104206F7}" type="datetimeFigureOut">
              <a:rPr lang="en-US" smtClean="0"/>
              <a:t>9/8/2017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F9D81-5A84-49F3-A045-E83702F5D9A2}" type="slidenum">
              <a:rPr lang="en-US" smtClean="0"/>
              <a:t>‹#›</a:t>
            </a:fld>
            <a:endParaRPr lang="en-US"/>
          </a:p>
        </p:txBody>
      </p:sp>
    </p:spTree>
    <p:extLst>
      <p:ext uri="{BB962C8B-B14F-4D97-AF65-F5344CB8AC3E}">
        <p14:creationId xmlns:p14="http://schemas.microsoft.com/office/powerpoint/2010/main" val="1947504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9A71D-ADD7-409C-B9FB-7418104206F7}" type="datetimeFigureOut">
              <a:rPr lang="en-US" smtClean="0"/>
              <a:t>9/8/2017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F9D81-5A84-49F3-A045-E83702F5D9A2}" type="slidenum">
              <a:rPr lang="en-US" smtClean="0"/>
              <a:t>‹#›</a:t>
            </a:fld>
            <a:endParaRPr lang="en-US"/>
          </a:p>
        </p:txBody>
      </p:sp>
    </p:spTree>
    <p:extLst>
      <p:ext uri="{BB962C8B-B14F-4D97-AF65-F5344CB8AC3E}">
        <p14:creationId xmlns:p14="http://schemas.microsoft.com/office/powerpoint/2010/main" val="184725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D9A71D-ADD7-409C-B9FB-7418104206F7}"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F9D81-5A84-49F3-A045-E83702F5D9A2}" type="slidenum">
              <a:rPr lang="en-US" smtClean="0"/>
              <a:t>‹#›</a:t>
            </a:fld>
            <a:endParaRPr lang="en-US"/>
          </a:p>
        </p:txBody>
      </p:sp>
    </p:spTree>
    <p:extLst>
      <p:ext uri="{BB962C8B-B14F-4D97-AF65-F5344CB8AC3E}">
        <p14:creationId xmlns:p14="http://schemas.microsoft.com/office/powerpoint/2010/main" val="144231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D9A71D-ADD7-409C-B9FB-7418104206F7}"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F9D81-5A84-49F3-A045-E83702F5D9A2}" type="slidenum">
              <a:rPr lang="en-US" smtClean="0"/>
              <a:t>‹#›</a:t>
            </a:fld>
            <a:endParaRPr lang="en-US"/>
          </a:p>
        </p:txBody>
      </p:sp>
    </p:spTree>
    <p:extLst>
      <p:ext uri="{BB962C8B-B14F-4D97-AF65-F5344CB8AC3E}">
        <p14:creationId xmlns:p14="http://schemas.microsoft.com/office/powerpoint/2010/main" val="3076482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9A71D-ADD7-409C-B9FB-7418104206F7}" type="datetimeFigureOut">
              <a:rPr lang="en-US" smtClean="0"/>
              <a:t>9/8/2017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F9D81-5A84-49F3-A045-E83702F5D9A2}" type="slidenum">
              <a:rPr lang="en-US" smtClean="0"/>
              <a:t>‹#›</a:t>
            </a:fld>
            <a:endParaRPr lang="en-US"/>
          </a:p>
        </p:txBody>
      </p:sp>
    </p:spTree>
    <p:extLst>
      <p:ext uri="{BB962C8B-B14F-4D97-AF65-F5344CB8AC3E}">
        <p14:creationId xmlns:p14="http://schemas.microsoft.com/office/powerpoint/2010/main" val="1180086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b="1" dirty="0">
                <a:latin typeface="+mn-lt"/>
              </a:rPr>
              <a:t>A Qualitative Comparative Analysis Study of </a:t>
            </a:r>
            <a:r>
              <a:rPr lang="en-US" sz="2800" b="1" dirty="0" smtClean="0">
                <a:latin typeface="+mn-lt"/>
              </a:rPr>
              <a:t/>
            </a:r>
            <a:br>
              <a:rPr lang="en-US" sz="2800" b="1" dirty="0" smtClean="0">
                <a:latin typeface="+mn-lt"/>
              </a:rPr>
            </a:br>
            <a:r>
              <a:rPr lang="en-US" sz="2800" b="1" dirty="0" smtClean="0">
                <a:latin typeface="+mn-lt"/>
              </a:rPr>
              <a:t>Strategies </a:t>
            </a:r>
            <a:r>
              <a:rPr lang="en-US" sz="2800" b="1" dirty="0">
                <a:latin typeface="+mn-lt"/>
              </a:rPr>
              <a:t>for the Successful Implementation of Cancer Survivorship Care Plans in Practice </a:t>
            </a:r>
          </a:p>
        </p:txBody>
      </p:sp>
      <p:sp>
        <p:nvSpPr>
          <p:cNvPr id="3" name="Subtitle 2"/>
          <p:cNvSpPr>
            <a:spLocks noGrp="1"/>
          </p:cNvSpPr>
          <p:nvPr>
            <p:ph type="subTitle" idx="1"/>
          </p:nvPr>
        </p:nvSpPr>
        <p:spPr>
          <a:xfrm>
            <a:off x="1524000" y="3602038"/>
            <a:ext cx="9144000" cy="2754312"/>
          </a:xfrm>
        </p:spPr>
        <p:txBody>
          <a:bodyPr>
            <a:normAutofit fontScale="92500" lnSpcReduction="10000"/>
          </a:bodyPr>
          <a:lstStyle/>
          <a:p>
            <a:r>
              <a:rPr lang="en-US" dirty="0" smtClean="0">
                <a:solidFill>
                  <a:schemeClr val="tx1"/>
                </a:solidFill>
              </a:rPr>
              <a:t>Sarah Birken, PhD; Sara Jacobs, PhD; </a:t>
            </a:r>
            <a:r>
              <a:rPr lang="en-US" dirty="0" smtClean="0"/>
              <a:t>Jamiyla Bolton, BA; </a:t>
            </a:r>
            <a:r>
              <a:rPr lang="en-US" dirty="0"/>
              <a:t>Alecia S. Clary, </a:t>
            </a:r>
            <a:r>
              <a:rPr lang="en-US" dirty="0" smtClean="0"/>
              <a:t>MSW; </a:t>
            </a:r>
            <a:r>
              <a:rPr lang="en-US" dirty="0"/>
              <a:t>Miriam </a:t>
            </a:r>
            <a:r>
              <a:rPr lang="en-US" dirty="0" smtClean="0"/>
              <a:t>Tardif-Douglin, BA; </a:t>
            </a:r>
            <a:r>
              <a:rPr lang="en-US" dirty="0"/>
              <a:t>Shampa </a:t>
            </a:r>
            <a:r>
              <a:rPr lang="en-US" dirty="0" smtClean="0"/>
              <a:t>Bernstein, JD; </a:t>
            </a:r>
            <a:r>
              <a:rPr lang="en-US" dirty="0"/>
              <a:t>M. Alexis Kirk, </a:t>
            </a:r>
            <a:r>
              <a:rPr lang="en-US" dirty="0" smtClean="0"/>
              <a:t>MSPH</a:t>
            </a:r>
          </a:p>
          <a:p>
            <a:endParaRPr lang="en-US" dirty="0" smtClean="0"/>
          </a:p>
          <a:p>
            <a:r>
              <a:rPr lang="en-US" dirty="0" smtClean="0"/>
              <a:t>North Carolina Translational &amp; Clinical Sciences Institute Grant </a:t>
            </a:r>
            <a:r>
              <a:rPr lang="en-US" dirty="0"/>
              <a:t># 550KR111503</a:t>
            </a:r>
            <a:endParaRPr lang="en-US" dirty="0" smtClean="0">
              <a:solidFill>
                <a:schemeClr val="tx1"/>
              </a:solidFill>
            </a:endParaRPr>
          </a:p>
          <a:p>
            <a:endParaRPr lang="en-US" sz="2300" dirty="0" smtClean="0"/>
          </a:p>
          <a:p>
            <a:r>
              <a:rPr lang="en-US" sz="2300" dirty="0" smtClean="0"/>
              <a:t>September 8, 2017</a:t>
            </a:r>
          </a:p>
          <a:p>
            <a:r>
              <a:rPr lang="en-US" sz="2300" dirty="0" smtClean="0">
                <a:solidFill>
                  <a:schemeClr val="tx1"/>
                </a:solidFill>
              </a:rPr>
              <a:t>4</a:t>
            </a:r>
            <a:r>
              <a:rPr lang="en-US" sz="2300" baseline="30000" dirty="0" smtClean="0">
                <a:solidFill>
                  <a:schemeClr val="tx1"/>
                </a:solidFill>
              </a:rPr>
              <a:t>th</a:t>
            </a:r>
            <a:r>
              <a:rPr lang="en-US" sz="2300" dirty="0" smtClean="0">
                <a:solidFill>
                  <a:schemeClr val="tx1"/>
                </a:solidFill>
              </a:rPr>
              <a:t> Biennial Society for Implementation Research Collaborative</a:t>
            </a:r>
          </a:p>
          <a:p>
            <a:endParaRPr lang="en-US" dirty="0"/>
          </a:p>
        </p:txBody>
      </p:sp>
      <p:sp>
        <p:nvSpPr>
          <p:cNvPr id="4" name="Slide Number Placeholder 3"/>
          <p:cNvSpPr>
            <a:spLocks noGrp="1"/>
          </p:cNvSpPr>
          <p:nvPr>
            <p:ph type="sldNum" sz="quarter" idx="12"/>
          </p:nvPr>
        </p:nvSpPr>
        <p:spPr/>
        <p:txBody>
          <a:bodyPr/>
          <a:lstStyle/>
          <a:p>
            <a:fld id="{FD47EA50-30A1-4BFE-9D74-99D36BB5C43B}" type="slidenum">
              <a:rPr lang="en-US" smtClean="0"/>
              <a:t>1</a:t>
            </a:fld>
            <a:endParaRPr lang="en-US"/>
          </a:p>
        </p:txBody>
      </p:sp>
      <p:sp>
        <p:nvSpPr>
          <p:cNvPr id="12" name="Rectangle 11"/>
          <p:cNvSpPr/>
          <p:nvPr/>
        </p:nvSpPr>
        <p:spPr>
          <a:xfrm>
            <a:off x="0" y="940033"/>
            <a:ext cx="12192000" cy="1011229"/>
          </a:xfrm>
          <a:prstGeom prst="rect">
            <a:avLst/>
          </a:prstGeom>
          <a:solidFill>
            <a:srgbClr val="3A7EC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latin typeface="Gill Sans MT"/>
                <a:cs typeface="Gill Sans MT"/>
              </a:rPr>
              <a:t>GILLINGS SCHOOL OF GLOBAL PUBLIC HEALTH</a:t>
            </a:r>
            <a:endParaRPr lang="en-US" sz="2800" b="1" dirty="0">
              <a:latin typeface="Gill Sans MT"/>
              <a:cs typeface="Gill Sans MT"/>
            </a:endParaRPr>
          </a:p>
        </p:txBody>
      </p:sp>
      <p:pic>
        <p:nvPicPr>
          <p:cNvPr id="13" name="Picture 12" descr="UNC_GILLINGS_542_transp_bg_200px_wid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028" y="155351"/>
            <a:ext cx="2048179" cy="522285"/>
          </a:xfrm>
          <a:prstGeom prst="rect">
            <a:avLst/>
          </a:prstGeom>
        </p:spPr>
      </p:pic>
    </p:spTree>
    <p:extLst>
      <p:ext uri="{BB962C8B-B14F-4D97-AF65-F5344CB8AC3E}">
        <p14:creationId xmlns:p14="http://schemas.microsoft.com/office/powerpoint/2010/main" val="3230068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a:bodyPr>
          <a:lstStyle/>
          <a:p>
            <a:r>
              <a:rPr lang="en-US" dirty="0" smtClean="0"/>
              <a:t>Interview guide based on Theoretical Domains Framework constructs (e.g., belief about consequences of SCP use, resources and leadership for SCP use) identified in preliminary studies as relevant</a:t>
            </a:r>
          </a:p>
          <a:p>
            <a:r>
              <a:rPr lang="en-US" dirty="0" smtClean="0"/>
              <a:t>2 interviewers from RTI trained by PI</a:t>
            </a:r>
          </a:p>
          <a:p>
            <a:r>
              <a:rPr lang="en-US" dirty="0" smtClean="0"/>
              <a:t>Telephone</a:t>
            </a:r>
          </a:p>
          <a:p>
            <a:r>
              <a:rPr lang="en-US" dirty="0" smtClean="0"/>
              <a:t>30-60 minutes</a:t>
            </a:r>
          </a:p>
          <a:p>
            <a:r>
              <a:rPr lang="en-US" dirty="0"/>
              <a:t>Audio-recorded</a:t>
            </a:r>
          </a:p>
          <a:p>
            <a:r>
              <a:rPr lang="en-US" dirty="0" smtClean="0"/>
              <a:t>Transcribed verbatim</a:t>
            </a:r>
          </a:p>
        </p:txBody>
      </p:sp>
    </p:spTree>
    <p:extLst>
      <p:ext uri="{BB962C8B-B14F-4D97-AF65-F5344CB8AC3E}">
        <p14:creationId xmlns:p14="http://schemas.microsoft.com/office/powerpoint/2010/main" val="2837499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Qualitative comparative analysis</a:t>
            </a:r>
          </a:p>
        </p:txBody>
      </p:sp>
      <p:sp>
        <p:nvSpPr>
          <p:cNvPr id="3" name="Content Placeholder 2"/>
          <p:cNvSpPr>
            <a:spLocks noGrp="1"/>
          </p:cNvSpPr>
          <p:nvPr>
            <p:ph idx="1"/>
          </p:nvPr>
        </p:nvSpPr>
        <p:spPr/>
        <p:txBody>
          <a:bodyPr>
            <a:normAutofit/>
          </a:bodyPr>
          <a:lstStyle/>
          <a:p>
            <a:r>
              <a:rPr lang="en-US" dirty="0" smtClean="0"/>
              <a:t>Identifies recipes for success</a:t>
            </a:r>
          </a:p>
          <a:p>
            <a:r>
              <a:rPr lang="en-US" dirty="0" smtClean="0"/>
              <a:t>Principle of </a:t>
            </a:r>
            <a:r>
              <a:rPr lang="en-US" dirty="0" err="1" smtClean="0"/>
              <a:t>equifinality</a:t>
            </a:r>
            <a:r>
              <a:rPr lang="en-US" dirty="0" smtClean="0"/>
              <a:t> (recipes aren’t one-size-fits all)</a:t>
            </a:r>
          </a:p>
          <a:p>
            <a:r>
              <a:rPr lang="en-US" dirty="0" smtClean="0"/>
              <a:t>Explores complex causality within small samples</a:t>
            </a:r>
          </a:p>
          <a:p>
            <a:pPr lvl="1"/>
            <a:endParaRPr lang="en-US" dirty="0"/>
          </a:p>
        </p:txBody>
      </p:sp>
    </p:spTree>
    <p:extLst>
      <p:ext uri="{BB962C8B-B14F-4D97-AF65-F5344CB8AC3E}">
        <p14:creationId xmlns:p14="http://schemas.microsoft.com/office/powerpoint/2010/main" val="3134236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analysis</a:t>
            </a:r>
            <a:endParaRPr lang="en-US" dirty="0"/>
          </a:p>
        </p:txBody>
      </p:sp>
      <p:sp>
        <p:nvSpPr>
          <p:cNvPr id="3" name="Content Placeholder 2"/>
          <p:cNvSpPr>
            <a:spLocks noGrp="1"/>
          </p:cNvSpPr>
          <p:nvPr>
            <p:ph idx="1"/>
          </p:nvPr>
        </p:nvSpPr>
        <p:spPr/>
        <p:txBody>
          <a:bodyPr>
            <a:normAutofit/>
          </a:bodyPr>
          <a:lstStyle/>
          <a:p>
            <a:r>
              <a:rPr lang="en-US" dirty="0" smtClean="0"/>
              <a:t>Codebook based on Theoretical Domains Framework constructs </a:t>
            </a:r>
          </a:p>
          <a:p>
            <a:r>
              <a:rPr lang="en-US" dirty="0"/>
              <a:t>C</a:t>
            </a:r>
            <a:r>
              <a:rPr lang="en-US" dirty="0" smtClean="0"/>
              <a:t>ombines a priori and emergent themes</a:t>
            </a:r>
          </a:p>
          <a:p>
            <a:r>
              <a:rPr lang="en-US" dirty="0" smtClean="0"/>
              <a:t>Reconciliation of coding two transcripts among the two interviewers and myself</a:t>
            </a:r>
          </a:p>
          <a:p>
            <a:r>
              <a:rPr lang="en-US" dirty="0" err="1" smtClean="0"/>
              <a:t>NVivo</a:t>
            </a:r>
            <a:endParaRPr lang="en-US" dirty="0" smtClean="0"/>
          </a:p>
        </p:txBody>
      </p:sp>
    </p:spTree>
    <p:extLst>
      <p:ext uri="{BB962C8B-B14F-4D97-AF65-F5344CB8AC3E}">
        <p14:creationId xmlns:p14="http://schemas.microsoft.com/office/powerpoint/2010/main" val="3020621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6822C3-2751-4235-A1E0-6430BEE8B5EB}"/>
              </a:ext>
            </a:extLst>
          </p:cNvPr>
          <p:cNvSpPr>
            <a:spLocks noGrp="1"/>
          </p:cNvSpPr>
          <p:nvPr>
            <p:ph type="title"/>
          </p:nvPr>
        </p:nvSpPr>
        <p:spPr/>
        <p:txBody>
          <a:bodyPr/>
          <a:lstStyle/>
          <a:p>
            <a:r>
              <a:rPr lang="en-US" dirty="0"/>
              <a:t>Transformed data for QCA</a:t>
            </a:r>
          </a:p>
        </p:txBody>
      </p:sp>
      <p:graphicFrame>
        <p:nvGraphicFramePr>
          <p:cNvPr id="4" name="Content Placeholder 3">
            <a:extLst>
              <a:ext uri="{FF2B5EF4-FFF2-40B4-BE49-F238E27FC236}">
                <a16:creationId xmlns:a16="http://schemas.microsoft.com/office/drawing/2014/main" xmlns="" id="{298E3935-F20F-4CC5-80F2-FFC74A2A8B4F}"/>
              </a:ext>
            </a:extLst>
          </p:cNvPr>
          <p:cNvGraphicFramePr>
            <a:graphicFrameLocks noGrp="1"/>
          </p:cNvGraphicFramePr>
          <p:nvPr>
            <p:ph idx="1"/>
            <p:extLst>
              <p:ext uri="{D42A27DB-BD31-4B8C-83A1-F6EECF244321}">
                <p14:modId xmlns:p14="http://schemas.microsoft.com/office/powerpoint/2010/main" val="3904196205"/>
              </p:ext>
            </p:extLst>
          </p:nvPr>
        </p:nvGraphicFramePr>
        <p:xfrm>
          <a:off x="838200" y="1825625"/>
          <a:ext cx="10515600" cy="267208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xmlns="" val="3777831488"/>
                    </a:ext>
                  </a:extLst>
                </a:gridCol>
                <a:gridCol w="2103120">
                  <a:extLst>
                    <a:ext uri="{9D8B030D-6E8A-4147-A177-3AD203B41FA5}">
                      <a16:colId xmlns:a16="http://schemas.microsoft.com/office/drawing/2014/main" xmlns="" val="1521620470"/>
                    </a:ext>
                  </a:extLst>
                </a:gridCol>
                <a:gridCol w="2103120">
                  <a:extLst>
                    <a:ext uri="{9D8B030D-6E8A-4147-A177-3AD203B41FA5}">
                      <a16:colId xmlns:a16="http://schemas.microsoft.com/office/drawing/2014/main" xmlns="" val="433633380"/>
                    </a:ext>
                  </a:extLst>
                </a:gridCol>
                <a:gridCol w="2103120"/>
                <a:gridCol w="2103120">
                  <a:extLst>
                    <a:ext uri="{9D8B030D-6E8A-4147-A177-3AD203B41FA5}">
                      <a16:colId xmlns:a16="http://schemas.microsoft.com/office/drawing/2014/main" xmlns="" val="1415031887"/>
                    </a:ext>
                  </a:extLst>
                </a:gridCol>
              </a:tblGrid>
              <a:tr h="370840">
                <a:tc>
                  <a:txBody>
                    <a:bodyPr/>
                    <a:lstStyle/>
                    <a:p>
                      <a:r>
                        <a:rPr lang="en-US" dirty="0" smtClean="0"/>
                        <a:t>Case</a:t>
                      </a:r>
                      <a:endParaRPr lang="en-US" dirty="0"/>
                    </a:p>
                  </a:txBody>
                  <a:tcPr/>
                </a:tc>
                <a:tc>
                  <a:txBody>
                    <a:bodyPr/>
                    <a:lstStyle/>
                    <a:p>
                      <a:r>
                        <a:rPr lang="en-US" dirty="0"/>
                        <a:t>Condition A: </a:t>
                      </a:r>
                      <a:r>
                        <a:rPr lang="en-US" dirty="0" smtClean="0"/>
                        <a:t>Attitudes about SCPs</a:t>
                      </a:r>
                      <a:endParaRPr lang="en-US" dirty="0"/>
                    </a:p>
                  </a:txBody>
                  <a:tcPr/>
                </a:tc>
                <a:tc>
                  <a:txBody>
                    <a:bodyPr/>
                    <a:lstStyle/>
                    <a:p>
                      <a:r>
                        <a:rPr lang="en-US" dirty="0"/>
                        <a:t>Condition B: </a:t>
                      </a:r>
                      <a:r>
                        <a:rPr lang="en-US" dirty="0" smtClean="0"/>
                        <a:t>Beliefs about consequences of SCPs</a:t>
                      </a:r>
                      <a:endParaRPr lang="en-US" dirty="0"/>
                    </a:p>
                  </a:txBody>
                  <a:tcPr/>
                </a:tc>
                <a:tc>
                  <a:txBody>
                    <a:bodyPr/>
                    <a:lstStyle/>
                    <a:p>
                      <a:r>
                        <a:rPr lang="en-US" dirty="0" smtClean="0"/>
                        <a:t>…etc.</a:t>
                      </a:r>
                      <a:endParaRPr lang="en-US" dirty="0"/>
                    </a:p>
                  </a:txBody>
                  <a:tcPr/>
                </a:tc>
                <a:tc>
                  <a:txBody>
                    <a:bodyPr/>
                    <a:lstStyle/>
                    <a:p>
                      <a:r>
                        <a:rPr lang="en-US" dirty="0" smtClean="0"/>
                        <a:t>SCP</a:t>
                      </a:r>
                      <a:r>
                        <a:rPr lang="en-US" baseline="0" dirty="0" smtClean="0"/>
                        <a:t> implementation success</a:t>
                      </a:r>
                      <a:endParaRPr lang="en-US" dirty="0"/>
                    </a:p>
                  </a:txBody>
                  <a:tcPr/>
                </a:tc>
                <a:extLst>
                  <a:ext uri="{0D108BD9-81ED-4DB2-BD59-A6C34878D82A}">
                    <a16:rowId xmlns:a16="http://schemas.microsoft.com/office/drawing/2014/main" xmlns="" val="2316493376"/>
                  </a:ext>
                </a:extLst>
              </a:tr>
              <a:tr h="370840">
                <a:tc>
                  <a:txBody>
                    <a:bodyPr/>
                    <a:lstStyle/>
                    <a:p>
                      <a:r>
                        <a:rPr lang="en-US" smtClean="0"/>
                        <a:t>Cancer program A</a:t>
                      </a:r>
                      <a:endParaRPr lang="en-US" dirty="0"/>
                    </a:p>
                  </a:txBody>
                  <a:tcPr/>
                </a:tc>
                <a:tc>
                  <a:txBody>
                    <a:bodyPr/>
                    <a:lstStyle/>
                    <a:p>
                      <a:r>
                        <a:rPr lang="en-US" smtClean="0"/>
                        <a:t>0</a:t>
                      </a:r>
                      <a:endParaRPr lang="en-US" dirty="0"/>
                    </a:p>
                  </a:txBody>
                  <a:tcPr/>
                </a:tc>
                <a:tc>
                  <a:txBody>
                    <a:bodyPr/>
                    <a:lstStyle/>
                    <a:p>
                      <a:r>
                        <a:rPr lang="en-US" smtClean="0"/>
                        <a:t>0</a:t>
                      </a:r>
                      <a:endParaRPr lang="en-US" dirty="0"/>
                    </a:p>
                  </a:txBody>
                  <a:tcPr/>
                </a:tc>
                <a:tc>
                  <a:txBody>
                    <a:bodyPr/>
                    <a:lstStyle/>
                    <a:p>
                      <a:endParaRPr lang="en-US" dirty="0"/>
                    </a:p>
                  </a:txBody>
                  <a:tcPr/>
                </a:tc>
                <a:tc>
                  <a:txBody>
                    <a:bodyPr/>
                    <a:lstStyle/>
                    <a:p>
                      <a:r>
                        <a:rPr lang="en-US" smtClean="0"/>
                        <a:t>1</a:t>
                      </a:r>
                      <a:endParaRPr lang="en-US" dirty="0"/>
                    </a:p>
                  </a:txBody>
                  <a:tcPr/>
                </a:tc>
                <a:extLst>
                  <a:ext uri="{0D108BD9-81ED-4DB2-BD59-A6C34878D82A}">
                    <a16:rowId xmlns:a16="http://schemas.microsoft.com/office/drawing/2014/main" xmlns="" val="1471039482"/>
                  </a:ext>
                </a:extLst>
              </a:tr>
              <a:tr h="370840">
                <a:tc>
                  <a:txBody>
                    <a:bodyPr/>
                    <a:lstStyle/>
                    <a:p>
                      <a:r>
                        <a:rPr lang="en-US" dirty="0" smtClean="0"/>
                        <a:t>Cancer program B</a:t>
                      </a:r>
                      <a:endParaRPr lang="en-US" dirty="0"/>
                    </a:p>
                  </a:txBody>
                  <a:tcPr/>
                </a:tc>
                <a:tc>
                  <a:txBody>
                    <a:bodyPr/>
                    <a:lstStyle/>
                    <a:p>
                      <a:r>
                        <a:rPr lang="en-US" smtClean="0"/>
                        <a:t>1</a:t>
                      </a:r>
                      <a:endParaRPr lang="en-US" dirty="0"/>
                    </a:p>
                  </a:txBody>
                  <a:tcPr/>
                </a:tc>
                <a:tc>
                  <a:txBody>
                    <a:bodyPr/>
                    <a:lstStyle/>
                    <a:p>
                      <a:r>
                        <a:rPr lang="en-US" smtClean="0"/>
                        <a:t>0</a:t>
                      </a:r>
                      <a:endParaRPr lang="en-US" dirty="0"/>
                    </a:p>
                  </a:txBody>
                  <a:tcPr/>
                </a:tc>
                <a:tc>
                  <a:txBody>
                    <a:bodyPr/>
                    <a:lstStyle/>
                    <a:p>
                      <a:endParaRPr lang="en-US" dirty="0"/>
                    </a:p>
                  </a:txBody>
                  <a:tcPr/>
                </a:tc>
                <a:tc>
                  <a:txBody>
                    <a:bodyPr/>
                    <a:lstStyle/>
                    <a:p>
                      <a:r>
                        <a:rPr lang="en-US" dirty="0" smtClean="0"/>
                        <a:t>1</a:t>
                      </a:r>
                      <a:endParaRPr lang="en-US" dirty="0"/>
                    </a:p>
                  </a:txBody>
                  <a:tcPr/>
                </a:tc>
                <a:extLst>
                  <a:ext uri="{0D108BD9-81ED-4DB2-BD59-A6C34878D82A}">
                    <a16:rowId xmlns:a16="http://schemas.microsoft.com/office/drawing/2014/main" xmlns="" val="3363413615"/>
                  </a:ext>
                </a:extLst>
              </a:tr>
              <a:tr h="370840">
                <a:tc>
                  <a:txBody>
                    <a:bodyPr/>
                    <a:lstStyle/>
                    <a:p>
                      <a:r>
                        <a:rPr lang="en-US" dirty="0" smtClean="0"/>
                        <a:t>Cancer program C</a:t>
                      </a:r>
                      <a:endParaRPr lang="en-US" dirty="0"/>
                    </a:p>
                  </a:txBody>
                  <a:tcPr/>
                </a:tc>
                <a:tc>
                  <a:txBody>
                    <a:bodyPr/>
                    <a:lstStyle/>
                    <a:p>
                      <a:r>
                        <a:rPr lang="en-US" dirty="0"/>
                        <a:t>0</a:t>
                      </a:r>
                    </a:p>
                  </a:txBody>
                  <a:tcPr/>
                </a:tc>
                <a:tc>
                  <a:txBody>
                    <a:bodyPr/>
                    <a:lstStyle/>
                    <a:p>
                      <a:r>
                        <a:rPr lang="en-US" dirty="0"/>
                        <a:t>1</a:t>
                      </a:r>
                    </a:p>
                  </a:txBody>
                  <a:tcPr/>
                </a:tc>
                <a:tc>
                  <a:txBody>
                    <a:bodyPr/>
                    <a:lstStyle/>
                    <a:p>
                      <a:endParaRPr lang="en-US" dirty="0"/>
                    </a:p>
                  </a:txBody>
                  <a:tcPr/>
                </a:tc>
                <a:tc>
                  <a:txBody>
                    <a:bodyPr/>
                    <a:lstStyle/>
                    <a:p>
                      <a:r>
                        <a:rPr lang="en-US" dirty="0"/>
                        <a:t>0</a:t>
                      </a:r>
                    </a:p>
                  </a:txBody>
                  <a:tcPr/>
                </a:tc>
                <a:extLst>
                  <a:ext uri="{0D108BD9-81ED-4DB2-BD59-A6C34878D82A}">
                    <a16:rowId xmlns:a16="http://schemas.microsoft.com/office/drawing/2014/main" xmlns="" val="2539851047"/>
                  </a:ext>
                </a:extLst>
              </a:tr>
              <a:tr h="370840">
                <a:tc>
                  <a:txBody>
                    <a:bodyPr/>
                    <a:lstStyle/>
                    <a:p>
                      <a:r>
                        <a:rPr lang="en-US" dirty="0"/>
                        <a:t>…</a:t>
                      </a:r>
                      <a:r>
                        <a:rPr lang="en-US" dirty="0" err="1"/>
                        <a:t>etc</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4160335461"/>
                  </a:ext>
                </a:extLst>
              </a:tr>
            </a:tbl>
          </a:graphicData>
        </a:graphic>
      </p:graphicFrame>
    </p:spTree>
    <p:extLst>
      <p:ext uri="{BB962C8B-B14F-4D97-AF65-F5344CB8AC3E}">
        <p14:creationId xmlns:p14="http://schemas.microsoft.com/office/powerpoint/2010/main" val="4235053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E315BE-4B92-42E3-95F2-B7E20E21A2DE}"/>
              </a:ext>
            </a:extLst>
          </p:cNvPr>
          <p:cNvSpPr>
            <a:spLocks noGrp="1"/>
          </p:cNvSpPr>
          <p:nvPr>
            <p:ph type="title"/>
          </p:nvPr>
        </p:nvSpPr>
        <p:spPr/>
        <p:txBody>
          <a:bodyPr/>
          <a:lstStyle/>
          <a:p>
            <a:r>
              <a:rPr lang="en-US" dirty="0" smtClean="0"/>
              <a:t>Truth </a:t>
            </a:r>
            <a:r>
              <a:rPr lang="en-US" dirty="0"/>
              <a:t>table</a:t>
            </a:r>
          </a:p>
        </p:txBody>
      </p:sp>
      <p:graphicFrame>
        <p:nvGraphicFramePr>
          <p:cNvPr id="4" name="Content Placeholder 3">
            <a:extLst>
              <a:ext uri="{FF2B5EF4-FFF2-40B4-BE49-F238E27FC236}">
                <a16:creationId xmlns:a16="http://schemas.microsoft.com/office/drawing/2014/main" xmlns="" id="{7BE5EC76-859D-4981-91B5-981FCB1AED92}"/>
              </a:ext>
            </a:extLst>
          </p:cNvPr>
          <p:cNvGraphicFramePr>
            <a:graphicFrameLocks noGrp="1"/>
          </p:cNvGraphicFramePr>
          <p:nvPr>
            <p:ph idx="1"/>
            <p:extLst>
              <p:ext uri="{D42A27DB-BD31-4B8C-83A1-F6EECF244321}">
                <p14:modId xmlns:p14="http://schemas.microsoft.com/office/powerpoint/2010/main" val="3102795810"/>
              </p:ext>
            </p:extLst>
          </p:nvPr>
        </p:nvGraphicFramePr>
        <p:xfrm>
          <a:off x="838200" y="1825625"/>
          <a:ext cx="5257800" cy="37490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414762491"/>
                    </a:ext>
                  </a:extLst>
                </a:gridCol>
                <a:gridCol w="1752600">
                  <a:extLst>
                    <a:ext uri="{9D8B030D-6E8A-4147-A177-3AD203B41FA5}">
                      <a16:colId xmlns:a16="http://schemas.microsoft.com/office/drawing/2014/main" xmlns="" val="207463580"/>
                    </a:ext>
                  </a:extLst>
                </a:gridCol>
                <a:gridCol w="1752600">
                  <a:extLst>
                    <a:ext uri="{9D8B030D-6E8A-4147-A177-3AD203B41FA5}">
                      <a16:colId xmlns:a16="http://schemas.microsoft.com/office/drawing/2014/main" xmlns="" val="385174413"/>
                    </a:ext>
                  </a:extLst>
                </a:gridCol>
              </a:tblGrid>
              <a:tr h="370840">
                <a:tc>
                  <a:txBody>
                    <a:bodyPr/>
                    <a:lstStyle/>
                    <a:p>
                      <a:r>
                        <a:rPr lang="en-US" dirty="0"/>
                        <a:t>Strategy</a:t>
                      </a:r>
                    </a:p>
                  </a:txBody>
                  <a:tcPr/>
                </a:tc>
                <a:tc>
                  <a:txBody>
                    <a:bodyPr/>
                    <a:lstStyle/>
                    <a:p>
                      <a:r>
                        <a:rPr lang="en-US" dirty="0"/>
                        <a:t>Successful </a:t>
                      </a:r>
                      <a:r>
                        <a:rPr lang="en-US" dirty="0" smtClean="0"/>
                        <a:t>cancer programs </a:t>
                      </a:r>
                      <a:r>
                        <a:rPr lang="en-US" dirty="0"/>
                        <a:t>with this strategy</a:t>
                      </a:r>
                    </a:p>
                  </a:txBody>
                  <a:tcPr/>
                </a:tc>
                <a:tc>
                  <a:txBody>
                    <a:bodyPr/>
                    <a:lstStyle/>
                    <a:p>
                      <a:r>
                        <a:rPr lang="en-US" dirty="0"/>
                        <a:t>Unsuccessful </a:t>
                      </a:r>
                      <a:r>
                        <a:rPr lang="en-US" dirty="0" smtClean="0"/>
                        <a:t>cancer</a:t>
                      </a:r>
                      <a:r>
                        <a:rPr lang="en-US" baseline="0" dirty="0" smtClean="0"/>
                        <a:t> programs </a:t>
                      </a:r>
                      <a:r>
                        <a:rPr lang="en-US" dirty="0" smtClean="0"/>
                        <a:t>with </a:t>
                      </a:r>
                      <a:r>
                        <a:rPr lang="en-US" dirty="0"/>
                        <a:t>this strategy</a:t>
                      </a:r>
                    </a:p>
                  </a:txBody>
                  <a:tcPr/>
                </a:tc>
                <a:extLst>
                  <a:ext uri="{0D108BD9-81ED-4DB2-BD59-A6C34878D82A}">
                    <a16:rowId xmlns:a16="http://schemas.microsoft.com/office/drawing/2014/main" xmlns="" val="958814943"/>
                  </a:ext>
                </a:extLst>
              </a:tr>
              <a:tr h="370840">
                <a:tc>
                  <a:txBody>
                    <a:bodyPr/>
                    <a:lstStyle/>
                    <a:p>
                      <a:r>
                        <a:rPr lang="en-US" dirty="0" smtClean="0"/>
                        <a:t>Condition A, </a:t>
                      </a:r>
                      <a:r>
                        <a:rPr lang="en-US" dirty="0"/>
                        <a:t>not B C</a:t>
                      </a:r>
                    </a:p>
                  </a:txBody>
                  <a:tcPr/>
                </a:tc>
                <a:tc>
                  <a:txBody>
                    <a:bodyPr/>
                    <a:lstStyle/>
                    <a:p>
                      <a:r>
                        <a:rPr lang="en-US" dirty="0"/>
                        <a:t>0</a:t>
                      </a:r>
                    </a:p>
                  </a:txBody>
                  <a:tcPr/>
                </a:tc>
                <a:tc>
                  <a:txBody>
                    <a:bodyPr/>
                    <a:lstStyle/>
                    <a:p>
                      <a:r>
                        <a:rPr lang="en-US" dirty="0"/>
                        <a:t>3</a:t>
                      </a:r>
                    </a:p>
                  </a:txBody>
                  <a:tcPr/>
                </a:tc>
                <a:extLst>
                  <a:ext uri="{0D108BD9-81ED-4DB2-BD59-A6C34878D82A}">
                    <a16:rowId xmlns:a16="http://schemas.microsoft.com/office/drawing/2014/main" xmlns="" val="896351889"/>
                  </a:ext>
                </a:extLst>
              </a:tr>
              <a:tr h="370840">
                <a:tc>
                  <a:txBody>
                    <a:bodyPr/>
                    <a:lstStyle/>
                    <a:p>
                      <a:r>
                        <a:rPr lang="en-US" dirty="0"/>
                        <a:t>Conditions A and B, not C</a:t>
                      </a:r>
                    </a:p>
                  </a:txBody>
                  <a:tcPr/>
                </a:tc>
                <a:tc>
                  <a:txBody>
                    <a:bodyPr/>
                    <a:lstStyle/>
                    <a:p>
                      <a:r>
                        <a:rPr lang="en-US" dirty="0"/>
                        <a:t>1</a:t>
                      </a:r>
                    </a:p>
                  </a:txBody>
                  <a:tcPr/>
                </a:tc>
                <a:tc>
                  <a:txBody>
                    <a:bodyPr/>
                    <a:lstStyle/>
                    <a:p>
                      <a:r>
                        <a:rPr lang="en-US" dirty="0"/>
                        <a:t>2</a:t>
                      </a:r>
                    </a:p>
                  </a:txBody>
                  <a:tcPr/>
                </a:tc>
                <a:extLst>
                  <a:ext uri="{0D108BD9-81ED-4DB2-BD59-A6C34878D82A}">
                    <a16:rowId xmlns:a16="http://schemas.microsoft.com/office/drawing/2014/main" xmlns="" val="1495931105"/>
                  </a:ext>
                </a:extLst>
              </a:tr>
              <a:tr h="370840">
                <a:tc>
                  <a:txBody>
                    <a:bodyPr/>
                    <a:lstStyle/>
                    <a:p>
                      <a:r>
                        <a:rPr lang="en-US" dirty="0"/>
                        <a:t>Conditions A, B and C</a:t>
                      </a:r>
                    </a:p>
                  </a:txBody>
                  <a:tcPr/>
                </a:tc>
                <a:tc>
                  <a:txBody>
                    <a:bodyPr/>
                    <a:lstStyle/>
                    <a:p>
                      <a:r>
                        <a:rPr lang="en-US" dirty="0"/>
                        <a:t>2</a:t>
                      </a:r>
                    </a:p>
                  </a:txBody>
                  <a:tcPr/>
                </a:tc>
                <a:tc>
                  <a:txBody>
                    <a:bodyPr/>
                    <a:lstStyle/>
                    <a:p>
                      <a:r>
                        <a:rPr lang="en-US" dirty="0"/>
                        <a:t>1</a:t>
                      </a:r>
                    </a:p>
                  </a:txBody>
                  <a:tcPr/>
                </a:tc>
                <a:extLst>
                  <a:ext uri="{0D108BD9-81ED-4DB2-BD59-A6C34878D82A}">
                    <a16:rowId xmlns:a16="http://schemas.microsoft.com/office/drawing/2014/main" xmlns="" val="2136860778"/>
                  </a:ext>
                </a:extLst>
              </a:tr>
              <a:tr h="370840">
                <a:tc>
                  <a:txBody>
                    <a:bodyPr/>
                    <a:lstStyle/>
                    <a:p>
                      <a:r>
                        <a:rPr lang="en-US" dirty="0"/>
                        <a:t>Conditions A and C, not B</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xmlns="" val="1959906936"/>
                  </a:ext>
                </a:extLst>
              </a:tr>
            </a:tbl>
          </a:graphicData>
        </a:graphic>
      </p:graphicFrame>
      <p:sp>
        <p:nvSpPr>
          <p:cNvPr id="5" name="Arrow: Right 4">
            <a:extLst>
              <a:ext uri="{FF2B5EF4-FFF2-40B4-BE49-F238E27FC236}">
                <a16:creationId xmlns:a16="http://schemas.microsoft.com/office/drawing/2014/main" xmlns="" id="{AC7FBF45-0FDC-46CB-85CD-07A4AE0D746C}"/>
              </a:ext>
            </a:extLst>
          </p:cNvPr>
          <p:cNvSpPr/>
          <p:nvPr/>
        </p:nvSpPr>
        <p:spPr>
          <a:xfrm>
            <a:off x="6779172" y="3200400"/>
            <a:ext cx="1545021" cy="7882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xmlns="" id="{8D2460B9-9478-45BB-A80D-DEB5E1D1791A}"/>
              </a:ext>
            </a:extLst>
          </p:cNvPr>
          <p:cNvSpPr txBox="1"/>
          <p:nvPr/>
        </p:nvSpPr>
        <p:spPr>
          <a:xfrm>
            <a:off x="6765048" y="4477407"/>
            <a:ext cx="1513489" cy="646331"/>
          </a:xfrm>
          <a:prstGeom prst="rect">
            <a:avLst/>
          </a:prstGeom>
          <a:noFill/>
        </p:spPr>
        <p:txBody>
          <a:bodyPr wrap="square" rtlCol="0">
            <a:spAutoFit/>
          </a:bodyPr>
          <a:lstStyle/>
          <a:p>
            <a:r>
              <a:rPr lang="en-US" dirty="0"/>
              <a:t>Analysis of </a:t>
            </a:r>
            <a:r>
              <a:rPr lang="en-US" dirty="0" smtClean="0"/>
              <a:t>truth table</a:t>
            </a:r>
            <a:endParaRPr lang="en-US" dirty="0"/>
          </a:p>
        </p:txBody>
      </p:sp>
      <p:sp>
        <p:nvSpPr>
          <p:cNvPr id="7" name="TextBox 6">
            <a:extLst>
              <a:ext uri="{FF2B5EF4-FFF2-40B4-BE49-F238E27FC236}">
                <a16:creationId xmlns:a16="http://schemas.microsoft.com/office/drawing/2014/main" xmlns="" id="{6B649829-389E-488E-9399-4CA7D3AB157B}"/>
              </a:ext>
            </a:extLst>
          </p:cNvPr>
          <p:cNvSpPr txBox="1"/>
          <p:nvPr/>
        </p:nvSpPr>
        <p:spPr>
          <a:xfrm>
            <a:off x="8497613" y="2788347"/>
            <a:ext cx="3499945" cy="1200329"/>
          </a:xfrm>
          <a:prstGeom prst="rect">
            <a:avLst/>
          </a:prstGeom>
          <a:noFill/>
        </p:spPr>
        <p:txBody>
          <a:bodyPr wrap="square" rtlCol="0">
            <a:spAutoFit/>
          </a:bodyPr>
          <a:lstStyle/>
          <a:p>
            <a:r>
              <a:rPr lang="en-US" dirty="0"/>
              <a:t>Output: Solutions</a:t>
            </a:r>
          </a:p>
          <a:p>
            <a:endParaRPr lang="en-US" dirty="0"/>
          </a:p>
          <a:p>
            <a:r>
              <a:rPr lang="en-US" dirty="0"/>
              <a:t>Cond 1*not Cond 2* not Cond 3 + not Cond 1* Cond 2*Cond 3</a:t>
            </a:r>
          </a:p>
        </p:txBody>
      </p:sp>
    </p:spTree>
    <p:extLst>
      <p:ext uri="{BB962C8B-B14F-4D97-AF65-F5344CB8AC3E}">
        <p14:creationId xmlns:p14="http://schemas.microsoft.com/office/powerpoint/2010/main" val="2008903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Results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81963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4938479"/>
              </p:ext>
            </p:extLst>
          </p:nvPr>
        </p:nvGraphicFramePr>
        <p:xfrm>
          <a:off x="3176821" y="1417409"/>
          <a:ext cx="5820230" cy="4942840"/>
        </p:xfrm>
        <a:graphic>
          <a:graphicData uri="http://schemas.openxmlformats.org/drawingml/2006/table">
            <a:tbl>
              <a:tblPr firstRow="1" bandRow="1">
                <a:tableStyleId>{5C22544A-7EE6-4342-B048-85BDC9FD1C3A}</a:tableStyleId>
              </a:tblPr>
              <a:tblGrid>
                <a:gridCol w="2565400">
                  <a:extLst>
                    <a:ext uri="{9D8B030D-6E8A-4147-A177-3AD203B41FA5}">
                      <a16:colId xmlns:a16="http://schemas.microsoft.com/office/drawing/2014/main" xmlns="" val="20000"/>
                    </a:ext>
                  </a:extLst>
                </a:gridCol>
                <a:gridCol w="1654630">
                  <a:extLst>
                    <a:ext uri="{9D8B030D-6E8A-4147-A177-3AD203B41FA5}">
                      <a16:colId xmlns:a16="http://schemas.microsoft.com/office/drawing/2014/main" xmlns="" val="20001"/>
                    </a:ext>
                  </a:extLst>
                </a:gridCol>
                <a:gridCol w="1600200">
                  <a:extLst>
                    <a:ext uri="{9D8B030D-6E8A-4147-A177-3AD203B41FA5}">
                      <a16:colId xmlns:a16="http://schemas.microsoft.com/office/drawing/2014/main" xmlns="" val="20002"/>
                    </a:ext>
                  </a:extLst>
                </a:gridCol>
              </a:tblGrid>
              <a:tr h="370840">
                <a:tc>
                  <a:txBody>
                    <a:bodyPr/>
                    <a:lstStyle/>
                    <a:p>
                      <a:r>
                        <a:rPr lang="en-US" dirty="0" smtClean="0"/>
                        <a:t>SCP implementation</a:t>
                      </a:r>
                      <a:endParaRPr lang="en-US" dirty="0"/>
                    </a:p>
                  </a:txBody>
                  <a:tcPr/>
                </a:tc>
                <a:tc>
                  <a:txBody>
                    <a:bodyPr/>
                    <a:lstStyle/>
                    <a:p>
                      <a:r>
                        <a:rPr lang="en-US" dirty="0" smtClean="0"/>
                        <a:t>Included</a:t>
                      </a:r>
                      <a:r>
                        <a:rPr lang="en-US" baseline="0" dirty="0" smtClean="0"/>
                        <a:t> cancer programs</a:t>
                      </a:r>
                      <a:endParaRPr lang="en-US" dirty="0"/>
                    </a:p>
                  </a:txBody>
                  <a:tcPr/>
                </a:tc>
                <a:tc>
                  <a:txBody>
                    <a:bodyPr/>
                    <a:lstStyle/>
                    <a:p>
                      <a:r>
                        <a:rPr lang="en-US" dirty="0" smtClean="0"/>
                        <a:t>Total interview participants</a:t>
                      </a:r>
                      <a:endParaRPr lang="en-US" dirty="0"/>
                    </a:p>
                  </a:txBody>
                  <a:tcPr/>
                </a:tc>
                <a:extLst>
                  <a:ext uri="{0D108BD9-81ED-4DB2-BD59-A6C34878D82A}">
                    <a16:rowId xmlns:a16="http://schemas.microsoft.com/office/drawing/2014/main" xmlns="" val="10000"/>
                  </a:ext>
                </a:extLst>
              </a:tr>
              <a:tr h="370840">
                <a:tc>
                  <a:txBody>
                    <a:bodyPr/>
                    <a:lstStyle/>
                    <a:p>
                      <a:r>
                        <a:rPr lang="en-US" dirty="0" smtClean="0"/>
                        <a:t>Low SCP development</a:t>
                      </a:r>
                    </a:p>
                    <a:p>
                      <a:r>
                        <a:rPr lang="en-US" dirty="0" smtClean="0"/>
                        <a:t>Low delivery to survivor</a:t>
                      </a:r>
                    </a:p>
                    <a:p>
                      <a:r>
                        <a:rPr lang="en-US" dirty="0" smtClean="0"/>
                        <a:t>Low delivery to PCP</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extLst>
                  <a:ext uri="{0D108BD9-81ED-4DB2-BD59-A6C34878D82A}">
                    <a16:rowId xmlns:a16="http://schemas.microsoft.com/office/drawing/2014/main" xmlns="" val="10001"/>
                  </a:ext>
                </a:extLst>
              </a:tr>
              <a:tr h="370840">
                <a:tc>
                  <a:txBody>
                    <a:bodyPr/>
                    <a:lstStyle/>
                    <a:p>
                      <a:r>
                        <a:rPr lang="en-US" dirty="0" smtClean="0"/>
                        <a:t>High SCP development</a:t>
                      </a:r>
                    </a:p>
                    <a:p>
                      <a:r>
                        <a:rPr lang="en-US" dirty="0" smtClean="0"/>
                        <a:t>Low delivery to survivor</a:t>
                      </a:r>
                    </a:p>
                    <a:p>
                      <a:r>
                        <a:rPr lang="en-US" dirty="0" smtClean="0"/>
                        <a:t>Low delivery to PCP</a:t>
                      </a:r>
                    </a:p>
                  </a:txBody>
                  <a:tcPr/>
                </a:tc>
                <a:tc>
                  <a:txBody>
                    <a:bodyPr/>
                    <a:lstStyle/>
                    <a:p>
                      <a:r>
                        <a:rPr lang="en-US" dirty="0" smtClean="0"/>
                        <a:t>2</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xmlns="" val="10002"/>
                  </a:ext>
                </a:extLst>
              </a:tr>
              <a:tr h="370840">
                <a:tc>
                  <a:txBody>
                    <a:bodyPr/>
                    <a:lstStyle/>
                    <a:p>
                      <a:r>
                        <a:rPr lang="en-US" dirty="0" smtClean="0"/>
                        <a:t>High SCP development</a:t>
                      </a:r>
                    </a:p>
                    <a:p>
                      <a:r>
                        <a:rPr lang="en-US" dirty="0" smtClean="0"/>
                        <a:t>Low delivery to survivor</a:t>
                      </a:r>
                    </a:p>
                    <a:p>
                      <a:r>
                        <a:rPr lang="en-US" dirty="0" smtClean="0"/>
                        <a:t>High delivery to PCP</a:t>
                      </a:r>
                    </a:p>
                  </a:txBody>
                  <a:tcPr/>
                </a:tc>
                <a:tc>
                  <a:txBody>
                    <a:bodyPr/>
                    <a:lstStyle/>
                    <a:p>
                      <a:r>
                        <a:rPr lang="en-US" dirty="0" smtClean="0"/>
                        <a:t>7</a:t>
                      </a:r>
                      <a:endParaRPr lang="en-US" dirty="0"/>
                    </a:p>
                  </a:txBody>
                  <a:tcPr/>
                </a:tc>
                <a:tc>
                  <a:txBody>
                    <a:bodyPr/>
                    <a:lstStyle/>
                    <a:p>
                      <a:r>
                        <a:rPr lang="en-US" dirty="0" smtClean="0"/>
                        <a:t>11</a:t>
                      </a:r>
                      <a:endParaRPr lang="en-US" dirty="0"/>
                    </a:p>
                  </a:txBody>
                  <a:tcPr/>
                </a:tc>
                <a:extLst>
                  <a:ext uri="{0D108BD9-81ED-4DB2-BD59-A6C34878D82A}">
                    <a16:rowId xmlns:a16="http://schemas.microsoft.com/office/drawing/2014/main" xmlns="" val="10003"/>
                  </a:ext>
                </a:extLst>
              </a:tr>
              <a:tr h="370840">
                <a:tc>
                  <a:txBody>
                    <a:bodyPr/>
                    <a:lstStyle/>
                    <a:p>
                      <a:r>
                        <a:rPr lang="en-US" dirty="0" smtClean="0"/>
                        <a:t>High SCP development</a:t>
                      </a:r>
                    </a:p>
                    <a:p>
                      <a:r>
                        <a:rPr lang="en-US" dirty="0" smtClean="0"/>
                        <a:t>High delivery to survivor</a:t>
                      </a:r>
                    </a:p>
                    <a:p>
                      <a:r>
                        <a:rPr lang="en-US" dirty="0" smtClean="0"/>
                        <a:t>High delivery to PCP</a:t>
                      </a:r>
                    </a:p>
                  </a:txBody>
                  <a:tcPr/>
                </a:tc>
                <a:tc>
                  <a:txBody>
                    <a:bodyPr/>
                    <a:lstStyle/>
                    <a:p>
                      <a:r>
                        <a:rPr lang="en-US" dirty="0" smtClean="0"/>
                        <a:t>2</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xmlns="" val="10004"/>
                  </a:ext>
                </a:extLst>
              </a:tr>
              <a:tr h="370840">
                <a:tc>
                  <a:txBody>
                    <a:bodyPr/>
                    <a:lstStyle/>
                    <a:p>
                      <a:r>
                        <a:rPr lang="en-US" b="1" dirty="0" smtClean="0"/>
                        <a:t>TOTAL</a:t>
                      </a:r>
                    </a:p>
                  </a:txBody>
                  <a:tcPr/>
                </a:tc>
                <a:tc>
                  <a:txBody>
                    <a:bodyPr/>
                    <a:lstStyle/>
                    <a:p>
                      <a:r>
                        <a:rPr lang="en-US" b="1" dirty="0" smtClean="0"/>
                        <a:t>14</a:t>
                      </a:r>
                      <a:endParaRPr lang="en-US" b="1" dirty="0"/>
                    </a:p>
                  </a:txBody>
                  <a:tcPr/>
                </a:tc>
                <a:tc>
                  <a:txBody>
                    <a:bodyPr/>
                    <a:lstStyle/>
                    <a:p>
                      <a:r>
                        <a:rPr lang="en-US" b="1" dirty="0" smtClean="0"/>
                        <a:t>20</a:t>
                      </a:r>
                      <a:endParaRPr lang="en-US" b="1" dirty="0"/>
                    </a:p>
                  </a:txBody>
                  <a:tcPr/>
                </a:tc>
                <a:extLst>
                  <a:ext uri="{0D108BD9-81ED-4DB2-BD59-A6C34878D82A}">
                    <a16:rowId xmlns:a16="http://schemas.microsoft.com/office/drawing/2014/main" xmlns="" val="10005"/>
                  </a:ext>
                </a:extLst>
              </a:tr>
            </a:tbl>
          </a:graphicData>
        </a:graphic>
      </p:graphicFrame>
      <p:sp>
        <p:nvSpPr>
          <p:cNvPr id="5" name="Rectangle 4"/>
          <p:cNvSpPr/>
          <p:nvPr/>
        </p:nvSpPr>
        <p:spPr>
          <a:xfrm>
            <a:off x="3176820" y="5063666"/>
            <a:ext cx="5820231" cy="91267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006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8785981"/>
              </p:ext>
            </p:extLst>
          </p:nvPr>
        </p:nvGraphicFramePr>
        <p:xfrm>
          <a:off x="838199" y="1638484"/>
          <a:ext cx="10515601" cy="3291840"/>
        </p:xfrm>
        <a:graphic>
          <a:graphicData uri="http://schemas.openxmlformats.org/drawingml/2006/table">
            <a:tbl>
              <a:tblPr firstRow="1" firstCol="1" bandRow="1">
                <a:tableStyleId>{5C22544A-7EE6-4342-B048-85BDC9FD1C3A}</a:tableStyleId>
              </a:tblPr>
              <a:tblGrid>
                <a:gridCol w="2985074">
                  <a:extLst>
                    <a:ext uri="{9D8B030D-6E8A-4147-A177-3AD203B41FA5}">
                      <a16:colId xmlns:a16="http://schemas.microsoft.com/office/drawing/2014/main" xmlns="" val="20000"/>
                    </a:ext>
                  </a:extLst>
                </a:gridCol>
                <a:gridCol w="3698208">
                  <a:extLst>
                    <a:ext uri="{9D8B030D-6E8A-4147-A177-3AD203B41FA5}">
                      <a16:colId xmlns:a16="http://schemas.microsoft.com/office/drawing/2014/main" xmlns="" val="20001"/>
                    </a:ext>
                  </a:extLst>
                </a:gridCol>
                <a:gridCol w="3832319">
                  <a:extLst>
                    <a:ext uri="{9D8B030D-6E8A-4147-A177-3AD203B41FA5}">
                      <a16:colId xmlns:a16="http://schemas.microsoft.com/office/drawing/2014/main" xmlns="" val="20002"/>
                    </a:ext>
                  </a:extLst>
                </a:gridCol>
              </a:tblGrid>
              <a:tr h="65226">
                <a:tc>
                  <a:txBody>
                    <a:bodyPr/>
                    <a:lstStyle/>
                    <a:p>
                      <a:pPr marL="0" marR="0" algn="l">
                        <a:spcBef>
                          <a:spcPts val="0"/>
                        </a:spcBef>
                        <a:spcAft>
                          <a:spcPts val="0"/>
                        </a:spcAft>
                      </a:pPr>
                      <a:r>
                        <a:rPr lang="en-US" sz="1800" dirty="0">
                          <a:effectLst/>
                        </a:rPr>
                        <a:t>Variable</a:t>
                      </a:r>
                      <a:endParaRPr lang="en-US" sz="1800" dirty="0">
                        <a:effectLst/>
                        <a:latin typeface="Times New Roman" panose="02020603050405020304" pitchFamily="18" charset="0"/>
                        <a:ea typeface="Times New Roman" panose="02020603050405020304" pitchFamily="18" charset="0"/>
                      </a:endParaRPr>
                    </a:p>
                  </a:txBody>
                  <a:tcPr marL="26683" marR="26683" marT="0" marB="0"/>
                </a:tc>
                <a:tc>
                  <a:txBody>
                    <a:bodyPr/>
                    <a:lstStyle/>
                    <a:p>
                      <a:pPr marL="0" marR="0" algn="ctr">
                        <a:spcBef>
                          <a:spcPts val="0"/>
                        </a:spcBef>
                        <a:spcAft>
                          <a:spcPts val="0"/>
                        </a:spcAft>
                      </a:pPr>
                      <a:r>
                        <a:rPr lang="en-US" sz="1800" dirty="0" smtClean="0">
                          <a:effectLst/>
                        </a:rPr>
                        <a:t>High</a:t>
                      </a:r>
                      <a:r>
                        <a:rPr lang="en-US" sz="1800" baseline="0" dirty="0" smtClean="0">
                          <a:effectLst/>
                        </a:rPr>
                        <a:t> </a:t>
                      </a:r>
                      <a:r>
                        <a:rPr lang="en-US" sz="1800" dirty="0" smtClean="0">
                          <a:effectLst/>
                        </a:rPr>
                        <a:t>performers</a:t>
                      </a:r>
                      <a:endParaRPr lang="en-US" sz="1800" dirty="0">
                        <a:effectLst/>
                        <a:latin typeface="Times New Roman" panose="02020603050405020304" pitchFamily="18" charset="0"/>
                        <a:ea typeface="Times New Roman" panose="02020603050405020304" pitchFamily="18" charset="0"/>
                      </a:endParaRPr>
                    </a:p>
                  </a:txBody>
                  <a:tcPr marL="26683" marR="26683" marT="0" marB="0"/>
                </a:tc>
                <a:tc>
                  <a:txBody>
                    <a:bodyPr/>
                    <a:lstStyle/>
                    <a:p>
                      <a:pPr marL="0" marR="0" algn="ctr">
                        <a:spcBef>
                          <a:spcPts val="0"/>
                        </a:spcBef>
                        <a:spcAft>
                          <a:spcPts val="0"/>
                        </a:spcAft>
                      </a:pPr>
                      <a:r>
                        <a:rPr lang="en-US" sz="1800" dirty="0" smtClean="0">
                          <a:effectLst/>
                        </a:rPr>
                        <a:t>Low performers</a:t>
                      </a:r>
                      <a:endParaRPr lang="en-US" sz="1800" dirty="0">
                        <a:effectLst/>
                        <a:latin typeface="Times New Roman" panose="02020603050405020304" pitchFamily="18" charset="0"/>
                        <a:ea typeface="Times New Roman" panose="02020603050405020304" pitchFamily="18" charset="0"/>
                      </a:endParaRPr>
                    </a:p>
                  </a:txBody>
                  <a:tcPr marL="26683" marR="26683" marT="0" marB="0"/>
                </a:tc>
                <a:extLst>
                  <a:ext uri="{0D108BD9-81ED-4DB2-BD59-A6C34878D82A}">
                    <a16:rowId xmlns:a16="http://schemas.microsoft.com/office/drawing/2014/main" xmlns="" val="10000"/>
                  </a:ext>
                </a:extLst>
              </a:tr>
              <a:tr h="391354">
                <a:tc>
                  <a:txBody>
                    <a:bodyPr/>
                    <a:lstStyle/>
                    <a:p>
                      <a:pPr marL="0" marR="0" algn="l">
                        <a:spcBef>
                          <a:spcPts val="0"/>
                        </a:spcBef>
                        <a:spcAft>
                          <a:spcPts val="0"/>
                        </a:spcAft>
                      </a:pPr>
                      <a:r>
                        <a:rPr lang="en-US" sz="1800" b="0" dirty="0">
                          <a:effectLst/>
                        </a:rPr>
                        <a:t>Attitudes and </a:t>
                      </a:r>
                      <a:r>
                        <a:rPr lang="en-US" sz="1800" b="0" dirty="0" smtClean="0">
                          <a:effectLst/>
                        </a:rPr>
                        <a:t>consequents</a:t>
                      </a:r>
                      <a:endParaRPr lang="en-US" sz="1800" b="0" dirty="0">
                        <a:effectLst/>
                        <a:latin typeface="Times New Roman" panose="02020603050405020304" pitchFamily="18" charset="0"/>
                        <a:ea typeface="Times New Roman" panose="02020603050405020304" pitchFamily="18" charset="0"/>
                      </a:endParaRPr>
                    </a:p>
                  </a:txBody>
                  <a:tcPr marL="26683" marR="26683" marT="0" marB="0"/>
                </a:tc>
                <a:tc>
                  <a:txBody>
                    <a:bodyPr/>
                    <a:lstStyle/>
                    <a:p>
                      <a:pPr marL="342900" marR="0" lvl="0" indent="-342900" algn="l">
                        <a:spcBef>
                          <a:spcPts val="0"/>
                        </a:spcBef>
                        <a:spcAft>
                          <a:spcPts val="0"/>
                        </a:spcAft>
                        <a:buFont typeface="Symbol" panose="05050102010706020507" pitchFamily="18" charset="2"/>
                        <a:buChar char=""/>
                      </a:pPr>
                      <a:r>
                        <a:rPr lang="en-US" sz="1800">
                          <a:effectLst/>
                        </a:rPr>
                        <a:t>Addresses non-clinical aspects of cancer </a:t>
                      </a:r>
                    </a:p>
                    <a:p>
                      <a:pPr marL="342900" marR="0" lvl="0" indent="-342900" algn="l">
                        <a:spcBef>
                          <a:spcPts val="0"/>
                        </a:spcBef>
                        <a:spcAft>
                          <a:spcPts val="0"/>
                        </a:spcAft>
                        <a:buFont typeface="Symbol" panose="05050102010706020507" pitchFamily="18" charset="2"/>
                        <a:buChar char=""/>
                      </a:pPr>
                      <a:r>
                        <a:rPr lang="en-US" sz="1800">
                          <a:effectLst/>
                        </a:rPr>
                        <a:t>Meet accreditation standards</a:t>
                      </a:r>
                      <a:endParaRPr lang="en-US" sz="1800">
                        <a:effectLst/>
                        <a:latin typeface="Times New Roman" panose="02020603050405020304" pitchFamily="18" charset="0"/>
                        <a:ea typeface="Times New Roman" panose="02020603050405020304" pitchFamily="18" charset="0"/>
                      </a:endParaRPr>
                    </a:p>
                  </a:txBody>
                  <a:tcPr marL="26683" marR="26683" marT="0" marB="0"/>
                </a:tc>
                <a:tc>
                  <a:txBody>
                    <a:bodyPr/>
                    <a:lstStyle/>
                    <a:p>
                      <a:pPr marL="342900" marR="0" lvl="0" indent="-342900" algn="l">
                        <a:spcBef>
                          <a:spcPts val="0"/>
                        </a:spcBef>
                        <a:spcAft>
                          <a:spcPts val="0"/>
                        </a:spcAft>
                        <a:buFont typeface="Symbol" panose="05050102010706020507" pitchFamily="18" charset="2"/>
                        <a:buChar char=""/>
                      </a:pPr>
                      <a:r>
                        <a:rPr lang="en-US" sz="1800">
                          <a:effectLst/>
                        </a:rPr>
                        <a:t>Addresses non-clinical aspects of cancer </a:t>
                      </a:r>
                    </a:p>
                    <a:p>
                      <a:pPr marL="342900" marR="0" lvl="0" indent="-342900" algn="l">
                        <a:spcBef>
                          <a:spcPts val="0"/>
                        </a:spcBef>
                        <a:spcAft>
                          <a:spcPts val="0"/>
                        </a:spcAft>
                        <a:buFont typeface="Symbol" panose="05050102010706020507" pitchFamily="18" charset="2"/>
                        <a:buChar char=""/>
                      </a:pPr>
                      <a:r>
                        <a:rPr lang="en-US" sz="1800">
                          <a:effectLst/>
                        </a:rPr>
                        <a:t>Meet accreditation standards</a:t>
                      </a:r>
                      <a:endParaRPr lang="en-US" sz="1800">
                        <a:effectLst/>
                        <a:latin typeface="Times New Roman" panose="02020603050405020304" pitchFamily="18" charset="0"/>
                        <a:ea typeface="Times New Roman" panose="02020603050405020304" pitchFamily="18" charset="0"/>
                      </a:endParaRPr>
                    </a:p>
                  </a:txBody>
                  <a:tcPr marL="26683" marR="26683" marT="0" marB="0"/>
                </a:tc>
                <a:extLst>
                  <a:ext uri="{0D108BD9-81ED-4DB2-BD59-A6C34878D82A}">
                    <a16:rowId xmlns:a16="http://schemas.microsoft.com/office/drawing/2014/main" xmlns="" val="10001"/>
                  </a:ext>
                </a:extLst>
              </a:tr>
              <a:tr h="260902">
                <a:tc>
                  <a:txBody>
                    <a:bodyPr/>
                    <a:lstStyle/>
                    <a:p>
                      <a:pPr marL="0" marR="0" algn="l">
                        <a:spcBef>
                          <a:spcPts val="0"/>
                        </a:spcBef>
                        <a:spcAft>
                          <a:spcPts val="0"/>
                        </a:spcAft>
                      </a:pPr>
                      <a:r>
                        <a:rPr lang="en-US" sz="1800" b="0" dirty="0">
                          <a:effectLst/>
                        </a:rPr>
                        <a:t>Champions and </a:t>
                      </a:r>
                      <a:r>
                        <a:rPr lang="en-US" sz="1800" b="0" dirty="0" smtClean="0">
                          <a:effectLst/>
                        </a:rPr>
                        <a:t>leadership</a:t>
                      </a:r>
                      <a:endParaRPr lang="en-US" sz="1800" b="0" dirty="0">
                        <a:effectLst/>
                        <a:latin typeface="Times New Roman" panose="02020603050405020304" pitchFamily="18" charset="0"/>
                        <a:ea typeface="Times New Roman" panose="02020603050405020304" pitchFamily="18" charset="0"/>
                      </a:endParaRPr>
                    </a:p>
                  </a:txBody>
                  <a:tcPr marL="26683" marR="26683" marT="0" marB="0"/>
                </a:tc>
                <a:tc>
                  <a:txBody>
                    <a:bodyPr/>
                    <a:lstStyle/>
                    <a:p>
                      <a:pPr marL="342900" marR="0" lvl="0" indent="-342900" algn="l">
                        <a:spcBef>
                          <a:spcPts val="0"/>
                        </a:spcBef>
                        <a:spcAft>
                          <a:spcPts val="0"/>
                        </a:spcAft>
                        <a:buFont typeface="Symbol" panose="05050102010706020507" pitchFamily="18" charset="2"/>
                        <a:buChar char=""/>
                      </a:pPr>
                      <a:r>
                        <a:rPr lang="en-US" sz="1800" b="1" dirty="0">
                          <a:effectLst/>
                        </a:rPr>
                        <a:t>Active </a:t>
                      </a:r>
                      <a:r>
                        <a:rPr lang="en-US" sz="1800" b="0" dirty="0">
                          <a:effectLst/>
                        </a:rPr>
                        <a:t>leadership </a:t>
                      </a:r>
                    </a:p>
                    <a:p>
                      <a:pPr marL="342900" marR="0" lvl="0" indent="-342900" algn="l">
                        <a:spcBef>
                          <a:spcPts val="0"/>
                        </a:spcBef>
                        <a:spcAft>
                          <a:spcPts val="0"/>
                        </a:spcAft>
                        <a:buFont typeface="Symbol" panose="05050102010706020507" pitchFamily="18" charset="2"/>
                        <a:buChar char=""/>
                      </a:pPr>
                      <a:r>
                        <a:rPr lang="en-US" sz="1800" b="1" dirty="0">
                          <a:effectLst/>
                        </a:rPr>
                        <a:t>Dedicated </a:t>
                      </a:r>
                      <a:r>
                        <a:rPr lang="en-US" sz="1800" b="0" dirty="0">
                          <a:effectLst/>
                        </a:rPr>
                        <a:t>champion</a:t>
                      </a:r>
                      <a:endParaRPr lang="en-US" sz="1800" b="0" dirty="0">
                        <a:effectLst/>
                        <a:latin typeface="Times New Roman" panose="02020603050405020304" pitchFamily="18" charset="0"/>
                        <a:ea typeface="Times New Roman" panose="02020603050405020304" pitchFamily="18" charset="0"/>
                      </a:endParaRPr>
                    </a:p>
                  </a:txBody>
                  <a:tcPr marL="26683" marR="26683" marT="0" marB="0"/>
                </a:tc>
                <a:tc>
                  <a:txBody>
                    <a:bodyPr/>
                    <a:lstStyle/>
                    <a:p>
                      <a:pPr marL="342900" marR="0" lvl="0" indent="-342900" algn="l">
                        <a:spcBef>
                          <a:spcPts val="0"/>
                        </a:spcBef>
                        <a:spcAft>
                          <a:spcPts val="0"/>
                        </a:spcAft>
                        <a:buFont typeface="Symbol" panose="05050102010706020507" pitchFamily="18" charset="2"/>
                        <a:buChar char=""/>
                      </a:pPr>
                      <a:r>
                        <a:rPr lang="en-US" sz="1800" b="1" dirty="0">
                          <a:effectLst/>
                        </a:rPr>
                        <a:t>Passive </a:t>
                      </a:r>
                      <a:r>
                        <a:rPr lang="en-US" sz="1800" b="0" dirty="0">
                          <a:effectLst/>
                        </a:rPr>
                        <a:t>leadership </a:t>
                      </a:r>
                    </a:p>
                    <a:p>
                      <a:pPr marL="342900" marR="0" lvl="0" indent="-342900" algn="l">
                        <a:spcBef>
                          <a:spcPts val="0"/>
                        </a:spcBef>
                        <a:spcAft>
                          <a:spcPts val="0"/>
                        </a:spcAft>
                        <a:buFont typeface="Symbol" panose="05050102010706020507" pitchFamily="18" charset="2"/>
                        <a:buChar char=""/>
                      </a:pPr>
                      <a:r>
                        <a:rPr lang="en-US" sz="1800" b="1" dirty="0">
                          <a:effectLst/>
                        </a:rPr>
                        <a:t>Emerging </a:t>
                      </a:r>
                      <a:r>
                        <a:rPr lang="en-US" sz="1800" b="0" dirty="0">
                          <a:effectLst/>
                        </a:rPr>
                        <a:t>champion</a:t>
                      </a:r>
                      <a:endParaRPr lang="en-US" sz="1800" b="0" dirty="0">
                        <a:effectLst/>
                        <a:latin typeface="Times New Roman" panose="02020603050405020304" pitchFamily="18" charset="0"/>
                        <a:ea typeface="Times New Roman" panose="02020603050405020304" pitchFamily="18" charset="0"/>
                      </a:endParaRPr>
                    </a:p>
                  </a:txBody>
                  <a:tcPr marL="26683" marR="26683" marT="0" marB="0"/>
                </a:tc>
                <a:extLst>
                  <a:ext uri="{0D108BD9-81ED-4DB2-BD59-A6C34878D82A}">
                    <a16:rowId xmlns:a16="http://schemas.microsoft.com/office/drawing/2014/main" xmlns="" val="10002"/>
                  </a:ext>
                </a:extLst>
              </a:tr>
              <a:tr h="456579">
                <a:tc>
                  <a:txBody>
                    <a:bodyPr/>
                    <a:lstStyle/>
                    <a:p>
                      <a:pPr marL="0" marR="0" algn="l">
                        <a:spcBef>
                          <a:spcPts val="0"/>
                        </a:spcBef>
                        <a:spcAft>
                          <a:spcPts val="0"/>
                        </a:spcAft>
                      </a:pPr>
                      <a:r>
                        <a:rPr lang="en-US" sz="1800" b="0" dirty="0">
                          <a:effectLst/>
                        </a:rPr>
                        <a:t>Goal and target </a:t>
                      </a:r>
                      <a:r>
                        <a:rPr lang="en-US" sz="1800" b="0" dirty="0" smtClean="0">
                          <a:effectLst/>
                        </a:rPr>
                        <a:t>setting</a:t>
                      </a:r>
                      <a:endParaRPr lang="en-US" sz="1800" b="0" dirty="0">
                        <a:effectLst/>
                        <a:latin typeface="Times New Roman" panose="02020603050405020304" pitchFamily="18" charset="0"/>
                        <a:ea typeface="Times New Roman" panose="02020603050405020304" pitchFamily="18" charset="0"/>
                      </a:endParaRPr>
                    </a:p>
                  </a:txBody>
                  <a:tcPr marL="26683" marR="26683" marT="0" marB="0"/>
                </a:tc>
                <a:tc>
                  <a:txBody>
                    <a:bodyPr/>
                    <a:lstStyle/>
                    <a:p>
                      <a:pPr marL="342900" marR="0" lvl="0" indent="-342900" algn="l">
                        <a:spcBef>
                          <a:spcPts val="0"/>
                        </a:spcBef>
                        <a:spcAft>
                          <a:spcPts val="0"/>
                        </a:spcAft>
                        <a:buFont typeface="Symbol" panose="05050102010706020507" pitchFamily="18" charset="2"/>
                        <a:buChar char=""/>
                      </a:pPr>
                      <a:r>
                        <a:rPr lang="en-US" sz="1800" b="1" dirty="0" smtClean="0">
                          <a:effectLst/>
                        </a:rPr>
                        <a:t>Prepared</a:t>
                      </a:r>
                      <a:r>
                        <a:rPr lang="en-US" sz="1800" dirty="0" smtClean="0">
                          <a:effectLst/>
                        </a:rPr>
                        <a:t> </a:t>
                      </a:r>
                      <a:r>
                        <a:rPr lang="en-US" sz="1800" dirty="0">
                          <a:effectLst/>
                        </a:rPr>
                        <a:t>for </a:t>
                      </a:r>
                      <a:r>
                        <a:rPr lang="en-US" sz="1800" dirty="0" smtClean="0">
                          <a:effectLst/>
                        </a:rPr>
                        <a:t>requirements</a:t>
                      </a:r>
                    </a:p>
                    <a:p>
                      <a:pPr marL="342900" marR="0" lvl="0" indent="-342900" algn="l">
                        <a:spcBef>
                          <a:spcPts val="0"/>
                        </a:spcBef>
                        <a:spcAft>
                          <a:spcPts val="0"/>
                        </a:spcAft>
                        <a:buFont typeface="Symbol" panose="05050102010706020507" pitchFamily="18" charset="2"/>
                        <a:buChar char=""/>
                      </a:pPr>
                      <a:r>
                        <a:rPr lang="en-US" sz="1800" b="1" dirty="0" smtClean="0">
                          <a:effectLst/>
                        </a:rPr>
                        <a:t>Leveraged </a:t>
                      </a:r>
                      <a:r>
                        <a:rPr lang="en-US" sz="1800" dirty="0" smtClean="0">
                          <a:effectLst/>
                        </a:rPr>
                        <a:t>requirements to improve survivorship care</a:t>
                      </a:r>
                      <a:endParaRPr lang="en-US" sz="1800" dirty="0">
                        <a:effectLst/>
                      </a:endParaRPr>
                    </a:p>
                  </a:txBody>
                  <a:tcPr marL="26683" marR="26683" marT="0" marB="0"/>
                </a:tc>
                <a:tc>
                  <a:txBody>
                    <a:bodyPr/>
                    <a:lstStyle/>
                    <a:p>
                      <a:pPr marL="342900" marR="0" lvl="0" indent="-342900" algn="l">
                        <a:spcBef>
                          <a:spcPts val="0"/>
                        </a:spcBef>
                        <a:spcAft>
                          <a:spcPts val="0"/>
                        </a:spcAft>
                        <a:buFont typeface="Symbol" panose="05050102010706020507" pitchFamily="18" charset="2"/>
                        <a:buChar char=""/>
                      </a:pPr>
                      <a:r>
                        <a:rPr lang="en-US" sz="1800" b="1" dirty="0" smtClean="0">
                          <a:effectLst/>
                        </a:rPr>
                        <a:t>Reacted </a:t>
                      </a:r>
                      <a:r>
                        <a:rPr lang="en-US" sz="1800" b="0" dirty="0" smtClean="0">
                          <a:effectLst/>
                        </a:rPr>
                        <a:t>to </a:t>
                      </a:r>
                      <a:r>
                        <a:rPr lang="en-US" sz="1800" dirty="0" smtClean="0">
                          <a:effectLst/>
                        </a:rPr>
                        <a:t>requirements</a:t>
                      </a:r>
                    </a:p>
                  </a:txBody>
                  <a:tcPr marL="26683" marR="26683" marT="0" marB="0"/>
                </a:tc>
                <a:extLst>
                  <a:ext uri="{0D108BD9-81ED-4DB2-BD59-A6C34878D82A}">
                    <a16:rowId xmlns:a16="http://schemas.microsoft.com/office/drawing/2014/main" xmlns="" val="10003"/>
                  </a:ext>
                </a:extLst>
              </a:tr>
              <a:tr h="456579">
                <a:tc>
                  <a:txBody>
                    <a:bodyPr/>
                    <a:lstStyle/>
                    <a:p>
                      <a:pPr marL="0" marR="0" algn="l">
                        <a:spcBef>
                          <a:spcPts val="0"/>
                        </a:spcBef>
                        <a:spcAft>
                          <a:spcPts val="0"/>
                        </a:spcAft>
                      </a:pPr>
                      <a:r>
                        <a:rPr lang="en-US" sz="1800" b="0" dirty="0">
                          <a:effectLst/>
                        </a:rPr>
                        <a:t>Human </a:t>
                      </a:r>
                      <a:r>
                        <a:rPr lang="en-US" sz="1800" b="0" dirty="0" smtClean="0">
                          <a:effectLst/>
                        </a:rPr>
                        <a:t>Resources</a:t>
                      </a:r>
                      <a:endParaRPr lang="en-US" sz="1800" b="0" dirty="0">
                        <a:effectLst/>
                        <a:latin typeface="Times New Roman" panose="02020603050405020304" pitchFamily="18" charset="0"/>
                        <a:ea typeface="Times New Roman" panose="02020603050405020304" pitchFamily="18" charset="0"/>
                      </a:endParaRPr>
                    </a:p>
                  </a:txBody>
                  <a:tcPr marL="26683" marR="26683" marT="0" marB="0"/>
                </a:tc>
                <a:tc>
                  <a:txBody>
                    <a:bodyPr/>
                    <a:lstStyle/>
                    <a:p>
                      <a:pPr marL="342900" marR="0" lvl="0" indent="-342900" algn="l">
                        <a:spcBef>
                          <a:spcPts val="0"/>
                        </a:spcBef>
                        <a:spcAft>
                          <a:spcPts val="0"/>
                        </a:spcAft>
                        <a:buFont typeface="Symbol" panose="05050102010706020507" pitchFamily="18" charset="2"/>
                        <a:buChar char=""/>
                      </a:pPr>
                      <a:r>
                        <a:rPr lang="en-US" sz="1800" dirty="0">
                          <a:effectLst/>
                        </a:rPr>
                        <a:t>Staff </a:t>
                      </a:r>
                      <a:r>
                        <a:rPr lang="en-US" sz="1800" b="1" dirty="0">
                          <a:effectLst/>
                        </a:rPr>
                        <a:t>dedicated </a:t>
                      </a:r>
                      <a:r>
                        <a:rPr lang="en-US" sz="1800" dirty="0">
                          <a:effectLst/>
                        </a:rPr>
                        <a:t>to SCP use</a:t>
                      </a:r>
                    </a:p>
                    <a:p>
                      <a:pPr marL="342900" marR="0" lvl="0" indent="-342900" algn="l">
                        <a:spcBef>
                          <a:spcPts val="0"/>
                        </a:spcBef>
                        <a:spcAft>
                          <a:spcPts val="0"/>
                        </a:spcAft>
                        <a:buFont typeface="Symbol" panose="05050102010706020507" pitchFamily="18" charset="2"/>
                        <a:buChar char=""/>
                      </a:pPr>
                      <a:r>
                        <a:rPr lang="en-US" sz="1800" b="1" dirty="0" smtClean="0">
                          <a:effectLst/>
                        </a:rPr>
                        <a:t>Transition </a:t>
                      </a:r>
                      <a:r>
                        <a:rPr lang="en-US" sz="1800" b="0" dirty="0" smtClean="0">
                          <a:effectLst/>
                        </a:rPr>
                        <a:t>to dedicated survivorship program</a:t>
                      </a:r>
                      <a:endParaRPr lang="en-US" sz="1800" b="0" dirty="0">
                        <a:effectLst/>
                      </a:endParaRPr>
                    </a:p>
                  </a:txBody>
                  <a:tcPr marL="26683" marR="26683" marT="0" marB="0"/>
                </a:tc>
                <a:tc>
                  <a:txBody>
                    <a:bodyPr/>
                    <a:lstStyle/>
                    <a:p>
                      <a:pPr marL="342900" marR="0" lvl="0" indent="-342900" algn="l">
                        <a:spcBef>
                          <a:spcPts val="0"/>
                        </a:spcBef>
                        <a:spcAft>
                          <a:spcPts val="0"/>
                        </a:spcAft>
                        <a:buFont typeface="Symbol" panose="05050102010706020507" pitchFamily="18" charset="2"/>
                        <a:buChar char=""/>
                      </a:pPr>
                      <a:r>
                        <a:rPr lang="en-US" sz="1800" dirty="0">
                          <a:effectLst/>
                        </a:rPr>
                        <a:t>Staff have </a:t>
                      </a:r>
                      <a:r>
                        <a:rPr lang="en-US" sz="1800" b="1" dirty="0">
                          <a:effectLst/>
                        </a:rPr>
                        <a:t>many roles</a:t>
                      </a:r>
                    </a:p>
                    <a:p>
                      <a:pPr marL="342900" marR="0" lvl="0" indent="-342900" algn="l">
                        <a:spcBef>
                          <a:spcPts val="0"/>
                        </a:spcBef>
                        <a:spcAft>
                          <a:spcPts val="0"/>
                        </a:spcAft>
                        <a:buFont typeface="Symbol" panose="05050102010706020507" pitchFamily="18" charset="2"/>
                        <a:buChar char=""/>
                      </a:pPr>
                      <a:r>
                        <a:rPr lang="en-US" sz="1800" b="1" dirty="0" smtClean="0">
                          <a:effectLst/>
                        </a:rPr>
                        <a:t>Maintain</a:t>
                      </a:r>
                      <a:r>
                        <a:rPr lang="en-US" sz="1800" b="1" baseline="0" dirty="0" smtClean="0">
                          <a:effectLst/>
                        </a:rPr>
                        <a:t> </a:t>
                      </a:r>
                      <a:r>
                        <a:rPr lang="en-US" sz="1800" b="0" dirty="0" smtClean="0">
                          <a:effectLst/>
                        </a:rPr>
                        <a:t>provider </a:t>
                      </a:r>
                      <a:r>
                        <a:rPr lang="en-US" sz="1800" b="0" dirty="0">
                          <a:effectLst/>
                        </a:rPr>
                        <a:t>from diagnosis through survivorship</a:t>
                      </a:r>
                      <a:endParaRPr lang="en-US" sz="1800" b="0" dirty="0">
                        <a:effectLst/>
                        <a:latin typeface="Times New Roman" panose="02020603050405020304" pitchFamily="18" charset="0"/>
                        <a:ea typeface="Times New Roman" panose="02020603050405020304" pitchFamily="18" charset="0"/>
                      </a:endParaRPr>
                    </a:p>
                  </a:txBody>
                  <a:tcPr marL="26683" marR="26683" marT="0" marB="0"/>
                </a:tc>
                <a:extLst>
                  <a:ext uri="{0D108BD9-81ED-4DB2-BD59-A6C34878D82A}">
                    <a16:rowId xmlns:a16="http://schemas.microsoft.com/office/drawing/2014/main" xmlns="" val="10004"/>
                  </a:ext>
                </a:extLst>
              </a:tr>
            </a:tbl>
          </a:graphicData>
        </a:graphic>
      </p:graphicFrame>
      <p:sp>
        <p:nvSpPr>
          <p:cNvPr id="7" name="TextBox 6"/>
          <p:cNvSpPr txBox="1"/>
          <p:nvPr/>
        </p:nvSpPr>
        <p:spPr>
          <a:xfrm>
            <a:off x="838199" y="5094522"/>
            <a:ext cx="5802294" cy="369332"/>
          </a:xfrm>
          <a:prstGeom prst="rect">
            <a:avLst/>
          </a:prstGeom>
          <a:noFill/>
        </p:spPr>
        <p:txBody>
          <a:bodyPr wrap="none" rtlCol="0">
            <a:spAutoFit/>
          </a:bodyPr>
          <a:lstStyle/>
          <a:p>
            <a:r>
              <a:rPr lang="en-US" b="1" dirty="0" smtClean="0"/>
              <a:t>Bold </a:t>
            </a:r>
            <a:r>
              <a:rPr lang="en-US" dirty="0" smtClean="0"/>
              <a:t>denotes differences between high-and low-performers</a:t>
            </a:r>
            <a:endParaRPr lang="en-US" b="1" dirty="0"/>
          </a:p>
        </p:txBody>
      </p:sp>
    </p:spTree>
    <p:extLst>
      <p:ext uri="{BB962C8B-B14F-4D97-AF65-F5344CB8AC3E}">
        <p14:creationId xmlns:p14="http://schemas.microsoft.com/office/powerpoint/2010/main" val="9042261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5762977"/>
              </p:ext>
            </p:extLst>
          </p:nvPr>
        </p:nvGraphicFramePr>
        <p:xfrm>
          <a:off x="838200" y="1694995"/>
          <a:ext cx="10515601" cy="3566160"/>
        </p:xfrm>
        <a:graphic>
          <a:graphicData uri="http://schemas.openxmlformats.org/drawingml/2006/table">
            <a:tbl>
              <a:tblPr firstRow="1" firstCol="1" bandRow="1">
                <a:tableStyleId>{5C22544A-7EE6-4342-B048-85BDC9FD1C3A}</a:tableStyleId>
              </a:tblPr>
              <a:tblGrid>
                <a:gridCol w="2985074">
                  <a:extLst>
                    <a:ext uri="{9D8B030D-6E8A-4147-A177-3AD203B41FA5}">
                      <a16:colId xmlns:a16="http://schemas.microsoft.com/office/drawing/2014/main" xmlns="" val="20000"/>
                    </a:ext>
                  </a:extLst>
                </a:gridCol>
                <a:gridCol w="3698208">
                  <a:extLst>
                    <a:ext uri="{9D8B030D-6E8A-4147-A177-3AD203B41FA5}">
                      <a16:colId xmlns:a16="http://schemas.microsoft.com/office/drawing/2014/main" xmlns="" val="20001"/>
                    </a:ext>
                  </a:extLst>
                </a:gridCol>
                <a:gridCol w="3832319">
                  <a:extLst>
                    <a:ext uri="{9D8B030D-6E8A-4147-A177-3AD203B41FA5}">
                      <a16:colId xmlns:a16="http://schemas.microsoft.com/office/drawing/2014/main" xmlns="" val="20002"/>
                    </a:ext>
                  </a:extLst>
                </a:gridCol>
              </a:tblGrid>
              <a:tr h="35834">
                <a:tc>
                  <a:txBody>
                    <a:bodyPr/>
                    <a:lstStyle/>
                    <a:p>
                      <a:pPr marL="0" marR="0" algn="l">
                        <a:spcBef>
                          <a:spcPts val="0"/>
                        </a:spcBef>
                        <a:spcAft>
                          <a:spcPts val="0"/>
                        </a:spcAft>
                      </a:pPr>
                      <a:r>
                        <a:rPr lang="en-US" sz="1800" dirty="0">
                          <a:effectLst/>
                        </a:rPr>
                        <a:t>Variable</a:t>
                      </a:r>
                      <a:endParaRPr lang="en-US" sz="1800" dirty="0">
                        <a:effectLst/>
                        <a:latin typeface="Times New Roman" panose="02020603050405020304" pitchFamily="18" charset="0"/>
                        <a:ea typeface="Times New Roman" panose="02020603050405020304" pitchFamily="18" charset="0"/>
                      </a:endParaRPr>
                    </a:p>
                  </a:txBody>
                  <a:tcPr marL="26683" marR="26683" marT="0" marB="0"/>
                </a:tc>
                <a:tc>
                  <a:txBody>
                    <a:bodyPr/>
                    <a:lstStyle/>
                    <a:p>
                      <a:pPr marL="0" marR="0" algn="ctr">
                        <a:spcBef>
                          <a:spcPts val="0"/>
                        </a:spcBef>
                        <a:spcAft>
                          <a:spcPts val="0"/>
                        </a:spcAft>
                      </a:pPr>
                      <a:r>
                        <a:rPr lang="en-US" sz="1800" dirty="0" smtClean="0">
                          <a:effectLst/>
                        </a:rPr>
                        <a:t>High</a:t>
                      </a:r>
                      <a:r>
                        <a:rPr lang="en-US" sz="1800" baseline="0" dirty="0" smtClean="0">
                          <a:effectLst/>
                        </a:rPr>
                        <a:t> </a:t>
                      </a:r>
                      <a:r>
                        <a:rPr lang="en-US" sz="1800" dirty="0" smtClean="0">
                          <a:effectLst/>
                        </a:rPr>
                        <a:t>performers</a:t>
                      </a:r>
                      <a:endParaRPr lang="en-US" sz="1800" dirty="0">
                        <a:effectLst/>
                        <a:latin typeface="Times New Roman" panose="02020603050405020304" pitchFamily="18" charset="0"/>
                        <a:ea typeface="Times New Roman" panose="02020603050405020304" pitchFamily="18" charset="0"/>
                      </a:endParaRPr>
                    </a:p>
                  </a:txBody>
                  <a:tcPr marL="26683" marR="26683" marT="0" marB="0"/>
                </a:tc>
                <a:tc>
                  <a:txBody>
                    <a:bodyPr/>
                    <a:lstStyle/>
                    <a:p>
                      <a:pPr marL="0" marR="0" algn="ctr">
                        <a:spcBef>
                          <a:spcPts val="0"/>
                        </a:spcBef>
                        <a:spcAft>
                          <a:spcPts val="0"/>
                        </a:spcAft>
                      </a:pPr>
                      <a:r>
                        <a:rPr lang="en-US" sz="1800" dirty="0" smtClean="0">
                          <a:effectLst/>
                        </a:rPr>
                        <a:t>Low</a:t>
                      </a:r>
                      <a:r>
                        <a:rPr lang="en-US" sz="1800" baseline="0" dirty="0" smtClean="0">
                          <a:effectLst/>
                        </a:rPr>
                        <a:t> </a:t>
                      </a:r>
                      <a:r>
                        <a:rPr lang="en-US" sz="1800" dirty="0" smtClean="0">
                          <a:effectLst/>
                        </a:rPr>
                        <a:t>performers</a:t>
                      </a:r>
                      <a:endParaRPr lang="en-US" sz="1800" dirty="0">
                        <a:effectLst/>
                        <a:latin typeface="Times New Roman" panose="02020603050405020304" pitchFamily="18" charset="0"/>
                        <a:ea typeface="Times New Roman" panose="02020603050405020304" pitchFamily="18" charset="0"/>
                      </a:endParaRPr>
                    </a:p>
                  </a:txBody>
                  <a:tcPr marL="26683" marR="26683" marT="0" marB="0"/>
                </a:tc>
                <a:extLst>
                  <a:ext uri="{0D108BD9-81ED-4DB2-BD59-A6C34878D82A}">
                    <a16:rowId xmlns:a16="http://schemas.microsoft.com/office/drawing/2014/main" xmlns="" val="10000"/>
                  </a:ext>
                </a:extLst>
              </a:tr>
              <a:tr h="847933">
                <a:tc>
                  <a:txBody>
                    <a:bodyPr/>
                    <a:lstStyle/>
                    <a:p>
                      <a:pPr marL="0" marR="0" algn="l">
                        <a:spcBef>
                          <a:spcPts val="0"/>
                        </a:spcBef>
                        <a:spcAft>
                          <a:spcPts val="0"/>
                        </a:spcAft>
                      </a:pPr>
                      <a:r>
                        <a:rPr lang="en-US" sz="1800" b="0" dirty="0">
                          <a:effectLst/>
                        </a:rPr>
                        <a:t>Informational </a:t>
                      </a:r>
                      <a:r>
                        <a:rPr lang="en-US" sz="1800" b="0" dirty="0" smtClean="0">
                          <a:effectLst/>
                        </a:rPr>
                        <a:t>Resources</a:t>
                      </a:r>
                      <a:endParaRPr lang="en-US" sz="1800" b="0" dirty="0">
                        <a:effectLst/>
                        <a:latin typeface="Times New Roman" panose="02020603050405020304" pitchFamily="18" charset="0"/>
                        <a:ea typeface="Times New Roman" panose="02020603050405020304" pitchFamily="18" charset="0"/>
                      </a:endParaRPr>
                    </a:p>
                  </a:txBody>
                  <a:tcPr marL="26683" marR="26683" marT="0" marB="0"/>
                </a:tc>
                <a:tc>
                  <a:txBody>
                    <a:bodyPr/>
                    <a:lstStyle/>
                    <a:p>
                      <a:pPr marL="342900" marR="0" lvl="0" indent="-342900" algn="l">
                        <a:spcBef>
                          <a:spcPts val="0"/>
                        </a:spcBef>
                        <a:spcAft>
                          <a:spcPts val="0"/>
                        </a:spcAft>
                        <a:buFont typeface="Symbol" panose="05050102010706020507" pitchFamily="18" charset="2"/>
                        <a:buChar char=""/>
                      </a:pPr>
                      <a:r>
                        <a:rPr lang="en-US" sz="1800" dirty="0">
                          <a:effectLst/>
                        </a:rPr>
                        <a:t>Query the </a:t>
                      </a:r>
                      <a:r>
                        <a:rPr lang="en-US" sz="1800" b="1" dirty="0">
                          <a:effectLst/>
                        </a:rPr>
                        <a:t>EHR/cancer registry </a:t>
                      </a:r>
                      <a:r>
                        <a:rPr lang="en-US" sz="1800" dirty="0">
                          <a:effectLst/>
                        </a:rPr>
                        <a:t>for eligible patients</a:t>
                      </a:r>
                    </a:p>
                    <a:p>
                      <a:pPr marL="342900" marR="0" lvl="0" indent="-342900" algn="l">
                        <a:spcBef>
                          <a:spcPts val="0"/>
                        </a:spcBef>
                        <a:spcAft>
                          <a:spcPts val="0"/>
                        </a:spcAft>
                        <a:buFont typeface="Symbol" panose="05050102010706020507" pitchFamily="18" charset="2"/>
                        <a:buChar char=""/>
                      </a:pPr>
                      <a:r>
                        <a:rPr lang="en-US" sz="1800" b="1" dirty="0" smtClean="0">
                          <a:effectLst/>
                        </a:rPr>
                        <a:t>Order </a:t>
                      </a:r>
                      <a:r>
                        <a:rPr lang="en-US" sz="1800" b="1" dirty="0">
                          <a:effectLst/>
                        </a:rPr>
                        <a:t>alert</a:t>
                      </a:r>
                      <a:endParaRPr lang="en-US" sz="1800" b="1" dirty="0">
                        <a:effectLst/>
                        <a:latin typeface="Times New Roman" panose="02020603050405020304" pitchFamily="18" charset="0"/>
                        <a:ea typeface="Times New Roman" panose="02020603050405020304" pitchFamily="18" charset="0"/>
                      </a:endParaRPr>
                    </a:p>
                  </a:txBody>
                  <a:tcPr marL="26683" marR="26683" marT="0" marB="0"/>
                </a:tc>
                <a:tc>
                  <a:txBody>
                    <a:bodyPr/>
                    <a:lstStyle/>
                    <a:p>
                      <a:pPr marL="342900" marR="0" lvl="0" indent="-342900" algn="l">
                        <a:spcBef>
                          <a:spcPts val="0"/>
                        </a:spcBef>
                        <a:spcAft>
                          <a:spcPts val="0"/>
                        </a:spcAft>
                        <a:buFont typeface="Symbol" panose="05050102010706020507" pitchFamily="18" charset="2"/>
                        <a:buChar char=""/>
                      </a:pPr>
                      <a:r>
                        <a:rPr lang="en-US" sz="1800" dirty="0">
                          <a:effectLst/>
                        </a:rPr>
                        <a:t>Maintain an </a:t>
                      </a:r>
                      <a:r>
                        <a:rPr lang="en-US" sz="1800" b="1" dirty="0">
                          <a:effectLst/>
                        </a:rPr>
                        <a:t>excel spreadsheet </a:t>
                      </a:r>
                      <a:r>
                        <a:rPr lang="en-US" sz="1800" dirty="0">
                          <a:effectLst/>
                        </a:rPr>
                        <a:t>of eligible patients</a:t>
                      </a:r>
                    </a:p>
                    <a:p>
                      <a:pPr marL="342900" marR="0" lvl="0" indent="-342900" algn="l">
                        <a:spcBef>
                          <a:spcPts val="0"/>
                        </a:spcBef>
                        <a:spcAft>
                          <a:spcPts val="0"/>
                        </a:spcAft>
                        <a:buFont typeface="Symbol" panose="05050102010706020507" pitchFamily="18" charset="2"/>
                        <a:buChar char=""/>
                      </a:pPr>
                      <a:r>
                        <a:rPr lang="en-US" sz="1800" b="1" dirty="0">
                          <a:effectLst/>
                        </a:rPr>
                        <a:t>Can’t track </a:t>
                      </a:r>
                      <a:r>
                        <a:rPr lang="en-US" sz="1800" dirty="0">
                          <a:effectLst/>
                        </a:rPr>
                        <a:t>patients who receive treatment elsewhere</a:t>
                      </a:r>
                    </a:p>
                    <a:p>
                      <a:pPr marL="342900" marR="0" lvl="0" indent="-342900" algn="l">
                        <a:spcBef>
                          <a:spcPts val="0"/>
                        </a:spcBef>
                        <a:spcAft>
                          <a:spcPts val="0"/>
                        </a:spcAft>
                        <a:buFont typeface="Symbol" panose="05050102010706020507" pitchFamily="18" charset="2"/>
                        <a:buChar char=""/>
                      </a:pPr>
                      <a:r>
                        <a:rPr lang="en-US" sz="1800" dirty="0">
                          <a:effectLst/>
                        </a:rPr>
                        <a:t>Rely on </a:t>
                      </a:r>
                      <a:r>
                        <a:rPr lang="en-US" sz="1800" b="1" dirty="0">
                          <a:effectLst/>
                        </a:rPr>
                        <a:t>word of mouth</a:t>
                      </a:r>
                      <a:endParaRPr lang="en-US" sz="1800" b="1" dirty="0">
                        <a:effectLst/>
                        <a:latin typeface="Times New Roman" panose="02020603050405020304" pitchFamily="18" charset="0"/>
                        <a:ea typeface="Times New Roman" panose="02020603050405020304" pitchFamily="18" charset="0"/>
                      </a:endParaRPr>
                    </a:p>
                  </a:txBody>
                  <a:tcPr marL="26683" marR="26683" marT="0" marB="0"/>
                </a:tc>
                <a:extLst>
                  <a:ext uri="{0D108BD9-81ED-4DB2-BD59-A6C34878D82A}">
                    <a16:rowId xmlns:a16="http://schemas.microsoft.com/office/drawing/2014/main" xmlns="" val="10001"/>
                  </a:ext>
                </a:extLst>
              </a:tr>
              <a:tr h="1108835">
                <a:tc>
                  <a:txBody>
                    <a:bodyPr/>
                    <a:lstStyle/>
                    <a:p>
                      <a:pPr marL="0" marR="0" algn="l">
                        <a:spcBef>
                          <a:spcPts val="0"/>
                        </a:spcBef>
                        <a:spcAft>
                          <a:spcPts val="0"/>
                        </a:spcAft>
                      </a:pPr>
                      <a:r>
                        <a:rPr lang="en-US" sz="1800" b="0" dirty="0">
                          <a:effectLst/>
                        </a:rPr>
                        <a:t>Social support </a:t>
                      </a:r>
                      <a:r>
                        <a:rPr lang="en-US" sz="1800" b="0">
                          <a:effectLst/>
                        </a:rPr>
                        <a:t>and </a:t>
                      </a:r>
                      <a:r>
                        <a:rPr lang="en-US" sz="1800" b="0" smtClean="0">
                          <a:effectLst/>
                        </a:rPr>
                        <a:t>teamwork</a:t>
                      </a:r>
                      <a:endParaRPr lang="en-US" sz="1800" b="0" dirty="0">
                        <a:effectLst/>
                        <a:latin typeface="Times New Roman" panose="02020603050405020304" pitchFamily="18" charset="0"/>
                        <a:ea typeface="Times New Roman" panose="02020603050405020304" pitchFamily="18" charset="0"/>
                      </a:endParaRPr>
                    </a:p>
                  </a:txBody>
                  <a:tcPr marL="26683" marR="26683" marT="0" marB="0"/>
                </a:tc>
                <a:tc>
                  <a:txBody>
                    <a:bodyPr/>
                    <a:lstStyle/>
                    <a:p>
                      <a:pPr marL="342900" marR="0" lvl="0" indent="-342900" algn="l">
                        <a:spcBef>
                          <a:spcPts val="0"/>
                        </a:spcBef>
                        <a:spcAft>
                          <a:spcPts val="0"/>
                        </a:spcAft>
                        <a:buFont typeface="Symbol" panose="05050102010706020507" pitchFamily="18" charset="2"/>
                        <a:buChar char=""/>
                      </a:pPr>
                      <a:r>
                        <a:rPr lang="en-US" sz="1800" dirty="0">
                          <a:effectLst/>
                        </a:rPr>
                        <a:t>SCP team </a:t>
                      </a:r>
                      <a:r>
                        <a:rPr lang="en-US" sz="1800" b="1" dirty="0" smtClean="0">
                          <a:effectLst/>
                        </a:rPr>
                        <a:t>minimizes interference</a:t>
                      </a:r>
                      <a:r>
                        <a:rPr lang="en-US" sz="1800" b="1" baseline="0" dirty="0" smtClean="0">
                          <a:effectLst/>
                        </a:rPr>
                        <a:t> with </a:t>
                      </a:r>
                      <a:r>
                        <a:rPr lang="en-US" sz="1800" b="1" dirty="0" smtClean="0">
                          <a:effectLst/>
                        </a:rPr>
                        <a:t>the </a:t>
                      </a:r>
                      <a:r>
                        <a:rPr lang="en-US" sz="1800" b="1" dirty="0">
                          <a:effectLst/>
                        </a:rPr>
                        <a:t>clinical </a:t>
                      </a:r>
                      <a:r>
                        <a:rPr lang="en-US" sz="1800" b="1" dirty="0" smtClean="0">
                          <a:effectLst/>
                        </a:rPr>
                        <a:t>team</a:t>
                      </a:r>
                      <a:endParaRPr lang="en-US" sz="1800" b="1" dirty="0">
                        <a:effectLst/>
                      </a:endParaRPr>
                    </a:p>
                    <a:p>
                      <a:pPr marL="342900" marR="0" lvl="0" indent="-342900" algn="l">
                        <a:spcBef>
                          <a:spcPts val="0"/>
                        </a:spcBef>
                        <a:spcAft>
                          <a:spcPts val="0"/>
                        </a:spcAft>
                        <a:buFont typeface="Symbol" panose="05050102010706020507" pitchFamily="18" charset="2"/>
                        <a:buChar char=""/>
                      </a:pPr>
                      <a:r>
                        <a:rPr lang="en-US" sz="1800" dirty="0">
                          <a:effectLst/>
                        </a:rPr>
                        <a:t>Everyone is on board with the process</a:t>
                      </a:r>
                    </a:p>
                    <a:p>
                      <a:pPr marL="342900" marR="0" lvl="0" indent="-342900" algn="l">
                        <a:spcBef>
                          <a:spcPts val="0"/>
                        </a:spcBef>
                        <a:spcAft>
                          <a:spcPts val="0"/>
                        </a:spcAft>
                        <a:buFont typeface="Symbol" panose="05050102010706020507" pitchFamily="18" charset="2"/>
                        <a:buChar char=""/>
                      </a:pPr>
                      <a:r>
                        <a:rPr lang="en-US" sz="1800" b="1" dirty="0">
                          <a:effectLst/>
                        </a:rPr>
                        <a:t>One person coordinates</a:t>
                      </a:r>
                      <a:r>
                        <a:rPr lang="en-US" sz="1800" dirty="0">
                          <a:effectLst/>
                        </a:rPr>
                        <a:t> SCP delivery across the network but others deliver it</a:t>
                      </a:r>
                      <a:endParaRPr lang="en-US" sz="1800" dirty="0">
                        <a:effectLst/>
                        <a:latin typeface="Times New Roman" panose="02020603050405020304" pitchFamily="18" charset="0"/>
                        <a:ea typeface="Times New Roman" panose="02020603050405020304" pitchFamily="18" charset="0"/>
                      </a:endParaRPr>
                    </a:p>
                  </a:txBody>
                  <a:tcPr marL="26683" marR="26683" marT="0" marB="0"/>
                </a:tc>
                <a:tc>
                  <a:txBody>
                    <a:bodyPr/>
                    <a:lstStyle/>
                    <a:p>
                      <a:pPr marL="342900" marR="0" lvl="0" indent="-342900" algn="l">
                        <a:spcBef>
                          <a:spcPts val="0"/>
                        </a:spcBef>
                        <a:spcAft>
                          <a:spcPts val="0"/>
                        </a:spcAft>
                        <a:buFont typeface="Symbol" panose="05050102010706020507" pitchFamily="18" charset="2"/>
                        <a:buChar char=""/>
                      </a:pPr>
                      <a:r>
                        <a:rPr lang="en-US" sz="1800" b="1" dirty="0">
                          <a:effectLst/>
                        </a:rPr>
                        <a:t>Relies on the clinical team</a:t>
                      </a:r>
                    </a:p>
                    <a:p>
                      <a:pPr marL="342900" marR="0" lvl="0" indent="-342900" algn="l">
                        <a:spcBef>
                          <a:spcPts val="0"/>
                        </a:spcBef>
                        <a:spcAft>
                          <a:spcPts val="0"/>
                        </a:spcAft>
                        <a:buFont typeface="Symbol" panose="05050102010706020507" pitchFamily="18" charset="2"/>
                        <a:buChar char=""/>
                      </a:pPr>
                      <a:r>
                        <a:rPr lang="en-US" sz="1800" b="1" dirty="0">
                          <a:effectLst/>
                        </a:rPr>
                        <a:t>No standardization</a:t>
                      </a:r>
                      <a:r>
                        <a:rPr lang="en-US" sz="1800" dirty="0">
                          <a:effectLst/>
                        </a:rPr>
                        <a:t> across the system</a:t>
                      </a:r>
                      <a:endParaRPr lang="en-US" sz="1800" dirty="0">
                        <a:effectLst/>
                        <a:latin typeface="Times New Roman" panose="02020603050405020304" pitchFamily="18" charset="0"/>
                        <a:ea typeface="Times New Roman" panose="02020603050405020304" pitchFamily="18" charset="0"/>
                      </a:endParaRPr>
                    </a:p>
                  </a:txBody>
                  <a:tcPr marL="26683" marR="26683" marT="0" marB="0"/>
                </a:tc>
                <a:extLst>
                  <a:ext uri="{0D108BD9-81ED-4DB2-BD59-A6C34878D82A}">
                    <a16:rowId xmlns:a16="http://schemas.microsoft.com/office/drawing/2014/main" xmlns="" val="10002"/>
                  </a:ext>
                </a:extLst>
              </a:tr>
            </a:tbl>
          </a:graphicData>
        </a:graphic>
      </p:graphicFrame>
      <p:sp>
        <p:nvSpPr>
          <p:cNvPr id="5" name="TextBox 4"/>
          <p:cNvSpPr txBox="1"/>
          <p:nvPr/>
        </p:nvSpPr>
        <p:spPr>
          <a:xfrm>
            <a:off x="838199" y="5421090"/>
            <a:ext cx="5802294" cy="369332"/>
          </a:xfrm>
          <a:prstGeom prst="rect">
            <a:avLst/>
          </a:prstGeom>
          <a:noFill/>
        </p:spPr>
        <p:txBody>
          <a:bodyPr wrap="none" rtlCol="0">
            <a:spAutoFit/>
          </a:bodyPr>
          <a:lstStyle/>
          <a:p>
            <a:r>
              <a:rPr lang="en-US" b="1" smtClean="0"/>
              <a:t>Bold </a:t>
            </a:r>
            <a:r>
              <a:rPr lang="en-US" smtClean="0"/>
              <a:t>denotes differences between high-and low-performers</a:t>
            </a:r>
            <a:endParaRPr lang="en-US" b="1" dirty="0"/>
          </a:p>
        </p:txBody>
      </p:sp>
    </p:spTree>
    <p:extLst>
      <p:ext uri="{BB962C8B-B14F-4D97-AF65-F5344CB8AC3E}">
        <p14:creationId xmlns:p14="http://schemas.microsoft.com/office/powerpoint/2010/main" val="33677771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Comparative Analysis</a:t>
            </a:r>
            <a:endParaRPr lang="en-US" dirty="0"/>
          </a:p>
        </p:txBody>
      </p:sp>
      <p:sp>
        <p:nvSpPr>
          <p:cNvPr id="3" name="Content Placeholder 2"/>
          <p:cNvSpPr>
            <a:spLocks noGrp="1"/>
          </p:cNvSpPr>
          <p:nvPr>
            <p:ph idx="1"/>
          </p:nvPr>
        </p:nvSpPr>
        <p:spPr/>
        <p:txBody>
          <a:bodyPr/>
          <a:lstStyle/>
          <a:p>
            <a:r>
              <a:rPr lang="en-US" dirty="0" smtClean="0"/>
              <a:t>Strategies for successful SCP implementation:</a:t>
            </a:r>
          </a:p>
          <a:p>
            <a:endParaRPr lang="en-US" dirty="0" smtClean="0"/>
          </a:p>
          <a:p>
            <a:pPr lvl="1"/>
            <a:endParaRPr lang="en-US" dirty="0" smtClean="0"/>
          </a:p>
          <a:p>
            <a:pPr lvl="1"/>
            <a:endParaRPr lang="en-US" dirty="0"/>
          </a:p>
          <a:p>
            <a:endParaRPr lang="en-US"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511883433"/>
              </p:ext>
            </p:extLst>
          </p:nvPr>
        </p:nvGraphicFramePr>
        <p:xfrm>
          <a:off x="838200" y="1666724"/>
          <a:ext cx="10515601" cy="2844800"/>
        </p:xfrm>
        <a:graphic>
          <a:graphicData uri="http://schemas.openxmlformats.org/drawingml/2006/table">
            <a:tbl>
              <a:tblPr firstRow="1" bandRow="1">
                <a:tableStyleId>{5C22544A-7EE6-4342-B048-85BDC9FD1C3A}</a:tableStyleId>
              </a:tblPr>
              <a:tblGrid>
                <a:gridCol w="2182586">
                  <a:extLst>
                    <a:ext uri="{9D8B030D-6E8A-4147-A177-3AD203B41FA5}">
                      <a16:colId xmlns:a16="http://schemas.microsoft.com/office/drawing/2014/main" xmlns="" val="20000"/>
                    </a:ext>
                  </a:extLst>
                </a:gridCol>
                <a:gridCol w="2661557">
                  <a:extLst>
                    <a:ext uri="{9D8B030D-6E8A-4147-A177-3AD203B41FA5}">
                      <a16:colId xmlns:a16="http://schemas.microsoft.com/office/drawing/2014/main" xmlns="" val="20001"/>
                    </a:ext>
                  </a:extLst>
                </a:gridCol>
                <a:gridCol w="1649186">
                  <a:extLst>
                    <a:ext uri="{9D8B030D-6E8A-4147-A177-3AD203B41FA5}">
                      <a16:colId xmlns:a16="http://schemas.microsoft.com/office/drawing/2014/main" xmlns="" val="20002"/>
                    </a:ext>
                  </a:extLst>
                </a:gridCol>
                <a:gridCol w="1796142">
                  <a:extLst>
                    <a:ext uri="{9D8B030D-6E8A-4147-A177-3AD203B41FA5}">
                      <a16:colId xmlns:a16="http://schemas.microsoft.com/office/drawing/2014/main" xmlns="" val="20003"/>
                    </a:ext>
                  </a:extLst>
                </a:gridCol>
                <a:gridCol w="2226130">
                  <a:extLst>
                    <a:ext uri="{9D8B030D-6E8A-4147-A177-3AD203B41FA5}">
                      <a16:colId xmlns:a16="http://schemas.microsoft.com/office/drawing/2014/main" xmlns="" val="20004"/>
                    </a:ext>
                  </a:extLst>
                </a:gridCol>
              </a:tblGrid>
              <a:tr h="370840">
                <a:tc>
                  <a:txBody>
                    <a:bodyPr/>
                    <a:lstStyle/>
                    <a:p>
                      <a:r>
                        <a:rPr lang="en-US" dirty="0" smtClean="0"/>
                        <a:t>Outcome</a:t>
                      </a:r>
                      <a:endParaRPr lang="en-US" dirty="0"/>
                    </a:p>
                  </a:txBody>
                  <a:tcPr/>
                </a:tc>
                <a:tc>
                  <a:txBody>
                    <a:bodyPr/>
                    <a:lstStyle/>
                    <a:p>
                      <a:r>
                        <a:rPr lang="en-US" dirty="0" smtClean="0"/>
                        <a:t>Recipe</a:t>
                      </a:r>
                      <a:endParaRPr lang="en-US" dirty="0"/>
                    </a:p>
                  </a:txBody>
                  <a:tcPr/>
                </a:tc>
                <a:tc>
                  <a:txBody>
                    <a:bodyPr/>
                    <a:lstStyle/>
                    <a:p>
                      <a:r>
                        <a:rPr lang="en-US" dirty="0" smtClean="0"/>
                        <a:t>Raw coverage*</a:t>
                      </a:r>
                      <a:endParaRPr lang="en-US" dirty="0"/>
                    </a:p>
                  </a:txBody>
                  <a:tcPr/>
                </a:tc>
                <a:tc>
                  <a:txBody>
                    <a:bodyPr/>
                    <a:lstStyle/>
                    <a:p>
                      <a:r>
                        <a:rPr lang="en-US" dirty="0" smtClean="0"/>
                        <a:t>Unique coverage</a:t>
                      </a:r>
                      <a:endParaRPr lang="en-US" dirty="0"/>
                    </a:p>
                  </a:txBody>
                  <a:tcPr/>
                </a:tc>
                <a:tc>
                  <a:txBody>
                    <a:bodyPr/>
                    <a:lstStyle/>
                    <a:p>
                      <a:r>
                        <a:rPr lang="en-US" dirty="0" smtClean="0"/>
                        <a:t>Coverage overlap</a:t>
                      </a:r>
                      <a:endParaRPr lang="en-US" dirty="0"/>
                    </a:p>
                  </a:txBody>
                  <a:tcPr/>
                </a:tc>
                <a:extLst>
                  <a:ext uri="{0D108BD9-81ED-4DB2-BD59-A6C34878D82A}">
                    <a16:rowId xmlns:a16="http://schemas.microsoft.com/office/drawing/2014/main" xmlns="" val="10000"/>
                  </a:ext>
                </a:extLst>
              </a:tr>
              <a:tr h="370840">
                <a:tc>
                  <a:txBody>
                    <a:bodyPr/>
                    <a:lstStyle/>
                    <a:p>
                      <a:r>
                        <a:rPr lang="en-US" dirty="0" smtClean="0">
                          <a:solidFill>
                            <a:schemeClr val="bg1"/>
                          </a:solidFill>
                        </a:rPr>
                        <a:t>Development</a:t>
                      </a:r>
                      <a:endParaRPr lang="en-US" dirty="0">
                        <a:solidFill>
                          <a:schemeClr val="bg1"/>
                        </a:solidFill>
                      </a:endParaRP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u="sng" dirty="0" smtClean="0"/>
                        <a:t>Sufficient staffing</a:t>
                      </a:r>
                      <a:r>
                        <a:rPr lang="en-US" u="none" dirty="0" smtClean="0"/>
                        <a:t> * p</a:t>
                      </a:r>
                      <a:r>
                        <a:rPr lang="en-US" dirty="0" smtClean="0"/>
                        <a:t>ositive </a:t>
                      </a:r>
                      <a:r>
                        <a:rPr lang="en-US" i="0" dirty="0" smtClean="0"/>
                        <a:t>staff attitudes</a:t>
                      </a:r>
                      <a:r>
                        <a:rPr lang="en-US" i="0" baseline="0" dirty="0" smtClean="0"/>
                        <a:t> about SCPs</a:t>
                      </a:r>
                      <a:endParaRPr lang="en-US" i="0" dirty="0" smtClean="0"/>
                    </a:p>
                  </a:txBody>
                  <a:tcPr/>
                </a:tc>
                <a:tc>
                  <a:txBody>
                    <a:bodyPr/>
                    <a:lstStyle/>
                    <a:p>
                      <a:r>
                        <a:rPr lang="en-US" dirty="0" smtClean="0"/>
                        <a:t>.57 (moderate)</a:t>
                      </a:r>
                      <a:endParaRPr lang="en-US" dirty="0"/>
                    </a:p>
                  </a:txBody>
                  <a:tcPr/>
                </a:tc>
                <a:tc>
                  <a:txBody>
                    <a:bodyPr/>
                    <a:lstStyle/>
                    <a:p>
                      <a:r>
                        <a:rPr lang="en-US" dirty="0" smtClean="0"/>
                        <a:t>.29 (low)</a:t>
                      </a:r>
                      <a:endParaRPr lang="en-US" dirty="0"/>
                    </a:p>
                  </a:txBody>
                  <a:tcPr/>
                </a:tc>
                <a:tc>
                  <a:txBody>
                    <a:bodyPr/>
                    <a:lstStyle/>
                    <a:p>
                      <a:r>
                        <a:rPr lang="en-US" sz="1800" kern="1200" dirty="0" smtClean="0">
                          <a:solidFill>
                            <a:schemeClr val="dk1"/>
                          </a:solidFill>
                          <a:effectLst/>
                          <a:latin typeface="+mn-lt"/>
                          <a:ea typeface="+mn-ea"/>
                          <a:cs typeface="+mn-cs"/>
                        </a:rPr>
                        <a:t>Overlaps substantially</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with other recipes that lead to effective SCP development</a:t>
                      </a:r>
                      <a:endParaRPr lang="en-US" dirty="0"/>
                    </a:p>
                  </a:txBody>
                  <a:tcPr/>
                </a:tc>
                <a:extLst>
                  <a:ext uri="{0D108BD9-81ED-4DB2-BD59-A6C34878D82A}">
                    <a16:rowId xmlns:a16="http://schemas.microsoft.com/office/drawing/2014/main" xmlns="" val="10001"/>
                  </a:ext>
                </a:extLst>
              </a:tr>
              <a:tr h="370840">
                <a:tc>
                  <a:txBody>
                    <a:bodyPr/>
                    <a:lstStyle/>
                    <a:p>
                      <a:r>
                        <a:rPr lang="en-US" b="0" dirty="0" smtClean="0">
                          <a:solidFill>
                            <a:schemeClr val="bg1"/>
                          </a:solidFill>
                        </a:rPr>
                        <a:t>Delivery to survivors</a:t>
                      </a:r>
                      <a:endParaRPr lang="en-US" b="0" dirty="0">
                        <a:solidFill>
                          <a:schemeClr val="bg1"/>
                        </a:solidFill>
                      </a:endParaRPr>
                    </a:p>
                  </a:txBody>
                  <a:tcPr>
                    <a:solidFill>
                      <a:schemeClr val="accent1"/>
                    </a:solidFill>
                  </a:tcPr>
                </a:tc>
                <a:tc>
                  <a:txBody>
                    <a:bodyPr/>
                    <a:lstStyle/>
                    <a:p>
                      <a:r>
                        <a:rPr lang="en-US" dirty="0" smtClean="0"/>
                        <a:t>None</a:t>
                      </a:r>
                      <a:endParaRPr lang="en-US" b="0"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extLst>
                  <a:ext uri="{0D108BD9-81ED-4DB2-BD59-A6C34878D82A}">
                    <a16:rowId xmlns:a16="http://schemas.microsoft.com/office/drawing/2014/main" xmlns="" val="10002"/>
                  </a:ext>
                </a:extLst>
              </a:tr>
              <a:tr h="370840">
                <a:tc>
                  <a:txBody>
                    <a:bodyPr/>
                    <a:lstStyle/>
                    <a:p>
                      <a:r>
                        <a:rPr lang="en-US" b="0" dirty="0" smtClean="0">
                          <a:solidFill>
                            <a:schemeClr val="bg1"/>
                          </a:solidFill>
                        </a:rPr>
                        <a:t>Delivery to PCP </a:t>
                      </a:r>
                      <a:endParaRPr lang="en-US" b="0" dirty="0">
                        <a:solidFill>
                          <a:schemeClr val="bg1"/>
                        </a:solidFill>
                      </a:endParaRPr>
                    </a:p>
                  </a:txBody>
                  <a:tcPr>
                    <a:solidFill>
                      <a:schemeClr val="accent1"/>
                    </a:solidFill>
                  </a:tcPr>
                </a:tc>
                <a:tc>
                  <a:txBody>
                    <a:bodyPr/>
                    <a:lstStyle/>
                    <a:p>
                      <a:pPr marL="0" indent="0">
                        <a:buFont typeface="Arial" panose="020B0604020202020204" pitchFamily="34" charset="0"/>
                        <a:buNone/>
                      </a:pPr>
                      <a:r>
                        <a:rPr lang="en-US" u="sng" dirty="0" smtClean="0"/>
                        <a:t>Sufficient staffing</a:t>
                      </a:r>
                      <a:r>
                        <a:rPr lang="en-US" u="none" dirty="0" smtClean="0"/>
                        <a:t> * s</a:t>
                      </a:r>
                      <a:r>
                        <a:rPr lang="en-US" dirty="0" smtClean="0"/>
                        <a:t>ufficient </a:t>
                      </a:r>
                      <a:r>
                        <a:rPr lang="en-US" i="0" dirty="0" smtClean="0"/>
                        <a:t>informational resources </a:t>
                      </a:r>
                      <a:endParaRPr lang="en-US" dirty="0" smtClean="0"/>
                    </a:p>
                  </a:txBody>
                  <a:tcPr/>
                </a:tc>
                <a:tc>
                  <a:txBody>
                    <a:bodyPr/>
                    <a:lstStyle/>
                    <a:p>
                      <a:r>
                        <a:rPr lang="en-US" dirty="0" smtClean="0"/>
                        <a:t>.78 (high)</a:t>
                      </a:r>
                      <a:endParaRPr lang="en-US" dirty="0"/>
                    </a:p>
                  </a:txBody>
                  <a:tcPr/>
                </a:tc>
                <a:tc>
                  <a:txBody>
                    <a:bodyPr/>
                    <a:lstStyle/>
                    <a:p>
                      <a:r>
                        <a:rPr lang="en-US" dirty="0" smtClean="0"/>
                        <a:t>1 (only recipe for outcome)</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xmlns="" val="10003"/>
                  </a:ext>
                </a:extLst>
              </a:tr>
            </a:tbl>
          </a:graphicData>
        </a:graphic>
      </p:graphicFrame>
      <p:sp>
        <p:nvSpPr>
          <p:cNvPr id="5" name="TextBox 4"/>
          <p:cNvSpPr txBox="1"/>
          <p:nvPr/>
        </p:nvSpPr>
        <p:spPr>
          <a:xfrm>
            <a:off x="838199" y="4735286"/>
            <a:ext cx="6470810" cy="646331"/>
          </a:xfrm>
          <a:prstGeom prst="rect">
            <a:avLst/>
          </a:prstGeom>
          <a:noFill/>
        </p:spPr>
        <p:txBody>
          <a:bodyPr wrap="none" rtlCol="0">
            <a:spAutoFit/>
          </a:bodyPr>
          <a:lstStyle/>
          <a:p>
            <a:r>
              <a:rPr lang="en-US" u="sng" dirty="0" smtClean="0"/>
              <a:t>Underline</a:t>
            </a:r>
            <a:r>
              <a:rPr lang="en-US" dirty="0" smtClean="0"/>
              <a:t> denotes necessary but insufficient conditions.</a:t>
            </a:r>
          </a:p>
          <a:p>
            <a:r>
              <a:rPr lang="en-US" dirty="0" smtClean="0"/>
              <a:t>*Proportion of practices that used strategy to achieve the outcome</a:t>
            </a:r>
          </a:p>
        </p:txBody>
      </p:sp>
    </p:spTree>
    <p:extLst>
      <p:ext uri="{BB962C8B-B14F-4D97-AF65-F5344CB8AC3E}">
        <p14:creationId xmlns:p14="http://schemas.microsoft.com/office/powerpoint/2010/main" val="808151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pic>
        <p:nvPicPr>
          <p:cNvPr id="4" name="Picture 2" descr="p21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65512" y="1706109"/>
            <a:ext cx="3841298" cy="388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449786" y="4576768"/>
            <a:ext cx="5421080" cy="947738"/>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80000"/>
              </a:lnSpc>
              <a:defRPr/>
            </a:pPr>
            <a:r>
              <a:rPr lang="en-US" dirty="0" smtClean="0"/>
              <a:t>When life is sewn back together, it has changed</a:t>
            </a:r>
            <a:endParaRPr lang="en-US" dirty="0"/>
          </a:p>
        </p:txBody>
      </p:sp>
    </p:spTree>
    <p:extLst>
      <p:ext uri="{BB962C8B-B14F-4D97-AF65-F5344CB8AC3E}">
        <p14:creationId xmlns:p14="http://schemas.microsoft.com/office/powerpoint/2010/main" val="746015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dirty="0" smtClean="0"/>
              <a:t>Strategies for successful SCP implementation: the right attitudes and resources to get the job done.</a:t>
            </a:r>
          </a:p>
          <a:p>
            <a:r>
              <a:rPr lang="en-US" dirty="0" smtClean="0"/>
              <a:t>Future </a:t>
            </a:r>
            <a:r>
              <a:rPr lang="en-US" dirty="0"/>
              <a:t>research is needed to </a:t>
            </a:r>
            <a:endParaRPr lang="en-US" dirty="0" smtClean="0"/>
          </a:p>
          <a:p>
            <a:pPr lvl="1"/>
            <a:r>
              <a:rPr lang="en-US" dirty="0"/>
              <a:t>B</a:t>
            </a:r>
            <a:r>
              <a:rPr lang="en-US" dirty="0" smtClean="0"/>
              <a:t>ear out the identified strategies</a:t>
            </a:r>
          </a:p>
          <a:p>
            <a:pPr lvl="1"/>
            <a:r>
              <a:rPr lang="en-US" dirty="0"/>
              <a:t>U</a:t>
            </a:r>
            <a:r>
              <a:rPr lang="en-US" dirty="0" smtClean="0"/>
              <a:t>nderstand </a:t>
            </a:r>
            <a:r>
              <a:rPr lang="en-US" dirty="0"/>
              <a:t>how high-performers created conditions that facilitated SCP implementation.</a:t>
            </a:r>
          </a:p>
        </p:txBody>
      </p:sp>
    </p:spTree>
    <p:extLst>
      <p:ext uri="{BB962C8B-B14F-4D97-AF65-F5344CB8AC3E}">
        <p14:creationId xmlns:p14="http://schemas.microsoft.com/office/powerpoint/2010/main" val="2146781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implementation research</a:t>
            </a:r>
            <a:endParaRPr lang="en-US" dirty="0"/>
          </a:p>
        </p:txBody>
      </p:sp>
      <p:sp>
        <p:nvSpPr>
          <p:cNvPr id="3" name="Content Placeholder 2"/>
          <p:cNvSpPr>
            <a:spLocks noGrp="1"/>
          </p:cNvSpPr>
          <p:nvPr>
            <p:ph idx="1"/>
          </p:nvPr>
        </p:nvSpPr>
        <p:spPr/>
        <p:txBody>
          <a:bodyPr/>
          <a:lstStyle/>
          <a:p>
            <a:r>
              <a:rPr lang="en-US" dirty="0" smtClean="0"/>
              <a:t>QCA </a:t>
            </a:r>
            <a:r>
              <a:rPr lang="en-US" dirty="0"/>
              <a:t>is a promising method of identifying </a:t>
            </a:r>
            <a:r>
              <a:rPr lang="en-US" dirty="0" err="1"/>
              <a:t>equifinal</a:t>
            </a:r>
            <a:r>
              <a:rPr lang="en-US" dirty="0"/>
              <a:t> combinations of conditions that represent effective implementation strategies</a:t>
            </a:r>
          </a:p>
          <a:p>
            <a:endParaRPr lang="en-US" dirty="0"/>
          </a:p>
        </p:txBody>
      </p:sp>
    </p:spTree>
    <p:extLst>
      <p:ext uri="{BB962C8B-B14F-4D97-AF65-F5344CB8AC3E}">
        <p14:creationId xmlns:p14="http://schemas.microsoft.com/office/powerpoint/2010/main" val="3877147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qualitative and QCA</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27313440"/>
              </p:ext>
            </p:extLst>
          </p:nvPr>
        </p:nvGraphicFramePr>
        <p:xfrm>
          <a:off x="838200" y="2008267"/>
          <a:ext cx="10515600" cy="21031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1729372687"/>
                    </a:ext>
                  </a:extLst>
                </a:gridCol>
                <a:gridCol w="5257800">
                  <a:extLst>
                    <a:ext uri="{9D8B030D-6E8A-4147-A177-3AD203B41FA5}">
                      <a16:colId xmlns:a16="http://schemas.microsoft.com/office/drawing/2014/main" xmlns="" val="1944383846"/>
                    </a:ext>
                  </a:extLst>
                </a:gridCol>
              </a:tblGrid>
              <a:tr h="370840">
                <a:tc>
                  <a:txBody>
                    <a:bodyPr/>
                    <a:lstStyle/>
                    <a:p>
                      <a:pPr algn="ctr"/>
                      <a:r>
                        <a:rPr lang="en-US" sz="2400" dirty="0" smtClean="0"/>
                        <a:t>Qualitative</a:t>
                      </a:r>
                      <a:endParaRPr lang="en-US" sz="2400" dirty="0"/>
                    </a:p>
                  </a:txBody>
                  <a:tcPr/>
                </a:tc>
                <a:tc>
                  <a:txBody>
                    <a:bodyPr/>
                    <a:lstStyle/>
                    <a:p>
                      <a:pPr algn="ctr"/>
                      <a:r>
                        <a:rPr lang="en-US" sz="2400" dirty="0" smtClean="0"/>
                        <a:t>QCA</a:t>
                      </a:r>
                      <a:endParaRPr lang="en-US" sz="2400" dirty="0"/>
                    </a:p>
                  </a:txBody>
                  <a:tcPr/>
                </a:tc>
                <a:extLst>
                  <a:ext uri="{0D108BD9-81ED-4DB2-BD59-A6C34878D82A}">
                    <a16:rowId xmlns:a16="http://schemas.microsoft.com/office/drawing/2014/main" xmlns="" val="2700004412"/>
                  </a:ext>
                </a:extLst>
              </a:tr>
              <a:tr h="370840">
                <a:tc>
                  <a:txBody>
                    <a:bodyPr/>
                    <a:lstStyle/>
                    <a:p>
                      <a:r>
                        <a:rPr lang="en-US" sz="2400" dirty="0" smtClean="0"/>
                        <a:t>Nuanced understanding</a:t>
                      </a:r>
                      <a:r>
                        <a:rPr lang="en-US" sz="2400" baseline="0" dirty="0" smtClean="0"/>
                        <a:t> of relationships</a:t>
                      </a:r>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Gives</a:t>
                      </a:r>
                      <a:r>
                        <a:rPr lang="en-US" sz="2400" baseline="0" dirty="0" smtClean="0"/>
                        <a:t> relative weight of determinants on outcome, magnitude of comprehensive influence of determinants</a:t>
                      </a:r>
                      <a:endParaRPr lang="en-US" sz="2400" dirty="0" smtClean="0"/>
                    </a:p>
                  </a:txBody>
                  <a:tcPr/>
                </a:tc>
                <a:extLst>
                  <a:ext uri="{0D108BD9-81ED-4DB2-BD59-A6C34878D82A}">
                    <a16:rowId xmlns:a16="http://schemas.microsoft.com/office/drawing/2014/main" xmlns="" val="421833642"/>
                  </a:ext>
                </a:extLst>
              </a:tr>
              <a:tr h="370840">
                <a:tc>
                  <a:txBody>
                    <a:bodyPr/>
                    <a:lstStyle/>
                    <a:p>
                      <a:r>
                        <a:rPr lang="en-US" sz="2400" dirty="0" smtClean="0"/>
                        <a:t>Fluid conceptualization of variables</a:t>
                      </a:r>
                      <a:endParaRPr lang="en-US" sz="2400" dirty="0"/>
                    </a:p>
                  </a:txBody>
                  <a:tcPr/>
                </a:tc>
                <a:tc>
                  <a:txBody>
                    <a:bodyPr/>
                    <a:lstStyle/>
                    <a:p>
                      <a:r>
                        <a:rPr lang="en-US" sz="2400" dirty="0" smtClean="0"/>
                        <a:t>Requires</a:t>
                      </a:r>
                      <a:r>
                        <a:rPr lang="en-US" sz="2400" baseline="0" dirty="0" smtClean="0"/>
                        <a:t> defined categories</a:t>
                      </a:r>
                      <a:endParaRPr lang="en-US" sz="2400" dirty="0"/>
                    </a:p>
                  </a:txBody>
                  <a:tcPr/>
                </a:tc>
                <a:extLst>
                  <a:ext uri="{0D108BD9-81ED-4DB2-BD59-A6C34878D82A}">
                    <a16:rowId xmlns:a16="http://schemas.microsoft.com/office/drawing/2014/main" xmlns="" val="3691154133"/>
                  </a:ext>
                </a:extLst>
              </a:tr>
            </a:tbl>
          </a:graphicData>
        </a:graphic>
      </p:graphicFrame>
    </p:spTree>
    <p:extLst>
      <p:ext uri="{BB962C8B-B14F-4D97-AF65-F5344CB8AC3E}">
        <p14:creationId xmlns:p14="http://schemas.microsoft.com/office/powerpoint/2010/main" val="10893486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Translational implications: the upshot</a:t>
            </a:r>
            <a:endParaRPr lang="en-US" dirty="0"/>
          </a:p>
        </p:txBody>
      </p:sp>
      <p:sp>
        <p:nvSpPr>
          <p:cNvPr id="3" name="Content Placeholder 2"/>
          <p:cNvSpPr>
            <a:spLocks noGrp="1"/>
          </p:cNvSpPr>
          <p:nvPr>
            <p:ph idx="1"/>
          </p:nvPr>
        </p:nvSpPr>
        <p:spPr/>
        <p:txBody>
          <a:bodyPr>
            <a:normAutofit/>
          </a:bodyPr>
          <a:lstStyle/>
          <a:p>
            <a:pPr marL="0" indent="0">
              <a:buNone/>
            </a:pPr>
            <a:endParaRPr lang="en-US" sz="2400" dirty="0"/>
          </a:p>
          <a:p>
            <a:endParaRPr lang="en-US" sz="2400" dirty="0" smtClean="0"/>
          </a:p>
          <a:p>
            <a:endParaRPr lang="en-US" sz="2400" dirty="0"/>
          </a:p>
          <a:p>
            <a:endParaRPr lang="en-US" sz="2400" dirty="0" smtClean="0"/>
          </a:p>
          <a:p>
            <a:endParaRPr lang="en-US" sz="2400" dirty="0" smtClean="0"/>
          </a:p>
        </p:txBody>
      </p:sp>
      <p:graphicFrame>
        <p:nvGraphicFramePr>
          <p:cNvPr id="5" name="Table 4"/>
          <p:cNvGraphicFramePr>
            <a:graphicFrameLocks noGrp="1"/>
          </p:cNvGraphicFramePr>
          <p:nvPr>
            <p:extLst>
              <p:ext uri="{D42A27DB-BD31-4B8C-83A1-F6EECF244321}">
                <p14:modId xmlns:p14="http://schemas.microsoft.com/office/powerpoint/2010/main" val="2694482601"/>
              </p:ext>
            </p:extLst>
          </p:nvPr>
        </p:nvGraphicFramePr>
        <p:xfrm>
          <a:off x="1878543" y="2056765"/>
          <a:ext cx="3979332" cy="27482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xmlns="" val="200246744"/>
                    </a:ext>
                  </a:extLst>
                </a:gridCol>
                <a:gridCol w="1269999">
                  <a:extLst>
                    <a:ext uri="{9D8B030D-6E8A-4147-A177-3AD203B41FA5}">
                      <a16:colId xmlns:a16="http://schemas.microsoft.com/office/drawing/2014/main" xmlns="" val="376333353"/>
                    </a:ext>
                  </a:extLst>
                </a:gridCol>
              </a:tblGrid>
              <a:tr h="370840">
                <a:tc>
                  <a:txBody>
                    <a:bodyPr/>
                    <a:lstStyle/>
                    <a:p>
                      <a:r>
                        <a:rPr lang="en-US" dirty="0" smtClean="0"/>
                        <a:t>When you want…</a:t>
                      </a:r>
                      <a:endParaRPr lang="en-US" dirty="0"/>
                    </a:p>
                  </a:txBody>
                  <a:tcPr/>
                </a:tc>
                <a:tc>
                  <a:txBody>
                    <a:bodyPr/>
                    <a:lstStyle/>
                    <a:p>
                      <a:r>
                        <a:rPr lang="en-US" dirty="0" smtClean="0"/>
                        <a:t>Choose…</a:t>
                      </a:r>
                      <a:endParaRPr lang="en-US" dirty="0"/>
                    </a:p>
                  </a:txBody>
                  <a:tcPr/>
                </a:tc>
                <a:extLst>
                  <a:ext uri="{0D108BD9-81ED-4DB2-BD59-A6C34878D82A}">
                    <a16:rowId xmlns:a16="http://schemas.microsoft.com/office/drawing/2014/main" xmlns="" val="3769421934"/>
                  </a:ext>
                </a:extLst>
              </a:tr>
              <a:tr h="370840">
                <a:tc>
                  <a:txBody>
                    <a:bodyPr/>
                    <a:lstStyle/>
                    <a:p>
                      <a:r>
                        <a:rPr lang="en-US" dirty="0" smtClean="0"/>
                        <a:t>Clear attribution of independent variables’ influence</a:t>
                      </a:r>
                      <a:r>
                        <a:rPr lang="en-US" baseline="0" dirty="0" smtClean="0"/>
                        <a:t> on outcomes</a:t>
                      </a:r>
                      <a:endParaRPr lang="en-US" dirty="0"/>
                    </a:p>
                  </a:txBody>
                  <a:tcPr/>
                </a:tc>
                <a:tc>
                  <a:txBody>
                    <a:bodyPr/>
                    <a:lstStyle/>
                    <a:p>
                      <a:r>
                        <a:rPr lang="en-US" dirty="0" smtClean="0"/>
                        <a:t>QCA</a:t>
                      </a:r>
                      <a:endParaRPr lang="en-US" dirty="0"/>
                    </a:p>
                  </a:txBody>
                  <a:tcPr/>
                </a:tc>
                <a:extLst>
                  <a:ext uri="{0D108BD9-81ED-4DB2-BD59-A6C34878D82A}">
                    <a16:rowId xmlns:a16="http://schemas.microsoft.com/office/drawing/2014/main" xmlns="" val="20067665"/>
                  </a:ext>
                </a:extLst>
              </a:tr>
              <a:tr h="370840">
                <a:tc>
                  <a:txBody>
                    <a:bodyPr/>
                    <a:lstStyle/>
                    <a:p>
                      <a:r>
                        <a:rPr lang="en-US" dirty="0" smtClean="0"/>
                        <a:t>To understand nuances of relationships</a:t>
                      </a:r>
                    </a:p>
                    <a:p>
                      <a:endParaRPr lang="en-US" dirty="0" smtClean="0"/>
                    </a:p>
                    <a:p>
                      <a:endParaRPr lang="en-US" dirty="0" smtClean="0"/>
                    </a:p>
                    <a:p>
                      <a:endParaRPr lang="en-US" dirty="0"/>
                    </a:p>
                  </a:txBody>
                  <a:tcPr/>
                </a:tc>
                <a:tc>
                  <a:txBody>
                    <a:bodyPr/>
                    <a:lstStyle/>
                    <a:p>
                      <a:r>
                        <a:rPr lang="en-US" dirty="0" smtClean="0"/>
                        <a:t>Qualitative</a:t>
                      </a:r>
                      <a:endParaRPr lang="en-US" dirty="0"/>
                    </a:p>
                  </a:txBody>
                  <a:tcPr/>
                </a:tc>
                <a:extLst>
                  <a:ext uri="{0D108BD9-81ED-4DB2-BD59-A6C34878D82A}">
                    <a16:rowId xmlns:a16="http://schemas.microsoft.com/office/drawing/2014/main" xmlns="" val="196230771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50410723"/>
              </p:ext>
            </p:extLst>
          </p:nvPr>
        </p:nvGraphicFramePr>
        <p:xfrm>
          <a:off x="6266391" y="2041049"/>
          <a:ext cx="3963459" cy="27482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xmlns="" val="200246744"/>
                    </a:ext>
                  </a:extLst>
                </a:gridCol>
                <a:gridCol w="1254126">
                  <a:extLst>
                    <a:ext uri="{9D8B030D-6E8A-4147-A177-3AD203B41FA5}">
                      <a16:colId xmlns:a16="http://schemas.microsoft.com/office/drawing/2014/main" xmlns="" val="376333353"/>
                    </a:ext>
                  </a:extLst>
                </a:gridCol>
              </a:tblGrid>
              <a:tr h="370840">
                <a:tc>
                  <a:txBody>
                    <a:bodyPr/>
                    <a:lstStyle/>
                    <a:p>
                      <a:r>
                        <a:rPr lang="en-US" dirty="0" smtClean="0"/>
                        <a:t>When you have…</a:t>
                      </a:r>
                      <a:endParaRPr lang="en-US" dirty="0"/>
                    </a:p>
                  </a:txBody>
                  <a:tcPr/>
                </a:tc>
                <a:tc>
                  <a:txBody>
                    <a:bodyPr/>
                    <a:lstStyle/>
                    <a:p>
                      <a:r>
                        <a:rPr lang="en-US" dirty="0" smtClean="0"/>
                        <a:t>Choose…</a:t>
                      </a:r>
                      <a:endParaRPr lang="en-US" dirty="0"/>
                    </a:p>
                  </a:txBody>
                  <a:tcPr/>
                </a:tc>
                <a:extLst>
                  <a:ext uri="{0D108BD9-81ED-4DB2-BD59-A6C34878D82A}">
                    <a16:rowId xmlns:a16="http://schemas.microsoft.com/office/drawing/2014/main" xmlns="" val="3769421934"/>
                  </a:ext>
                </a:extLst>
              </a:tr>
              <a:tr h="370840">
                <a:tc>
                  <a:txBody>
                    <a:bodyPr/>
                    <a:lstStyle/>
                    <a:p>
                      <a:r>
                        <a:rPr lang="en-US" dirty="0" smtClean="0"/>
                        <a:t>Fluidly defined variables</a:t>
                      </a:r>
                    </a:p>
                    <a:p>
                      <a:endParaRPr lang="en-US" dirty="0" smtClean="0"/>
                    </a:p>
                    <a:p>
                      <a:endParaRPr lang="en-US" dirty="0" smtClean="0"/>
                    </a:p>
                  </a:txBody>
                  <a:tcPr/>
                </a:tc>
                <a:tc>
                  <a:txBody>
                    <a:bodyPr/>
                    <a:lstStyle/>
                    <a:p>
                      <a:r>
                        <a:rPr lang="en-US" dirty="0" smtClean="0"/>
                        <a:t>Qualitative</a:t>
                      </a:r>
                      <a:endParaRPr lang="en-US" dirty="0"/>
                    </a:p>
                  </a:txBody>
                  <a:tcPr/>
                </a:tc>
                <a:extLst>
                  <a:ext uri="{0D108BD9-81ED-4DB2-BD59-A6C34878D82A}">
                    <a16:rowId xmlns:a16="http://schemas.microsoft.com/office/drawing/2014/main" xmlns="" val="1901144979"/>
                  </a:ext>
                </a:extLst>
              </a:tr>
              <a:tr h="370840">
                <a:tc>
                  <a:txBody>
                    <a:bodyPr/>
                    <a:lstStyle/>
                    <a:p>
                      <a:r>
                        <a:rPr lang="en-US" dirty="0" smtClean="0"/>
                        <a:t>Well-defined</a:t>
                      </a:r>
                      <a:r>
                        <a:rPr lang="en-US" baseline="0" dirty="0" smtClean="0"/>
                        <a:t> variables</a:t>
                      </a:r>
                    </a:p>
                    <a:p>
                      <a:endParaRPr lang="en-US" dirty="0" smtClean="0"/>
                    </a:p>
                    <a:p>
                      <a:endParaRPr lang="en-US" dirty="0" smtClean="0"/>
                    </a:p>
                    <a:p>
                      <a:endParaRPr lang="en-US" dirty="0" smtClean="0"/>
                    </a:p>
                    <a:p>
                      <a:endParaRPr lang="en-US" dirty="0"/>
                    </a:p>
                  </a:txBody>
                  <a:tcPr/>
                </a:tc>
                <a:tc>
                  <a:txBody>
                    <a:bodyPr/>
                    <a:lstStyle/>
                    <a:p>
                      <a:r>
                        <a:rPr lang="en-US" dirty="0" smtClean="0"/>
                        <a:t>QCA</a:t>
                      </a:r>
                      <a:endParaRPr lang="en-US" dirty="0"/>
                    </a:p>
                  </a:txBody>
                  <a:tcPr/>
                </a:tc>
                <a:extLst>
                  <a:ext uri="{0D108BD9-81ED-4DB2-BD59-A6C34878D82A}">
                    <a16:rowId xmlns:a16="http://schemas.microsoft.com/office/drawing/2014/main" xmlns="" val="1962307717"/>
                  </a:ext>
                </a:extLst>
              </a:tr>
            </a:tbl>
          </a:graphicData>
        </a:graphic>
      </p:graphicFrame>
      <p:cxnSp>
        <p:nvCxnSpPr>
          <p:cNvPr id="9" name="Straight Connector 8"/>
          <p:cNvCxnSpPr/>
          <p:nvPr/>
        </p:nvCxnSpPr>
        <p:spPr>
          <a:xfrm>
            <a:off x="6086475" y="2638425"/>
            <a:ext cx="0" cy="381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15025" y="2847975"/>
            <a:ext cx="33231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096000" y="3990975"/>
            <a:ext cx="0" cy="381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924550" y="4200525"/>
            <a:ext cx="33231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0492885" y="2419350"/>
            <a:ext cx="1590675" cy="847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Invalid QCA??</a:t>
            </a:r>
            <a:endParaRPr lang="en-US" dirty="0"/>
          </a:p>
        </p:txBody>
      </p:sp>
      <p:sp>
        <p:nvSpPr>
          <p:cNvPr id="21" name="Oval 20"/>
          <p:cNvSpPr/>
          <p:nvPr/>
        </p:nvSpPr>
        <p:spPr>
          <a:xfrm>
            <a:off x="10492884" y="3343275"/>
            <a:ext cx="1632441" cy="14192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QCA </a:t>
            </a:r>
            <a:r>
              <a:rPr lang="en-US" dirty="0" err="1" smtClean="0"/>
              <a:t>insuffi-cient</a:t>
            </a:r>
            <a:r>
              <a:rPr lang="en-US" dirty="0" smtClean="0"/>
              <a:t> without </a:t>
            </a:r>
            <a:r>
              <a:rPr lang="en-US" dirty="0" err="1" smtClean="0"/>
              <a:t>qual</a:t>
            </a:r>
            <a:r>
              <a:rPr lang="en-US" dirty="0" smtClean="0"/>
              <a:t>?</a:t>
            </a:r>
            <a:endParaRPr lang="en-US" dirty="0"/>
          </a:p>
        </p:txBody>
      </p:sp>
      <p:cxnSp>
        <p:nvCxnSpPr>
          <p:cNvPr id="7" name="Straight Connector 6"/>
          <p:cNvCxnSpPr/>
          <p:nvPr/>
        </p:nvCxnSpPr>
        <p:spPr>
          <a:xfrm>
            <a:off x="10237909" y="2843213"/>
            <a:ext cx="21907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241574" y="2934069"/>
            <a:ext cx="21907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241572" y="3945183"/>
            <a:ext cx="21907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0235712" y="4036039"/>
            <a:ext cx="219075"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920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Leila Kahwati, Senior Advisor</a:t>
            </a:r>
            <a:r>
              <a:rPr lang="en-US" dirty="0"/>
              <a:t>, RTI International</a:t>
            </a:r>
          </a:p>
          <a:p>
            <a:r>
              <a:rPr lang="en-US" dirty="0" smtClean="0"/>
              <a:t>Deborah Mayer, </a:t>
            </a:r>
            <a:r>
              <a:rPr lang="en-US" dirty="0"/>
              <a:t>Senior Advisor, </a:t>
            </a:r>
            <a:r>
              <a:rPr lang="en-US" dirty="0" smtClean="0"/>
              <a:t>UNC-CH</a:t>
            </a:r>
            <a:endParaRPr lang="en-US" dirty="0"/>
          </a:p>
          <a:p>
            <a:endParaRPr lang="en-US" dirty="0"/>
          </a:p>
        </p:txBody>
      </p:sp>
    </p:spTree>
    <p:extLst>
      <p:ext uri="{BB962C8B-B14F-4D97-AF65-F5344CB8AC3E}">
        <p14:creationId xmlns:p14="http://schemas.microsoft.com/office/powerpoint/2010/main" val="2479890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4" name="Content Placeholder 3"/>
          <p:cNvSpPr>
            <a:spLocks noGrp="1"/>
          </p:cNvSpPr>
          <p:nvPr>
            <p:ph idx="1"/>
          </p:nvPr>
        </p:nvSpPr>
        <p:spPr/>
        <p:txBody>
          <a:bodyPr/>
          <a:lstStyle/>
          <a:p>
            <a:endParaRPr lang="en-US"/>
          </a:p>
        </p:txBody>
      </p:sp>
      <p:sp>
        <p:nvSpPr>
          <p:cNvPr id="5" name="Content Placeholder 2"/>
          <p:cNvSpPr txBox="1">
            <a:spLocks/>
          </p:cNvSpPr>
          <p:nvPr/>
        </p:nvSpPr>
        <p:spPr>
          <a:xfrm>
            <a:off x="838200" y="1387366"/>
            <a:ext cx="10515600" cy="51080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smtClean="0"/>
              <a:t>Birken SA, Deal AM, Mayer DK, Weiner BJ. Determinants of survivorship care plan use in US cancer programs. </a:t>
            </a:r>
            <a:r>
              <a:rPr lang="en-US" sz="1600" i="1" smtClean="0"/>
              <a:t>J Cancer Educ. 	</a:t>
            </a:r>
            <a:r>
              <a:rPr lang="en-US" sz="1600" smtClean="0"/>
              <a:t>2014a;29(4):720-727. doi:10.1007/s12187-014-0645-7. </a:t>
            </a:r>
          </a:p>
          <a:p>
            <a:pPr marL="0" indent="0">
              <a:buFont typeface="Arial" panose="020B0604020202020204" pitchFamily="34" charset="0"/>
              <a:buNone/>
            </a:pPr>
            <a:r>
              <a:rPr lang="en-US" sz="1600" smtClean="0"/>
              <a:t>Birken SA, Deal AM, Mayer DK, Weiner BJ. Following through: The consistency of survivorship care plan use in United States 	cancer programs. </a:t>
            </a:r>
            <a:r>
              <a:rPr lang="en-US" sz="1600" i="1" smtClean="0"/>
              <a:t>J Cancer Educ. </a:t>
            </a:r>
            <a:r>
              <a:rPr lang="en-US" sz="1600" smtClean="0"/>
              <a:t>2014b;29(4):689-697. doi:10.1007/s13187-014-0628-8. </a:t>
            </a:r>
          </a:p>
          <a:p>
            <a:pPr marL="0" indent="0">
              <a:buFont typeface="Arial" panose="020B0604020202020204" pitchFamily="34" charset="0"/>
              <a:buNone/>
            </a:pPr>
            <a:r>
              <a:rPr lang="en-US" sz="1600" smtClean="0"/>
              <a:t>Birken SA, Mayer DK, Weiner BJ. Survivorship care plans: Prevalence and barriers to use. </a:t>
            </a:r>
            <a:r>
              <a:rPr lang="en-US" sz="1600" i="1" smtClean="0"/>
              <a:t>J Cancer Educ. </a:t>
            </a:r>
            <a:r>
              <a:rPr lang="en-US" sz="1600" smtClean="0"/>
              <a:t>2013;28(2):290-296. 	doi:10.1007/s12187-013-0469-x. </a:t>
            </a:r>
          </a:p>
          <a:p>
            <a:pPr marL="0" indent="0">
              <a:buFont typeface="Arial" panose="020B0604020202020204" pitchFamily="34" charset="0"/>
              <a:buNone/>
            </a:pPr>
            <a:r>
              <a:rPr lang="en-US" sz="1600" smtClean="0"/>
              <a:t>Birken SA, Presseau J, Ellis SD, Gerstel AA, Mayer DK. Potential determinants of health-care professionals’ use of survivorship 	care plans: a qualitative study using the theoretical domains framework. </a:t>
            </a:r>
            <a:r>
              <a:rPr lang="en-US" sz="1600" i="1" smtClean="0"/>
              <a:t>Imp Sci. </a:t>
            </a:r>
            <a:r>
              <a:rPr lang="en-US" sz="1600" smtClean="0"/>
              <a:t>2014c;9:167. 	doi:10.1186/s13012-	014-0167-z. </a:t>
            </a:r>
          </a:p>
          <a:p>
            <a:pPr marL="0" indent="0">
              <a:buFont typeface="Arial" panose="020B0604020202020204" pitchFamily="34" charset="0"/>
              <a:buNone/>
            </a:pPr>
            <a:r>
              <a:rPr lang="en-US" sz="1600" smtClean="0"/>
              <a:t>King N, Symon G (ed.), Cassel C (ed.). </a:t>
            </a:r>
            <a:r>
              <a:rPr lang="en-US" sz="1600" i="1" smtClean="0"/>
              <a:t>Qualitative Methods and Analysis in Organizational Research: A Practical Guide</a:t>
            </a:r>
            <a:r>
              <a:rPr lang="en-US" sz="1600" smtClean="0"/>
              <a:t>. 12</a:t>
            </a:r>
            <a:r>
              <a:rPr lang="en-US" sz="1600" baseline="30000" smtClean="0"/>
              <a:t>th</a:t>
            </a:r>
            <a:r>
              <a:rPr lang="en-US" sz="1600" smtClean="0"/>
              <a:t> ed. 	Thousand Oaks, CA: Sage Publications, Ltd.; 1998:118-134. </a:t>
            </a:r>
          </a:p>
          <a:p>
            <a:pPr marL="0" indent="0">
              <a:buFont typeface="Arial" panose="020B0604020202020204" pitchFamily="34" charset="0"/>
              <a:buNone/>
            </a:pPr>
            <a:r>
              <a:rPr lang="en-US" sz="1600" smtClean="0"/>
              <a:t>Michie S, Johnston M, Abraham C, et al. Making psychological theory useful for implementing evidence based practice: a	 	consensus approach. </a:t>
            </a:r>
            <a:r>
              <a:rPr lang="en-US" sz="1600" i="1" smtClean="0"/>
              <a:t>Qual Saf Health Care</a:t>
            </a:r>
            <a:r>
              <a:rPr lang="en-US" sz="1600" smtClean="0"/>
              <a:t>. 2005;14(1):26-33. doi:10.1136/qshc.2004.011155. </a:t>
            </a:r>
          </a:p>
          <a:p>
            <a:pPr marL="0" indent="0">
              <a:buFont typeface="Arial" panose="020B0604020202020204" pitchFamily="34" charset="0"/>
              <a:buNone/>
            </a:pPr>
            <a:r>
              <a:rPr lang="en-US" sz="1600" smtClean="0"/>
              <a:t>Salz T, Oeffinger KC, McCabe MS, Layne TM, Bach PB. Survivorship care plans in research and practice. </a:t>
            </a:r>
            <a:r>
              <a:rPr lang="en-US" sz="1600" i="1" smtClean="0"/>
              <a:t>CA Cancer J Clin</a:t>
            </a:r>
            <a:r>
              <a:rPr lang="en-US" sz="1600" smtClean="0"/>
              <a:t>. 	2012;62(2):101-117. doi:10.3322/caac.20142. </a:t>
            </a:r>
          </a:p>
          <a:p>
            <a:pPr marL="0" indent="0">
              <a:buFont typeface="Arial" panose="020B0604020202020204" pitchFamily="34" charset="0"/>
              <a:buNone/>
            </a:pPr>
            <a:r>
              <a:rPr lang="en-US" sz="1600" smtClean="0"/>
              <a:t>Tevaarwerk AJ, Hocking WG, Zeal JL, et al. Accuracy and thoroughness of treatment summaries provided as part of 	survivorship care plans prepared by two cancer centers. </a:t>
            </a:r>
            <a:r>
              <a:rPr lang="en-US" sz="1600" i="1" smtClean="0"/>
              <a:t>J Oncol. Pract.</a:t>
            </a:r>
            <a:r>
              <a:rPr lang="en-US" sz="1600" smtClean="0"/>
              <a:t> 2017;JOP.2016.018648. 	doi:10.1200/JOP.2016.018648. </a:t>
            </a:r>
            <a:endParaRPr lang="en-US" sz="1600" dirty="0"/>
          </a:p>
        </p:txBody>
      </p:sp>
    </p:spTree>
    <p:extLst>
      <p:ext uri="{BB962C8B-B14F-4D97-AF65-F5344CB8AC3E}">
        <p14:creationId xmlns:p14="http://schemas.microsoft.com/office/powerpoint/2010/main" val="3534992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pic>
        <p:nvPicPr>
          <p:cNvPr id="5" name="Picture 2"/>
          <p:cNvPicPr>
            <a:picLocks noGrp="1" noChangeAspect="1" noChangeArrowheads="1"/>
          </p:cNvPicPr>
          <p:nvPr>
            <p:ph sz="half" idx="1"/>
          </p:nvPr>
        </p:nvPicPr>
        <p:blipFill>
          <a:blip r:embed="rId3" cstate="print"/>
          <a:srcRect/>
          <a:stretch>
            <a:fillRect/>
          </a:stretch>
        </p:blipFill>
        <p:spPr bwMode="auto">
          <a:xfrm>
            <a:off x="6711054" y="347940"/>
            <a:ext cx="4784264" cy="6205261"/>
          </a:xfrm>
          <a:prstGeom prst="rect">
            <a:avLst/>
          </a:prstGeom>
          <a:noFill/>
          <a:ln w="9525">
            <a:noFill/>
            <a:miter lim="800000"/>
            <a:headEnd/>
            <a:tailEnd/>
          </a:ln>
        </p:spPr>
      </p:pic>
      <p:sp>
        <p:nvSpPr>
          <p:cNvPr id="6" name="Content Placeholder 2"/>
          <p:cNvSpPr txBox="1">
            <a:spLocks/>
          </p:cNvSpPr>
          <p:nvPr/>
        </p:nvSpPr>
        <p:spPr>
          <a:xfrm>
            <a:off x="838200" y="1825625"/>
            <a:ext cx="5257800" cy="4351338"/>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1000"/>
              </a:spcAft>
              <a:buSzPct val="100000"/>
              <a:buNone/>
              <a:defRPr/>
            </a:pPr>
            <a:r>
              <a:rPr lang="en-US" u="sng" dirty="0" smtClean="0"/>
              <a:t>Survivorship care plan core elements</a:t>
            </a:r>
            <a:r>
              <a:rPr lang="en-US" dirty="0" smtClean="0"/>
              <a:t>:</a:t>
            </a:r>
            <a:endParaRPr lang="en-US" dirty="0"/>
          </a:p>
          <a:p>
            <a:pPr marL="457200" indent="-457200">
              <a:spcBef>
                <a:spcPts val="600"/>
              </a:spcBef>
              <a:spcAft>
                <a:spcPts val="1000"/>
              </a:spcAft>
              <a:buSzPct val="100000"/>
              <a:buFont typeface="+mj-lt"/>
              <a:buAutoNum type="arabicPeriod"/>
              <a:defRPr/>
            </a:pPr>
            <a:r>
              <a:rPr lang="en-US" dirty="0" smtClean="0"/>
              <a:t>Summary of the cancer type, treatment, and potential treatment-related late complications</a:t>
            </a:r>
          </a:p>
          <a:p>
            <a:pPr marL="457200" indent="-457200">
              <a:spcBef>
                <a:spcPts val="600"/>
              </a:spcBef>
              <a:spcAft>
                <a:spcPts val="1000"/>
              </a:spcAft>
              <a:buSzPct val="100000"/>
              <a:buFont typeface="+mj-lt"/>
              <a:buAutoNum type="arabicPeriod"/>
              <a:defRPr/>
            </a:pPr>
            <a:r>
              <a:rPr lang="en-US" dirty="0" smtClean="0"/>
              <a:t>Recommendations for follow-up</a:t>
            </a:r>
          </a:p>
          <a:p>
            <a:pPr marL="457200" indent="-457200">
              <a:spcBef>
                <a:spcPts val="600"/>
              </a:spcBef>
              <a:spcAft>
                <a:spcPts val="1000"/>
              </a:spcAft>
              <a:buSzPct val="100000"/>
              <a:buFont typeface="+mj-lt"/>
              <a:buAutoNum type="arabicPeriod"/>
              <a:defRPr/>
            </a:pPr>
            <a:r>
              <a:rPr lang="en-US" dirty="0" smtClean="0"/>
              <a:t>Information on secondary cancer prevention and health promotion </a:t>
            </a:r>
          </a:p>
          <a:p>
            <a:pPr marL="457200" indent="-457200">
              <a:spcBef>
                <a:spcPts val="600"/>
              </a:spcBef>
              <a:spcAft>
                <a:spcPts val="1000"/>
              </a:spcAft>
              <a:buSzPct val="100000"/>
              <a:buFont typeface="+mj-lt"/>
              <a:buAutoNum type="arabicPeriod"/>
              <a:defRPr/>
            </a:pPr>
            <a:r>
              <a:rPr lang="en-US" dirty="0" smtClean="0"/>
              <a:t>Guidance on protection of employment and insurance coverage </a:t>
            </a:r>
          </a:p>
          <a:p>
            <a:pPr marL="457200" indent="-457200">
              <a:spcBef>
                <a:spcPts val="600"/>
              </a:spcBef>
              <a:spcAft>
                <a:spcPts val="1000"/>
              </a:spcAft>
              <a:buSzPct val="100000"/>
              <a:buFont typeface="+mj-lt"/>
              <a:buAutoNum type="arabicPeriod"/>
              <a:defRPr/>
            </a:pPr>
            <a:r>
              <a:rPr lang="en-US" dirty="0" smtClean="0"/>
              <a:t>Content and local availability of psychosocial resources</a:t>
            </a:r>
            <a:endParaRPr lang="en-US" dirty="0"/>
          </a:p>
        </p:txBody>
      </p:sp>
    </p:spTree>
    <p:extLst>
      <p:ext uri="{BB962C8B-B14F-4D97-AF65-F5344CB8AC3E}">
        <p14:creationId xmlns:p14="http://schemas.microsoft.com/office/powerpoint/2010/main" val="94851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2731446466"/>
              </p:ext>
            </p:extLst>
          </p:nvPr>
        </p:nvGraphicFramePr>
        <p:xfrm>
          <a:off x="2471057" y="867683"/>
          <a:ext cx="7242629" cy="4206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90525" y="5269590"/>
            <a:ext cx="11381014" cy="523220"/>
          </a:xfrm>
          <a:prstGeom prst="rect">
            <a:avLst/>
          </a:prstGeom>
          <a:noFill/>
        </p:spPr>
        <p:txBody>
          <a:bodyPr wrap="square" rtlCol="0">
            <a:spAutoFit/>
          </a:bodyPr>
          <a:lstStyle/>
          <a:p>
            <a:pPr algn="ctr"/>
            <a:r>
              <a:rPr lang="en-US" sz="2800" dirty="0" smtClean="0">
                <a:latin typeface="+mj-lt"/>
              </a:rPr>
              <a:t>Closing </a:t>
            </a:r>
            <a:r>
              <a:rPr lang="en-US" sz="2800" dirty="0">
                <a:latin typeface="+mj-lt"/>
              </a:rPr>
              <a:t>the implementation gap requires identifying </a:t>
            </a:r>
            <a:r>
              <a:rPr lang="en-US" sz="2800" dirty="0" smtClean="0">
                <a:latin typeface="+mj-lt"/>
              </a:rPr>
              <a:t>effective strategies.</a:t>
            </a:r>
            <a:endParaRPr lang="en-US" sz="2800" dirty="0">
              <a:latin typeface="+mj-lt"/>
            </a:endParaRPr>
          </a:p>
        </p:txBody>
      </p:sp>
      <p:sp>
        <p:nvSpPr>
          <p:cNvPr id="4" name="Rectangle 3"/>
          <p:cNvSpPr/>
          <p:nvPr/>
        </p:nvSpPr>
        <p:spPr>
          <a:xfrm rot="1821221">
            <a:off x="5896513" y="2288605"/>
            <a:ext cx="426212" cy="221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9781462">
            <a:off x="6714760" y="4519139"/>
            <a:ext cx="426212" cy="221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6026436" y="2479395"/>
            <a:ext cx="102222" cy="107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033695" y="2225394"/>
            <a:ext cx="102222" cy="107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886482" y="3871559"/>
            <a:ext cx="70412" cy="1075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7082424" y="4022144"/>
            <a:ext cx="70412" cy="107547"/>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821221">
            <a:off x="4895024" y="4446572"/>
            <a:ext cx="426212" cy="221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4954184" y="4003398"/>
            <a:ext cx="102222" cy="107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190049" y="3880029"/>
            <a:ext cx="102222" cy="107691"/>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rot="2394815">
            <a:off x="4889584" y="3861592"/>
            <a:ext cx="426212" cy="221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rot="17998370">
            <a:off x="6783698" y="3959563"/>
            <a:ext cx="426212" cy="221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215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P spid="9" grpId="0" animBg="1"/>
      <p:bldP spid="13" grpId="0" animBg="1"/>
      <p:bldP spid="19"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To identify strategies for successfully implementing SCPs in practice</a:t>
            </a:r>
            <a:endParaRPr lang="en-US" dirty="0"/>
          </a:p>
        </p:txBody>
      </p:sp>
    </p:spTree>
    <p:extLst>
      <p:ext uri="{BB962C8B-B14F-4D97-AF65-F5344CB8AC3E}">
        <p14:creationId xmlns:p14="http://schemas.microsoft.com/office/powerpoint/2010/main" val="2849722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866773" y="1825629"/>
            <a:ext cx="10515600" cy="4351338"/>
          </a:xfrm>
        </p:spPr>
        <p:txBody>
          <a:bodyPr/>
          <a:lstStyle/>
          <a:p>
            <a:r>
              <a:rPr lang="en-US" dirty="0"/>
              <a:t>Quality Oncology Practice Initiative (QOPI), a national cancer care quality improvement initiative in which SCP development and delivery rates are suboptimal </a:t>
            </a:r>
          </a:p>
          <a:p>
            <a:r>
              <a:rPr lang="en-US" dirty="0"/>
              <a:t>600+ participating </a:t>
            </a:r>
            <a:r>
              <a:rPr lang="en-US" dirty="0" smtClean="0"/>
              <a:t>practices</a:t>
            </a:r>
            <a:endParaRPr lang="en-US" dirty="0"/>
          </a:p>
          <a:p>
            <a:pPr lvl="1"/>
            <a:endParaRPr lang="en-US" dirty="0"/>
          </a:p>
          <a:p>
            <a:endParaRPr lang="en-US" dirty="0"/>
          </a:p>
        </p:txBody>
      </p:sp>
      <p:sp>
        <p:nvSpPr>
          <p:cNvPr id="9" name="Title 8"/>
          <p:cNvSpPr>
            <a:spLocks noGrp="1"/>
          </p:cNvSpPr>
          <p:nvPr>
            <p:ph type="title"/>
          </p:nvPr>
        </p:nvSpPr>
        <p:spPr/>
        <p:txBody>
          <a:bodyPr/>
          <a:lstStyle/>
          <a:p>
            <a:r>
              <a:rPr lang="en-US" dirty="0" smtClean="0"/>
              <a:t>Setting</a:t>
            </a:r>
            <a:endParaRPr lang="en-US" dirty="0"/>
          </a:p>
        </p:txBody>
      </p:sp>
    </p:spTree>
    <p:extLst>
      <p:ext uri="{BB962C8B-B14F-4D97-AF65-F5344CB8AC3E}">
        <p14:creationId xmlns:p14="http://schemas.microsoft.com/office/powerpoint/2010/main" val="3942225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a:t>
            </a:r>
            <a:endParaRPr lang="en-US" dirty="0"/>
          </a:p>
        </p:txBody>
      </p:sp>
      <p:sp>
        <p:nvSpPr>
          <p:cNvPr id="3" name="Content Placeholder 2"/>
          <p:cNvSpPr>
            <a:spLocks noGrp="1"/>
          </p:cNvSpPr>
          <p:nvPr>
            <p:ph idx="1"/>
          </p:nvPr>
        </p:nvSpPr>
        <p:spPr>
          <a:xfrm>
            <a:off x="838200" y="1825625"/>
            <a:ext cx="10515600" cy="4895850"/>
          </a:xfrm>
        </p:spPr>
        <p:txBody>
          <a:bodyPr/>
          <a:lstStyle/>
          <a:p>
            <a:r>
              <a:rPr lang="en-US" b="1" dirty="0" smtClean="0"/>
              <a:t>SCP implementation</a:t>
            </a:r>
            <a:r>
              <a:rPr lang="en-US" dirty="0" smtClean="0"/>
              <a:t>:</a:t>
            </a:r>
            <a:r>
              <a:rPr lang="en-US" b="1" dirty="0" smtClean="0"/>
              <a:t> </a:t>
            </a:r>
            <a:r>
              <a:rPr lang="en-US" dirty="0" smtClean="0"/>
              <a:t>QOPI performance data include measures of SCP development and delivery, for quality improvement purposes:</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sp>
        <p:nvSpPr>
          <p:cNvPr id="4" name="Slide Number Placeholder 3"/>
          <p:cNvSpPr>
            <a:spLocks noGrp="1"/>
          </p:cNvSpPr>
          <p:nvPr>
            <p:ph type="sldNum" sz="quarter" idx="12"/>
          </p:nvPr>
        </p:nvSpPr>
        <p:spPr/>
        <p:txBody>
          <a:bodyPr/>
          <a:lstStyle/>
          <a:p>
            <a:fld id="{F28B7FE2-DE0C-4F78-AF00-4CFF9FBB67B3}" type="slidenum">
              <a:rPr lang="en-US" smtClean="0"/>
              <a:t>7</a:t>
            </a:fld>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3927332531"/>
              </p:ext>
            </p:extLst>
          </p:nvPr>
        </p:nvGraphicFramePr>
        <p:xfrm>
          <a:off x="2349063" y="3095106"/>
          <a:ext cx="7480738" cy="2271268"/>
        </p:xfrm>
        <a:graphic>
          <a:graphicData uri="http://schemas.openxmlformats.org/drawingml/2006/table">
            <a:tbl>
              <a:tblPr firstRow="1" firstCol="1" bandRow="1">
                <a:tableStyleId>{5C22544A-7EE6-4342-B048-85BDC9FD1C3A}</a:tableStyleId>
              </a:tblPr>
              <a:tblGrid>
                <a:gridCol w="2996352">
                  <a:extLst>
                    <a:ext uri="{9D8B030D-6E8A-4147-A177-3AD203B41FA5}">
                      <a16:colId xmlns:a16="http://schemas.microsoft.com/office/drawing/2014/main" xmlns="" val="20000"/>
                    </a:ext>
                  </a:extLst>
                </a:gridCol>
                <a:gridCol w="3329858">
                  <a:extLst>
                    <a:ext uri="{9D8B030D-6E8A-4147-A177-3AD203B41FA5}">
                      <a16:colId xmlns:a16="http://schemas.microsoft.com/office/drawing/2014/main" xmlns="" val="20001"/>
                    </a:ext>
                  </a:extLst>
                </a:gridCol>
                <a:gridCol w="1154528">
                  <a:extLst>
                    <a:ext uri="{9D8B030D-6E8A-4147-A177-3AD203B41FA5}">
                      <a16:colId xmlns:a16="http://schemas.microsoft.com/office/drawing/2014/main" xmlns="" val="20002"/>
                    </a:ext>
                  </a:extLst>
                </a:gridCol>
              </a:tblGrid>
              <a:tr h="0">
                <a:tc>
                  <a:txBody>
                    <a:bodyPr/>
                    <a:lstStyle/>
                    <a:p>
                      <a:pPr algn="l">
                        <a:spcAft>
                          <a:spcPts val="0"/>
                        </a:spcAft>
                      </a:pPr>
                      <a:r>
                        <a:rPr lang="en-US" sz="1800" dirty="0">
                          <a:effectLst/>
                        </a:rPr>
                        <a:t>Variable</a:t>
                      </a:r>
                      <a:endParaRPr lang="en-US" sz="1800" dirty="0">
                        <a:effectLst/>
                        <a:latin typeface="Calibri" panose="020F0502020204030204" pitchFamily="34" charset="0"/>
                      </a:endParaRPr>
                    </a:p>
                  </a:txBody>
                  <a:tcPr marL="68580" marR="68580" marT="0" marB="0"/>
                </a:tc>
                <a:tc>
                  <a:txBody>
                    <a:bodyPr/>
                    <a:lstStyle/>
                    <a:p>
                      <a:pPr algn="l">
                        <a:spcAft>
                          <a:spcPts val="0"/>
                        </a:spcAft>
                      </a:pPr>
                      <a:r>
                        <a:rPr lang="en-US" sz="1800">
                          <a:effectLst/>
                        </a:rPr>
                        <a:t>Item</a:t>
                      </a:r>
                      <a:endParaRPr lang="en-US" sz="1800">
                        <a:effectLst/>
                        <a:latin typeface="Calibri" panose="020F0502020204030204" pitchFamily="34" charset="0"/>
                      </a:endParaRPr>
                    </a:p>
                  </a:txBody>
                  <a:tcPr marL="68580" marR="68580" marT="0" marB="0"/>
                </a:tc>
                <a:tc>
                  <a:txBody>
                    <a:bodyPr/>
                    <a:lstStyle/>
                    <a:p>
                      <a:pPr algn="l">
                        <a:spcAft>
                          <a:spcPts val="0"/>
                        </a:spcAft>
                      </a:pPr>
                      <a:r>
                        <a:rPr lang="en-US" sz="1800" dirty="0">
                          <a:effectLst/>
                        </a:rPr>
                        <a:t>Response format</a:t>
                      </a:r>
                      <a:endParaRPr lang="en-US" sz="1800" dirty="0">
                        <a:effectLst/>
                        <a:latin typeface="Calibri" panose="020F0502020204030204" pitchFamily="34" charset="0"/>
                      </a:endParaRPr>
                    </a:p>
                  </a:txBody>
                  <a:tcPr marL="68580" marR="68580" marT="0" marB="0"/>
                </a:tc>
                <a:extLst>
                  <a:ext uri="{0D108BD9-81ED-4DB2-BD59-A6C34878D82A}">
                    <a16:rowId xmlns:a16="http://schemas.microsoft.com/office/drawing/2014/main" xmlns="" val="10000"/>
                  </a:ext>
                </a:extLst>
              </a:tr>
              <a:tr h="0">
                <a:tc>
                  <a:txBody>
                    <a:bodyPr/>
                    <a:lstStyle/>
                    <a:p>
                      <a:pPr algn="l">
                        <a:spcAft>
                          <a:spcPts val="0"/>
                        </a:spcAft>
                      </a:pPr>
                      <a:r>
                        <a:rPr lang="en-US" sz="1800" b="0" dirty="0" smtClean="0">
                          <a:effectLst/>
                        </a:rPr>
                        <a:t>SCP development</a:t>
                      </a:r>
                      <a:endParaRPr lang="en-US" sz="1800" b="0" dirty="0">
                        <a:effectLst/>
                        <a:latin typeface="Calibri" panose="020F0502020204030204" pitchFamily="34" charset="0"/>
                      </a:endParaRPr>
                    </a:p>
                  </a:txBody>
                  <a:tcPr marL="68580" marR="68580" marT="0" marB="0"/>
                </a:tc>
                <a:tc>
                  <a:txBody>
                    <a:bodyPr/>
                    <a:lstStyle/>
                    <a:p>
                      <a:pPr algn="l">
                        <a:spcAft>
                          <a:spcPts val="0"/>
                        </a:spcAft>
                      </a:pPr>
                      <a:r>
                        <a:rPr lang="en-US" sz="1800" dirty="0">
                          <a:effectLst/>
                        </a:rPr>
                        <a:t>Was </a:t>
                      </a:r>
                      <a:r>
                        <a:rPr lang="en-US" sz="1800" dirty="0" smtClean="0">
                          <a:effectLst/>
                        </a:rPr>
                        <a:t>SCP completed </a:t>
                      </a:r>
                      <a:r>
                        <a:rPr lang="en-US" sz="1800" dirty="0">
                          <a:effectLst/>
                        </a:rPr>
                        <a:t>within 3 months of adjuvant therapy? </a:t>
                      </a:r>
                      <a:endParaRPr lang="en-US" sz="1800" dirty="0">
                        <a:effectLst/>
                        <a:latin typeface="Calibri" panose="020F0502020204030204" pitchFamily="34" charset="0"/>
                      </a:endParaRPr>
                    </a:p>
                  </a:txBody>
                  <a:tcPr marL="68580" marR="68580" marT="0" marB="0"/>
                </a:tc>
                <a:tc>
                  <a:txBody>
                    <a:bodyPr/>
                    <a:lstStyle/>
                    <a:p>
                      <a:pPr algn="l">
                        <a:spcAft>
                          <a:spcPts val="0"/>
                        </a:spcAft>
                      </a:pPr>
                      <a:r>
                        <a:rPr lang="en-US" sz="1800">
                          <a:effectLst/>
                        </a:rPr>
                        <a:t>Yes/no</a:t>
                      </a:r>
                      <a:endParaRPr lang="en-US" sz="1800">
                        <a:effectLst/>
                        <a:latin typeface="Calibri" panose="020F0502020204030204" pitchFamily="34" charset="0"/>
                      </a:endParaRPr>
                    </a:p>
                  </a:txBody>
                  <a:tcPr marL="68580" marR="68580" marT="0" marB="0"/>
                </a:tc>
                <a:extLst>
                  <a:ext uri="{0D108BD9-81ED-4DB2-BD59-A6C34878D82A}">
                    <a16:rowId xmlns:a16="http://schemas.microsoft.com/office/drawing/2014/main" xmlns="" val="10001"/>
                  </a:ext>
                </a:extLst>
              </a:tr>
              <a:tr h="0">
                <a:tc>
                  <a:txBody>
                    <a:bodyPr/>
                    <a:lstStyle/>
                    <a:p>
                      <a:pPr marL="0" marR="0" algn="l">
                        <a:lnSpc>
                          <a:spcPct val="107000"/>
                        </a:lnSpc>
                        <a:spcBef>
                          <a:spcPts val="0"/>
                        </a:spcBef>
                        <a:spcAft>
                          <a:spcPts val="0"/>
                        </a:spcAft>
                      </a:pPr>
                      <a:r>
                        <a:rPr lang="en-US" sz="1800" b="0" dirty="0" smtClean="0">
                          <a:effectLst/>
                        </a:rPr>
                        <a:t>SCP delivery to</a:t>
                      </a:r>
                      <a:r>
                        <a:rPr lang="en-US" sz="1800" b="0" baseline="0" dirty="0" smtClean="0">
                          <a:effectLst/>
                        </a:rPr>
                        <a:t> </a:t>
                      </a:r>
                      <a:r>
                        <a:rPr lang="en-US" sz="1800" b="0" dirty="0" smtClean="0">
                          <a:effectLst/>
                        </a:rPr>
                        <a:t>survivors</a:t>
                      </a:r>
                      <a:endParaRPr lang="en-US" sz="18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800" dirty="0">
                          <a:effectLst/>
                        </a:rPr>
                        <a:t>Was the </a:t>
                      </a:r>
                      <a:r>
                        <a:rPr lang="en-US" sz="1800" dirty="0" smtClean="0">
                          <a:effectLst/>
                        </a:rPr>
                        <a:t>SCP provided </a:t>
                      </a:r>
                      <a:r>
                        <a:rPr lang="en-US" sz="1800" dirty="0">
                          <a:effectLst/>
                        </a:rPr>
                        <a:t>to </a:t>
                      </a:r>
                      <a:r>
                        <a:rPr lang="en-US" sz="1800" dirty="0" smtClean="0">
                          <a:effectLst/>
                        </a:rPr>
                        <a:t>survivor?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800">
                          <a:effectLst/>
                        </a:rPr>
                        <a:t>Yes/no</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0">
                <a:tc>
                  <a:txBody>
                    <a:bodyPr/>
                    <a:lstStyle/>
                    <a:p>
                      <a:pPr marL="0" marR="0" algn="l">
                        <a:lnSpc>
                          <a:spcPct val="107000"/>
                        </a:lnSpc>
                        <a:spcBef>
                          <a:spcPts val="0"/>
                        </a:spcBef>
                        <a:spcAft>
                          <a:spcPts val="0"/>
                        </a:spcAft>
                      </a:pPr>
                      <a:r>
                        <a:rPr lang="en-US" sz="1800" b="0" dirty="0" smtClean="0">
                          <a:effectLst/>
                        </a:rPr>
                        <a:t>SCP delivery </a:t>
                      </a:r>
                      <a:r>
                        <a:rPr lang="en-US" sz="1800" b="0" dirty="0">
                          <a:effectLst/>
                        </a:rPr>
                        <a:t>to follow-up care providers</a:t>
                      </a:r>
                      <a:endParaRPr lang="en-US" sz="18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800" dirty="0">
                          <a:effectLst/>
                        </a:rPr>
                        <a:t>Was the </a:t>
                      </a:r>
                      <a:r>
                        <a:rPr lang="en-US" sz="1800" dirty="0" smtClean="0">
                          <a:effectLst/>
                        </a:rPr>
                        <a:t>SCP communicated </a:t>
                      </a:r>
                      <a:r>
                        <a:rPr lang="en-US" sz="1800" dirty="0">
                          <a:effectLst/>
                        </a:rPr>
                        <a:t>to providers continuing care for the </a:t>
                      </a:r>
                      <a:r>
                        <a:rPr lang="en-US" sz="1800" dirty="0" smtClean="0">
                          <a:effectLst/>
                        </a:rPr>
                        <a:t>survivor?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800" dirty="0">
                          <a:effectLst/>
                        </a:rPr>
                        <a:t>Yes/no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710964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a:t>
            </a:r>
            <a:endParaRPr lang="en-US"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smtClean="0"/>
              <a:t>Strategies</a:t>
            </a:r>
            <a:r>
              <a:rPr lang="en-US" dirty="0" smtClean="0"/>
              <a:t>: Interviews with employees in QOPI practices with varied success in implementing SCPs</a:t>
            </a:r>
            <a:endParaRPr lang="en-US" dirty="0"/>
          </a:p>
        </p:txBody>
      </p:sp>
    </p:spTree>
    <p:extLst>
      <p:ext uri="{BB962C8B-B14F-4D97-AF65-F5344CB8AC3E}">
        <p14:creationId xmlns:p14="http://schemas.microsoft.com/office/powerpoint/2010/main" val="1902221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a:t>
            </a:r>
            <a:endParaRPr lang="en-US" dirty="0"/>
          </a:p>
        </p:txBody>
      </p:sp>
      <p:sp>
        <p:nvSpPr>
          <p:cNvPr id="3" name="Content Placeholder 2"/>
          <p:cNvSpPr>
            <a:spLocks noGrp="1"/>
          </p:cNvSpPr>
          <p:nvPr>
            <p:ph idx="1"/>
          </p:nvPr>
        </p:nvSpPr>
        <p:spPr/>
        <p:txBody>
          <a:bodyPr/>
          <a:lstStyle/>
          <a:p>
            <a:r>
              <a:rPr lang="en-US" dirty="0" smtClean="0"/>
              <a:t>Goal: Identify individuals in QOPI practices who contributed to SCP development and/or delivery</a:t>
            </a:r>
          </a:p>
          <a:p>
            <a:r>
              <a:rPr lang="en-US" dirty="0" smtClean="0"/>
              <a:t>QOPI liaison contacts – snowball </a:t>
            </a:r>
          </a:p>
          <a:p>
            <a:r>
              <a:rPr lang="en-US" dirty="0" smtClean="0"/>
              <a:t>One-week intervals with up to 11 contacts:</a:t>
            </a:r>
          </a:p>
          <a:p>
            <a:pPr lvl="1"/>
            <a:r>
              <a:rPr lang="en-US" dirty="0" smtClean="0"/>
              <a:t>Letter</a:t>
            </a:r>
          </a:p>
          <a:p>
            <a:pPr lvl="1"/>
            <a:r>
              <a:rPr lang="en-US" dirty="0" smtClean="0"/>
              <a:t>Email</a:t>
            </a:r>
          </a:p>
          <a:p>
            <a:pPr lvl="1"/>
            <a:r>
              <a:rPr lang="en-US" dirty="0" smtClean="0"/>
              <a:t>Telephone calls</a:t>
            </a:r>
            <a:endParaRPr lang="en-US" dirty="0"/>
          </a:p>
        </p:txBody>
      </p:sp>
    </p:spTree>
    <p:extLst>
      <p:ext uri="{BB962C8B-B14F-4D97-AF65-F5344CB8AC3E}">
        <p14:creationId xmlns:p14="http://schemas.microsoft.com/office/powerpoint/2010/main" val="4067338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3116</TotalTime>
  <Words>2606</Words>
  <Application>Microsoft Office PowerPoint</Application>
  <PresentationFormat>Widescreen</PresentationFormat>
  <Paragraphs>319</Paragraphs>
  <Slides>25</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Gill Sans MT</vt:lpstr>
      <vt:lpstr>Symbol</vt:lpstr>
      <vt:lpstr>Times New Roman</vt:lpstr>
      <vt:lpstr>Office Theme</vt:lpstr>
      <vt:lpstr>A Qualitative Comparative Analysis Study of  Strategies for the Successful Implementation of Cancer Survivorship Care Plans in Practice </vt:lpstr>
      <vt:lpstr>Background</vt:lpstr>
      <vt:lpstr>Background</vt:lpstr>
      <vt:lpstr>Rationale</vt:lpstr>
      <vt:lpstr>Objective</vt:lpstr>
      <vt:lpstr>Setting</vt:lpstr>
      <vt:lpstr>Data sources</vt:lpstr>
      <vt:lpstr>Data sources</vt:lpstr>
      <vt:lpstr>Recruitment </vt:lpstr>
      <vt:lpstr>Procedure</vt:lpstr>
      <vt:lpstr>Qualitative comparative analysis</vt:lpstr>
      <vt:lpstr>Template analysis</vt:lpstr>
      <vt:lpstr>Transformed data for QCA</vt:lpstr>
      <vt:lpstr>Truth table</vt:lpstr>
      <vt:lpstr>Results</vt:lpstr>
      <vt:lpstr>Sample</vt:lpstr>
      <vt:lpstr>Qualitative</vt:lpstr>
      <vt:lpstr>Qualitative, cont.</vt:lpstr>
      <vt:lpstr>Qualitative Comparative Analysis</vt:lpstr>
      <vt:lpstr>Discussion</vt:lpstr>
      <vt:lpstr>Implications for implementation research</vt:lpstr>
      <vt:lpstr>Comparing qualitative and QCA</vt:lpstr>
      <vt:lpstr>Translational implications: the upshot</vt:lpstr>
      <vt:lpstr>Acknowledgements</vt:lpstr>
      <vt:lpstr>References</vt:lpstr>
    </vt:vector>
  </TitlesOfParts>
  <Company>UNC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Survivorship Care Plans: Implementation Strategies and Relevant Outcomes</dc:title>
  <dc:creator>Birken, Sarah</dc:creator>
  <cp:lastModifiedBy>Sarah Birken</cp:lastModifiedBy>
  <cp:revision>132</cp:revision>
  <dcterms:created xsi:type="dcterms:W3CDTF">2017-04-04T19:09:45Z</dcterms:created>
  <dcterms:modified xsi:type="dcterms:W3CDTF">2017-09-08T18:13:35Z</dcterms:modified>
</cp:coreProperties>
</file>