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29" r:id="rId2"/>
    <p:sldId id="400" r:id="rId3"/>
    <p:sldId id="353" r:id="rId4"/>
    <p:sldId id="420" r:id="rId5"/>
    <p:sldId id="401" r:id="rId6"/>
    <p:sldId id="348" r:id="rId7"/>
    <p:sldId id="350" r:id="rId8"/>
    <p:sldId id="391" r:id="rId9"/>
    <p:sldId id="402" r:id="rId10"/>
    <p:sldId id="403" r:id="rId11"/>
    <p:sldId id="405" r:id="rId12"/>
    <p:sldId id="407" r:id="rId13"/>
    <p:sldId id="386" r:id="rId14"/>
    <p:sldId id="399" r:id="rId15"/>
    <p:sldId id="424" r:id="rId16"/>
    <p:sldId id="417" r:id="rId17"/>
    <p:sldId id="418" r:id="rId18"/>
    <p:sldId id="425" r:id="rId19"/>
    <p:sldId id="426" r:id="rId20"/>
    <p:sldId id="394" r:id="rId21"/>
    <p:sldId id="395" r:id="rId22"/>
    <p:sldId id="396" r:id="rId23"/>
    <p:sldId id="397" r:id="rId24"/>
    <p:sldId id="398" r:id="rId25"/>
    <p:sldId id="421" r:id="rId26"/>
    <p:sldId id="415" r:id="rId27"/>
    <p:sldId id="416" r:id="rId28"/>
    <p:sldId id="423" r:id="rId29"/>
    <p:sldId id="390" r:id="rId30"/>
    <p:sldId id="422" r:id="rId31"/>
    <p:sldId id="355" r:id="rId32"/>
  </p:sldIdLst>
  <p:sldSz cx="9144000" cy="6858000" type="screen4x3"/>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20027"/>
    <a:srgbClr val="F0EDC1"/>
    <a:srgbClr val="F0E7CB"/>
    <a:srgbClr val="F0B752"/>
    <a:srgbClr val="F3A83A"/>
    <a:srgbClr val="DFDCBD"/>
    <a:srgbClr val="D1C8A7"/>
    <a:srgbClr val="D8C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4980" autoAdjust="0"/>
  </p:normalViewPr>
  <p:slideViewPr>
    <p:cSldViewPr snapToGrid="0">
      <p:cViewPr>
        <p:scale>
          <a:sx n="100" d="100"/>
          <a:sy n="100"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d3.UWHIS\AppData\Local\Microsoft\Windows\Temporary%20Internet%20Files\Content.Outlook\M4N7C0Z8\tots_by_clinic_20170602_summary.xlsb"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md3.UWHIS\AppData\Local\Microsoft\Windows\Temporary%20Internet%20Files\Content.Outlook\M4N7C0Z8\tots_by_clinic_20170602_summary.xlsb"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md3.UWHIS\AppData\Local\Microsoft\Windows\Temporary%20Internet%20Files\Content.Outlook\M4N7C0Z8\tots_by_clinic_20170602_summary.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md3.UWHIS\AppData\Local\Microsoft\Windows\Temporary%20Internet%20Files\Content.Outlook\M4N7C0Z8\tots_by_clinic_20170602_summary.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[tots_by_clinic_20170602_summary.xlsb]Data!$F$4</c:f>
              <c:strCache>
                <c:ptCount val="1"/>
                <c:pt idx="0">
                  <c:v>Control</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[tots_by_clinic_20170602_summary.xlsb]Data!$BK$42:$BK$54</c:f>
              <c:numCache>
                <c:formatCode>_(* #,##0.0_);_(* \(#,##0.0\);_(* "-"??_);_(@_)</c:formatCode>
                <c:ptCount val="13"/>
                <c:pt idx="0">
                  <c:v>58.76910495739325</c:v>
                </c:pt>
                <c:pt idx="1">
                  <c:v>62.45198267205937</c:v>
                </c:pt>
                <c:pt idx="2">
                  <c:v>68.14149006058688</c:v>
                </c:pt>
                <c:pt idx="3">
                  <c:v>66.26179410294851</c:v>
                </c:pt>
                <c:pt idx="4">
                  <c:v>62.08371928166334</c:v>
                </c:pt>
                <c:pt idx="5">
                  <c:v>63.42177682834883</c:v>
                </c:pt>
                <c:pt idx="6">
                  <c:v>62.42406317559436</c:v>
                </c:pt>
                <c:pt idx="7">
                  <c:v>64.68104732164305</c:v>
                </c:pt>
                <c:pt idx="8">
                  <c:v>64.50560797897753</c:v>
                </c:pt>
                <c:pt idx="9">
                  <c:v>68.33372487143525</c:v>
                </c:pt>
                <c:pt idx="10">
                  <c:v>62.11544903777617</c:v>
                </c:pt>
                <c:pt idx="11">
                  <c:v>64.62815898847585</c:v>
                </c:pt>
                <c:pt idx="12">
                  <c:v>71.98812404356826</c:v>
                </c:pt>
              </c:numCache>
            </c:numRef>
          </c:val>
          <c:smooth val="0"/>
        </c:ser>
        <c:ser>
          <c:idx val="1"/>
          <c:order val="1"/>
          <c:tx>
            <c:strRef>
              <c:f>[tots_by_clinic_20170602_summary.xlsb]Data!$F$22</c:f>
              <c:strCache>
                <c:ptCount val="1"/>
                <c:pt idx="0">
                  <c:v>Intervention</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[tots_by_clinic_20170602_summary.xlsb]Data!$BK$55:$BK$67</c:f>
              <c:numCache>
                <c:formatCode>_(* #,##0.0_);_(* \(#,##0.0\);_(* "-"??_);_(@_)</c:formatCode>
                <c:ptCount val="13"/>
                <c:pt idx="0">
                  <c:v>86.25313713518187</c:v>
                </c:pt>
                <c:pt idx="1">
                  <c:v>85.23573061331555</c:v>
                </c:pt>
                <c:pt idx="2">
                  <c:v>87.92750010736698</c:v>
                </c:pt>
                <c:pt idx="3">
                  <c:v>81.22314155422285</c:v>
                </c:pt>
                <c:pt idx="4">
                  <c:v>85.02974137931035</c:v>
                </c:pt>
                <c:pt idx="5">
                  <c:v>81.51316889632105</c:v>
                </c:pt>
                <c:pt idx="6">
                  <c:v>86.55911096690461</c:v>
                </c:pt>
                <c:pt idx="7">
                  <c:v>84.13031949934122</c:v>
                </c:pt>
                <c:pt idx="8">
                  <c:v>80.69921623016385</c:v>
                </c:pt>
                <c:pt idx="9">
                  <c:v>78.51229311846669</c:v>
                </c:pt>
                <c:pt idx="10">
                  <c:v>74.90450623802961</c:v>
                </c:pt>
                <c:pt idx="11">
                  <c:v>76.91434060328606</c:v>
                </c:pt>
                <c:pt idx="12">
                  <c:v>79.06009801666212</c:v>
                </c:pt>
              </c:numCache>
            </c:numRef>
          </c:val>
          <c:smooth val="0"/>
        </c:ser>
        <c:dLbls>
          <c:showLegendKey val="0"/>
          <c:showVal val="0"/>
          <c:showCatName val="0"/>
          <c:showSerName val="0"/>
          <c:showPercent val="0"/>
          <c:showBubbleSize val="0"/>
        </c:dLbls>
        <c:marker val="1"/>
        <c:smooth val="0"/>
        <c:axId val="-2135287672"/>
        <c:axId val="2039029496"/>
      </c:lineChart>
      <c:catAx>
        <c:axId val="-2135287672"/>
        <c:scaling>
          <c:orientation val="minMax"/>
        </c:scaling>
        <c:delete val="0"/>
        <c:axPos val="b"/>
        <c:numFmt formatCode="General" sourceLinked="1"/>
        <c:majorTickMark val="out"/>
        <c:minorTickMark val="none"/>
        <c:tickLblPos val="nextTo"/>
        <c:txPr>
          <a:bodyPr/>
          <a:lstStyle/>
          <a:p>
            <a:pPr>
              <a:defRPr sz="1400"/>
            </a:pPr>
            <a:endParaRPr lang="en-US"/>
          </a:p>
        </c:txPr>
        <c:crossAx val="2039029496"/>
        <c:crosses val="autoZero"/>
        <c:auto val="1"/>
        <c:lblAlgn val="ctr"/>
        <c:lblOffset val="100"/>
        <c:noMultiLvlLbl val="0"/>
      </c:catAx>
      <c:valAx>
        <c:axId val="2039029496"/>
        <c:scaling>
          <c:orientation val="minMax"/>
          <c:min val="0.0"/>
        </c:scaling>
        <c:delete val="0"/>
        <c:axPos val="l"/>
        <c:majorGridlines/>
        <c:numFmt formatCode="#,##0" sourceLinked="0"/>
        <c:majorTickMark val="out"/>
        <c:minorTickMark val="none"/>
        <c:tickLblPos val="nextTo"/>
        <c:txPr>
          <a:bodyPr/>
          <a:lstStyle/>
          <a:p>
            <a:pPr>
              <a:defRPr sz="1400"/>
            </a:pPr>
            <a:endParaRPr lang="en-US"/>
          </a:p>
        </c:txPr>
        <c:crossAx val="-2135287672"/>
        <c:crosses val="autoZero"/>
        <c:crossBetween val="between"/>
      </c:valAx>
    </c:plotArea>
    <c:legend>
      <c:legendPos val="t"/>
      <c:layout>
        <c:manualLayout>
          <c:xMode val="edge"/>
          <c:yMode val="edge"/>
          <c:x val="0.156657644356955"/>
          <c:y val="0.0277852528129834"/>
          <c:w val="0.346406933508311"/>
          <c:h val="0.0663253188801401"/>
        </c:manualLayout>
      </c:layout>
      <c:overlay val="0"/>
      <c:spPr>
        <a:ln>
          <a:solidFill>
            <a:schemeClr val="tx1"/>
          </a:solidFill>
        </a:ln>
      </c:spPr>
      <c:txPr>
        <a:bodyPr/>
        <a:lstStyle/>
        <a:p>
          <a:pPr>
            <a:defRPr sz="1400"/>
          </a:pPr>
          <a:endParaRPr lang="en-US"/>
        </a:p>
      </c:txPr>
    </c:legend>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[tots_by_clinic_20170602_summary.xlsb]Data!$F$4</c:f>
              <c:strCache>
                <c:ptCount val="1"/>
                <c:pt idx="0">
                  <c:v>Control</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[tots_by_clinic_20170602_summary.xlsb]Data!$BI$42:$BI$54</c:f>
              <c:numCache>
                <c:formatCode>0.0%</c:formatCode>
                <c:ptCount val="13"/>
                <c:pt idx="0">
                  <c:v>0.21978021978022</c:v>
                </c:pt>
                <c:pt idx="1">
                  <c:v>0.245989304812834</c:v>
                </c:pt>
                <c:pt idx="2">
                  <c:v>0.324468085106383</c:v>
                </c:pt>
                <c:pt idx="3">
                  <c:v>0.344827586206897</c:v>
                </c:pt>
                <c:pt idx="4">
                  <c:v>0.402173913043478</c:v>
                </c:pt>
                <c:pt idx="5">
                  <c:v>0.393063583815029</c:v>
                </c:pt>
                <c:pt idx="6">
                  <c:v>0.364640883977901</c:v>
                </c:pt>
                <c:pt idx="7">
                  <c:v>0.375690607734807</c:v>
                </c:pt>
                <c:pt idx="8">
                  <c:v>0.43956043956044</c:v>
                </c:pt>
                <c:pt idx="9">
                  <c:v>0.43010752688172</c:v>
                </c:pt>
                <c:pt idx="10">
                  <c:v>0.415300546448087</c:v>
                </c:pt>
                <c:pt idx="11">
                  <c:v>0.458100558659218</c:v>
                </c:pt>
                <c:pt idx="12">
                  <c:v>0.422360248447205</c:v>
                </c:pt>
              </c:numCache>
            </c:numRef>
          </c:val>
          <c:smooth val="0"/>
        </c:ser>
        <c:ser>
          <c:idx val="1"/>
          <c:order val="1"/>
          <c:tx>
            <c:strRef>
              <c:f>[tots_by_clinic_20170602_summary.xlsb]Data!$F$22</c:f>
              <c:strCache>
                <c:ptCount val="1"/>
                <c:pt idx="0">
                  <c:v>Intervention</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[tots_by_clinic_20170602_summary.xlsb]Data!$BI$55:$BI$67</c:f>
              <c:numCache>
                <c:formatCode>0.0%</c:formatCode>
                <c:ptCount val="13"/>
                <c:pt idx="0">
                  <c:v>0.226063829787234</c:v>
                </c:pt>
                <c:pt idx="1">
                  <c:v>0.260504201680672</c:v>
                </c:pt>
                <c:pt idx="2">
                  <c:v>0.303370786516854</c:v>
                </c:pt>
                <c:pt idx="3">
                  <c:v>0.364942528735632</c:v>
                </c:pt>
                <c:pt idx="4">
                  <c:v>0.442528735632184</c:v>
                </c:pt>
                <c:pt idx="5">
                  <c:v>0.520710059171598</c:v>
                </c:pt>
                <c:pt idx="6">
                  <c:v>0.549253731343284</c:v>
                </c:pt>
                <c:pt idx="7">
                  <c:v>0.575757575757576</c:v>
                </c:pt>
                <c:pt idx="8">
                  <c:v>0.560830860534125</c:v>
                </c:pt>
                <c:pt idx="9">
                  <c:v>0.573170731707317</c:v>
                </c:pt>
                <c:pt idx="10">
                  <c:v>0.596541786743516</c:v>
                </c:pt>
                <c:pt idx="11">
                  <c:v>0.611801242236025</c:v>
                </c:pt>
                <c:pt idx="12">
                  <c:v>0.594771241830065</c:v>
                </c:pt>
              </c:numCache>
            </c:numRef>
          </c:val>
          <c:smooth val="0"/>
        </c:ser>
        <c:dLbls>
          <c:showLegendKey val="0"/>
          <c:showVal val="0"/>
          <c:showCatName val="0"/>
          <c:showSerName val="0"/>
          <c:showPercent val="0"/>
          <c:showBubbleSize val="0"/>
        </c:dLbls>
        <c:marker val="1"/>
        <c:smooth val="0"/>
        <c:axId val="-2137272504"/>
        <c:axId val="-2137269416"/>
      </c:lineChart>
      <c:catAx>
        <c:axId val="-2137272504"/>
        <c:scaling>
          <c:orientation val="minMax"/>
        </c:scaling>
        <c:delete val="0"/>
        <c:axPos val="b"/>
        <c:numFmt formatCode="General" sourceLinked="1"/>
        <c:majorTickMark val="out"/>
        <c:minorTickMark val="none"/>
        <c:tickLblPos val="nextTo"/>
        <c:txPr>
          <a:bodyPr/>
          <a:lstStyle/>
          <a:p>
            <a:pPr>
              <a:defRPr sz="1400"/>
            </a:pPr>
            <a:endParaRPr lang="en-US"/>
          </a:p>
        </c:txPr>
        <c:crossAx val="-2137269416"/>
        <c:crosses val="autoZero"/>
        <c:auto val="1"/>
        <c:lblAlgn val="ctr"/>
        <c:lblOffset val="100"/>
        <c:noMultiLvlLbl val="0"/>
      </c:catAx>
      <c:valAx>
        <c:axId val="-2137269416"/>
        <c:scaling>
          <c:orientation val="minMax"/>
          <c:max val="1.0"/>
        </c:scaling>
        <c:delete val="0"/>
        <c:axPos val="l"/>
        <c:majorGridlines/>
        <c:numFmt formatCode="0%" sourceLinked="0"/>
        <c:majorTickMark val="out"/>
        <c:minorTickMark val="none"/>
        <c:tickLblPos val="nextTo"/>
        <c:txPr>
          <a:bodyPr/>
          <a:lstStyle/>
          <a:p>
            <a:pPr>
              <a:defRPr sz="1400"/>
            </a:pPr>
            <a:endParaRPr lang="en-US"/>
          </a:p>
        </c:txPr>
        <c:crossAx val="-2137272504"/>
        <c:crosses val="autoZero"/>
        <c:crossBetween val="between"/>
      </c:valAx>
    </c:plotArea>
    <c:legend>
      <c:legendPos val="t"/>
      <c:layout>
        <c:manualLayout>
          <c:xMode val="edge"/>
          <c:yMode val="edge"/>
          <c:x val="0.156657622941598"/>
          <c:y val="0.0216107574412474"/>
          <c:w val="0.346406886153914"/>
          <c:h val="0.0663253350032039"/>
        </c:manualLayout>
      </c:layout>
      <c:overlay val="0"/>
      <c:spPr>
        <a:ln>
          <a:solidFill>
            <a:schemeClr val="tx1"/>
          </a:solidFill>
        </a:ln>
      </c:spPr>
      <c:txPr>
        <a:bodyPr/>
        <a:lstStyle/>
        <a:p>
          <a:pPr>
            <a:defRPr sz="1400"/>
          </a:pPr>
          <a:endParaRPr lang="en-US"/>
        </a:p>
      </c:txPr>
    </c:legend>
    <c:plotVisOnly val="1"/>
    <c:dispBlanksAs val="gap"/>
    <c:showDLblsOverMax val="0"/>
  </c:chart>
  <c:spPr>
    <a:ln>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[tots_by_clinic_20170602_summary.xlsb]Data!$F$4</c:f>
              <c:strCache>
                <c:ptCount val="1"/>
                <c:pt idx="0">
                  <c:v>Control</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[tots_by_clinic_20170602_summary.xlsb]Data!$BH$42:$BH$54</c:f>
              <c:numCache>
                <c:formatCode>0.0%</c:formatCode>
                <c:ptCount val="13"/>
                <c:pt idx="0">
                  <c:v>0.368131868131868</c:v>
                </c:pt>
                <c:pt idx="1">
                  <c:v>0.406417112299465</c:v>
                </c:pt>
                <c:pt idx="2">
                  <c:v>0.414893617021277</c:v>
                </c:pt>
                <c:pt idx="3">
                  <c:v>0.436781609195402</c:v>
                </c:pt>
                <c:pt idx="4">
                  <c:v>0.494565217391304</c:v>
                </c:pt>
                <c:pt idx="5">
                  <c:v>0.508670520231214</c:v>
                </c:pt>
                <c:pt idx="6">
                  <c:v>0.546961325966851</c:v>
                </c:pt>
                <c:pt idx="7">
                  <c:v>0.602209944751381</c:v>
                </c:pt>
                <c:pt idx="8">
                  <c:v>0.648351648351648</c:v>
                </c:pt>
                <c:pt idx="9">
                  <c:v>0.666666666666667</c:v>
                </c:pt>
                <c:pt idx="10">
                  <c:v>0.661202185792349</c:v>
                </c:pt>
                <c:pt idx="11">
                  <c:v>0.70391061452514</c:v>
                </c:pt>
                <c:pt idx="12">
                  <c:v>0.708074534161491</c:v>
                </c:pt>
              </c:numCache>
            </c:numRef>
          </c:val>
          <c:smooth val="0"/>
        </c:ser>
        <c:ser>
          <c:idx val="1"/>
          <c:order val="1"/>
          <c:tx>
            <c:strRef>
              <c:f>[tots_by_clinic_20170602_summary.xlsb]Data!$F$22</c:f>
              <c:strCache>
                <c:ptCount val="1"/>
                <c:pt idx="0">
                  <c:v>Intervention</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[tots_by_clinic_20170602_summary.xlsb]Data!$BH$55:$BH$67</c:f>
              <c:numCache>
                <c:formatCode>0.0%</c:formatCode>
                <c:ptCount val="13"/>
                <c:pt idx="0">
                  <c:v>0.428191489361702</c:v>
                </c:pt>
                <c:pt idx="1">
                  <c:v>0.476190476190476</c:v>
                </c:pt>
                <c:pt idx="2">
                  <c:v>0.508426966292135</c:v>
                </c:pt>
                <c:pt idx="3">
                  <c:v>0.540229885057471</c:v>
                </c:pt>
                <c:pt idx="4">
                  <c:v>0.637931034482759</c:v>
                </c:pt>
                <c:pt idx="5">
                  <c:v>0.736686390532544</c:v>
                </c:pt>
                <c:pt idx="6">
                  <c:v>0.761194029850746</c:v>
                </c:pt>
                <c:pt idx="7">
                  <c:v>0.766666666666667</c:v>
                </c:pt>
                <c:pt idx="8">
                  <c:v>0.774480712166172</c:v>
                </c:pt>
                <c:pt idx="9">
                  <c:v>0.786585365853658</c:v>
                </c:pt>
                <c:pt idx="10">
                  <c:v>0.809798270893372</c:v>
                </c:pt>
                <c:pt idx="11">
                  <c:v>0.838509316770187</c:v>
                </c:pt>
                <c:pt idx="12">
                  <c:v>0.839869281045751</c:v>
                </c:pt>
              </c:numCache>
            </c:numRef>
          </c:val>
          <c:smooth val="0"/>
        </c:ser>
        <c:dLbls>
          <c:showLegendKey val="0"/>
          <c:showVal val="0"/>
          <c:showCatName val="0"/>
          <c:showSerName val="0"/>
          <c:showPercent val="0"/>
          <c:showBubbleSize val="0"/>
        </c:dLbls>
        <c:marker val="1"/>
        <c:smooth val="0"/>
        <c:axId val="-2137218408"/>
        <c:axId val="-2137215336"/>
      </c:lineChart>
      <c:catAx>
        <c:axId val="-2137218408"/>
        <c:scaling>
          <c:orientation val="minMax"/>
        </c:scaling>
        <c:delete val="0"/>
        <c:axPos val="b"/>
        <c:numFmt formatCode="General" sourceLinked="1"/>
        <c:majorTickMark val="out"/>
        <c:minorTickMark val="none"/>
        <c:tickLblPos val="nextTo"/>
        <c:txPr>
          <a:bodyPr/>
          <a:lstStyle/>
          <a:p>
            <a:pPr>
              <a:defRPr sz="1400"/>
            </a:pPr>
            <a:endParaRPr lang="en-US"/>
          </a:p>
        </c:txPr>
        <c:crossAx val="-2137215336"/>
        <c:crosses val="autoZero"/>
        <c:auto val="1"/>
        <c:lblAlgn val="ctr"/>
        <c:lblOffset val="100"/>
        <c:noMultiLvlLbl val="0"/>
      </c:catAx>
      <c:valAx>
        <c:axId val="-2137215336"/>
        <c:scaling>
          <c:orientation val="minMax"/>
          <c:max val="1.0"/>
        </c:scaling>
        <c:delete val="0"/>
        <c:axPos val="l"/>
        <c:majorGridlines/>
        <c:numFmt formatCode="0%" sourceLinked="0"/>
        <c:majorTickMark val="out"/>
        <c:minorTickMark val="none"/>
        <c:tickLblPos val="nextTo"/>
        <c:txPr>
          <a:bodyPr/>
          <a:lstStyle/>
          <a:p>
            <a:pPr>
              <a:defRPr sz="1400"/>
            </a:pPr>
            <a:endParaRPr lang="en-US"/>
          </a:p>
        </c:txPr>
        <c:crossAx val="-2137218408"/>
        <c:crosses val="autoZero"/>
        <c:crossBetween val="between"/>
      </c:valAx>
    </c:plotArea>
    <c:legend>
      <c:legendPos val="t"/>
      <c:layout>
        <c:manualLayout>
          <c:xMode val="edge"/>
          <c:yMode val="edge"/>
          <c:x val="0.152680507961663"/>
          <c:y val="0.0251049106045267"/>
          <c:w val="0.346911185837573"/>
          <c:h val="0.0674180513696878"/>
        </c:manualLayout>
      </c:layout>
      <c:overlay val="0"/>
      <c:spPr>
        <a:ln>
          <a:solidFill>
            <a:schemeClr val="tx1"/>
          </a:solidFill>
        </a:ln>
      </c:spPr>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[tots_by_clinic_20170602_summary.xlsb]Data!$F$4</c:f>
              <c:strCache>
                <c:ptCount val="1"/>
                <c:pt idx="0">
                  <c:v>Control</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[tots_by_clinic_20170602_summary.xlsb]Data!$BG$42:$BG$54</c:f>
              <c:numCache>
                <c:formatCode>0.0%</c:formatCode>
                <c:ptCount val="13"/>
                <c:pt idx="0">
                  <c:v>0.373626373626374</c:v>
                </c:pt>
                <c:pt idx="1">
                  <c:v>0.417112299465241</c:v>
                </c:pt>
                <c:pt idx="2">
                  <c:v>0.425531914893617</c:v>
                </c:pt>
                <c:pt idx="3">
                  <c:v>0.454022988505747</c:v>
                </c:pt>
                <c:pt idx="4">
                  <c:v>0.445652173913044</c:v>
                </c:pt>
                <c:pt idx="5">
                  <c:v>0.439306358381503</c:v>
                </c:pt>
                <c:pt idx="6">
                  <c:v>0.458563535911602</c:v>
                </c:pt>
                <c:pt idx="7">
                  <c:v>0.497237569060773</c:v>
                </c:pt>
                <c:pt idx="8">
                  <c:v>0.5</c:v>
                </c:pt>
                <c:pt idx="9">
                  <c:v>0.456989247311828</c:v>
                </c:pt>
                <c:pt idx="10">
                  <c:v>0.497267759562842</c:v>
                </c:pt>
                <c:pt idx="11">
                  <c:v>0.564245810055866</c:v>
                </c:pt>
                <c:pt idx="12">
                  <c:v>0.546583850931677</c:v>
                </c:pt>
              </c:numCache>
            </c:numRef>
          </c:val>
          <c:smooth val="0"/>
        </c:ser>
        <c:ser>
          <c:idx val="1"/>
          <c:order val="1"/>
          <c:tx>
            <c:strRef>
              <c:f>[tots_by_clinic_20170602_summary.xlsb]Data!$F$22</c:f>
              <c:strCache>
                <c:ptCount val="1"/>
                <c:pt idx="0">
                  <c:v>Intervention</c:v>
                </c:pt>
              </c:strCache>
            </c:strRef>
          </c:tx>
          <c:cat>
            <c:numRef>
              <c:f>[tots_by_clinic_20170602_summary.xlsb]Data!$G$42:$G$54</c:f>
              <c:numCache>
                <c:formatCode>General</c:formatCode>
                <c:ptCount val="13"/>
                <c:pt idx="0">
                  <c:v>0.0</c:v>
                </c:pt>
                <c:pt idx="1">
                  <c:v>1.0</c:v>
                </c:pt>
                <c:pt idx="2">
                  <c:v>2.0</c:v>
                </c:pt>
                <c:pt idx="3">
                  <c:v>3.0</c:v>
                </c:pt>
                <c:pt idx="4">
                  <c:v>4.0</c:v>
                </c:pt>
                <c:pt idx="5">
                  <c:v>5.0</c:v>
                </c:pt>
                <c:pt idx="6">
                  <c:v>6.0</c:v>
                </c:pt>
                <c:pt idx="7">
                  <c:v>7.0</c:v>
                </c:pt>
                <c:pt idx="8">
                  <c:v>8.0</c:v>
                </c:pt>
                <c:pt idx="9">
                  <c:v>9.0</c:v>
                </c:pt>
                <c:pt idx="10">
                  <c:v>10.0</c:v>
                </c:pt>
                <c:pt idx="11">
                  <c:v>11.0</c:v>
                </c:pt>
                <c:pt idx="12">
                  <c:v>12.0</c:v>
                </c:pt>
              </c:numCache>
            </c:numRef>
          </c:cat>
          <c:val>
            <c:numRef>
              <c:f>[tots_by_clinic_20170602_summary.xlsb]Data!$BG$55:$BG$67</c:f>
              <c:numCache>
                <c:formatCode>0.0%</c:formatCode>
                <c:ptCount val="13"/>
                <c:pt idx="0">
                  <c:v>0.398936170212766</c:v>
                </c:pt>
                <c:pt idx="1">
                  <c:v>0.476190476190476</c:v>
                </c:pt>
                <c:pt idx="2">
                  <c:v>0.5</c:v>
                </c:pt>
                <c:pt idx="3">
                  <c:v>0.522988505747126</c:v>
                </c:pt>
                <c:pt idx="4">
                  <c:v>0.563218390804598</c:v>
                </c:pt>
                <c:pt idx="5">
                  <c:v>0.618343195266272</c:v>
                </c:pt>
                <c:pt idx="6">
                  <c:v>0.662686567164179</c:v>
                </c:pt>
                <c:pt idx="7">
                  <c:v>0.621212121212121</c:v>
                </c:pt>
                <c:pt idx="8">
                  <c:v>0.626112759643917</c:v>
                </c:pt>
                <c:pt idx="9">
                  <c:v>0.61890243902439</c:v>
                </c:pt>
                <c:pt idx="10">
                  <c:v>0.654178674351585</c:v>
                </c:pt>
                <c:pt idx="11">
                  <c:v>0.642857142857143</c:v>
                </c:pt>
                <c:pt idx="12">
                  <c:v>0.624183006535948</c:v>
                </c:pt>
              </c:numCache>
            </c:numRef>
          </c:val>
          <c:smooth val="0"/>
        </c:ser>
        <c:dLbls>
          <c:showLegendKey val="0"/>
          <c:showVal val="0"/>
          <c:showCatName val="0"/>
          <c:showSerName val="0"/>
          <c:showPercent val="0"/>
          <c:showBubbleSize val="0"/>
        </c:dLbls>
        <c:marker val="1"/>
        <c:smooth val="0"/>
        <c:axId val="2115149752"/>
        <c:axId val="2115146664"/>
      </c:lineChart>
      <c:catAx>
        <c:axId val="2115149752"/>
        <c:scaling>
          <c:orientation val="minMax"/>
        </c:scaling>
        <c:delete val="0"/>
        <c:axPos val="b"/>
        <c:numFmt formatCode="General" sourceLinked="1"/>
        <c:majorTickMark val="out"/>
        <c:minorTickMark val="none"/>
        <c:tickLblPos val="nextTo"/>
        <c:txPr>
          <a:bodyPr/>
          <a:lstStyle/>
          <a:p>
            <a:pPr>
              <a:defRPr sz="1400"/>
            </a:pPr>
            <a:endParaRPr lang="en-US"/>
          </a:p>
        </c:txPr>
        <c:crossAx val="2115146664"/>
        <c:crosses val="autoZero"/>
        <c:auto val="1"/>
        <c:lblAlgn val="ctr"/>
        <c:lblOffset val="100"/>
        <c:noMultiLvlLbl val="0"/>
      </c:catAx>
      <c:valAx>
        <c:axId val="2115146664"/>
        <c:scaling>
          <c:orientation val="minMax"/>
          <c:max val="1.0"/>
        </c:scaling>
        <c:delete val="0"/>
        <c:axPos val="l"/>
        <c:majorGridlines/>
        <c:numFmt formatCode="0%" sourceLinked="0"/>
        <c:majorTickMark val="out"/>
        <c:minorTickMark val="none"/>
        <c:tickLblPos val="nextTo"/>
        <c:txPr>
          <a:bodyPr/>
          <a:lstStyle/>
          <a:p>
            <a:pPr>
              <a:defRPr sz="1400"/>
            </a:pPr>
            <a:endParaRPr lang="en-US"/>
          </a:p>
        </c:txPr>
        <c:crossAx val="2115149752"/>
        <c:crosses val="autoZero"/>
        <c:crossBetween val="between"/>
        <c:minorUnit val="0.1"/>
      </c:valAx>
    </c:plotArea>
    <c:legend>
      <c:legendPos val="t"/>
      <c:layout>
        <c:manualLayout>
          <c:xMode val="edge"/>
          <c:yMode val="edge"/>
          <c:x val="0.154921417722197"/>
          <c:y val="0.0185235108811041"/>
          <c:w val="0.346406980862722"/>
          <c:h val="0.0663253511262756"/>
        </c:manualLayout>
      </c:layout>
      <c:overlay val="0"/>
      <c:spPr>
        <a:ln>
          <a:solidFill>
            <a:schemeClr val="tx1"/>
          </a:solidFill>
        </a:ln>
      </c:spPr>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0.62385</cdr:x>
      <cdr:y>0.02547</cdr:y>
    </cdr:from>
    <cdr:to>
      <cdr:x>0.87385</cdr:x>
      <cdr:y>0.09215</cdr:y>
    </cdr:to>
    <cdr:sp macro="" textlink="">
      <cdr:nvSpPr>
        <cdr:cNvPr id="2" name="TextBox 1"/>
        <cdr:cNvSpPr txBox="1"/>
      </cdr:nvSpPr>
      <cdr:spPr>
        <a:xfrm xmlns:a="http://schemas.openxmlformats.org/drawingml/2006/main">
          <a:off x="4563583" y="104775"/>
          <a:ext cx="182880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400" dirty="0" smtClean="0"/>
            <a:t>p = 0.003</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0.62255</cdr:x>
      <cdr:y>0.02084</cdr:y>
    </cdr:from>
    <cdr:to>
      <cdr:x>0.87255</cdr:x>
      <cdr:y>0.08752</cdr:y>
    </cdr:to>
    <cdr:sp macro="" textlink="">
      <cdr:nvSpPr>
        <cdr:cNvPr id="3" name="TextBox 2"/>
        <cdr:cNvSpPr txBox="1"/>
      </cdr:nvSpPr>
      <cdr:spPr>
        <a:xfrm xmlns:a="http://schemas.openxmlformats.org/drawingml/2006/main">
          <a:off x="4554059" y="85725"/>
          <a:ext cx="182880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400" dirty="0" smtClean="0"/>
            <a:t>p = 0.003</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80" charset="0"/>
                <a:ea typeface="ＭＳ Ｐゴシック" pitchFamily="-80" charset="-128"/>
                <a:cs typeface="ＭＳ Ｐゴシック" pitchFamily="-80" charset="-128"/>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78B834-86E6-451E-92A6-7F7FB9CCC652}" type="datetime1">
              <a:rPr lang="en-US" altLang="en-US"/>
              <a:pPr/>
              <a:t>9/1/17</a:t>
            </a:fld>
            <a:endParaRPr lang="en-US" alt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80" charset="0"/>
                <a:ea typeface="ＭＳ Ｐゴシック" pitchFamily="-80" charset="-128"/>
                <a:cs typeface="ＭＳ Ｐゴシック" pitchFamily="-80" charset="-128"/>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BACA81-23C7-4DF7-A29D-9F85A4EC62C2}" type="slidenum">
              <a:rPr lang="en-US" altLang="en-US"/>
              <a:pPr/>
              <a:t>‹#›</a:t>
            </a:fld>
            <a:endParaRPr lang="en-US" altLang="en-US"/>
          </a:p>
        </p:txBody>
      </p:sp>
    </p:spTree>
    <p:extLst>
      <p:ext uri="{BB962C8B-B14F-4D97-AF65-F5344CB8AC3E}">
        <p14:creationId xmlns:p14="http://schemas.microsoft.com/office/powerpoint/2010/main" val="386722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653EDD0-86BA-499D-9114-E605C4F970FC}" type="datetimeFigureOut">
              <a:rPr lang="en-US" altLang="en-US"/>
              <a:pPr/>
              <a:t>9/1/17</a:t>
            </a:fld>
            <a:endParaRPr lang="en-US"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D1F1A0-E71E-4D72-9042-3B1679151B6E}" type="slidenum">
              <a:rPr lang="en-US" altLang="en-US"/>
              <a:pPr/>
              <a:t>‹#›</a:t>
            </a:fld>
            <a:endParaRPr lang="en-US" altLang="en-US"/>
          </a:p>
        </p:txBody>
      </p:sp>
    </p:spTree>
    <p:extLst>
      <p:ext uri="{BB962C8B-B14F-4D97-AF65-F5344CB8AC3E}">
        <p14:creationId xmlns:p14="http://schemas.microsoft.com/office/powerpoint/2010/main" val="13306832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2</a:t>
            </a:fld>
            <a:endParaRPr lang="en-US" altLang="en-US"/>
          </a:p>
        </p:txBody>
      </p:sp>
    </p:spTree>
    <p:extLst>
      <p:ext uri="{BB962C8B-B14F-4D97-AF65-F5344CB8AC3E}">
        <p14:creationId xmlns:p14="http://schemas.microsoft.com/office/powerpoint/2010/main" val="258368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a:t>
            </a:r>
            <a:r>
              <a:rPr lang="en-US" baseline="0" dirty="0" smtClean="0"/>
              <a:t> the checklist we produced by applying the process. It has 8 items on it. Remember we started with 25 recommendations. </a:t>
            </a:r>
          </a:p>
          <a:p>
            <a:pPr marL="228600" indent="-228600">
              <a:buAutoNum type="arabicPeriod"/>
            </a:pPr>
            <a:endParaRPr lang="en-US" baseline="0" dirty="0" smtClean="0"/>
          </a:p>
          <a:p>
            <a:pPr marL="228600" indent="-228600">
              <a:buAutoNum type="arabicPeriod"/>
            </a:pPr>
            <a:r>
              <a:rPr lang="en-US" baseline="0" dirty="0" smtClean="0"/>
              <a:t>That is no accident; there is a rule of thumb called the “magic number 7, plus or minus 2.” That rule says that you can’t give people more than about 7 pieces of information to process. That is the information processing channel capacity you are dealing with when you are working with human beings. </a:t>
            </a:r>
          </a:p>
          <a:p>
            <a:pPr marL="228600" indent="-228600">
              <a:buAutoNum type="arabicPeriod"/>
            </a:pPr>
            <a:endParaRPr lang="en-US" baseline="0" dirty="0" smtClean="0"/>
          </a:p>
          <a:p>
            <a:pPr marL="228600" indent="-228600">
              <a:buAutoNum type="arabicPeriod"/>
            </a:pPr>
            <a:r>
              <a:rPr lang="en-US" baseline="0" dirty="0" smtClean="0"/>
              <a:t>We encourage clinics to pick one element to start on. One thing at a time. Doing everything can feel overwhelming. Don’t get discouraged. Just get started.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11</a:t>
            </a:fld>
            <a:endParaRPr lang="en-US" altLang="en-US"/>
          </a:p>
        </p:txBody>
      </p:sp>
    </p:spTree>
    <p:extLst>
      <p:ext uri="{BB962C8B-B14F-4D97-AF65-F5344CB8AC3E}">
        <p14:creationId xmlns:p14="http://schemas.microsoft.com/office/powerpoint/2010/main" val="385250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implementation strategy we used is based on a QI model named </a:t>
            </a:r>
            <a:r>
              <a:rPr lang="en-US" baseline="0" dirty="0" err="1" smtClean="0"/>
              <a:t>NIATx</a:t>
            </a:r>
            <a:r>
              <a:rPr lang="en-US" baseline="0" dirty="0" smtClean="0"/>
              <a:t> that has been widely adopted in the addiction treatment industry. There isn’t time to describe it in detail but this paper provides a good summary. </a:t>
            </a:r>
          </a:p>
          <a:p>
            <a:endParaRPr lang="en-US" baseline="0" dirty="0" smtClean="0"/>
          </a:p>
          <a:p>
            <a:r>
              <a:rPr lang="en-US" baseline="0" dirty="0" smtClean="0"/>
              <a:t>Based on success in </a:t>
            </a:r>
            <a:r>
              <a:rPr lang="en-US" baseline="0" dirty="0" smtClean="0"/>
              <a:t>addiction </a:t>
            </a:r>
            <a:r>
              <a:rPr lang="en-US" baseline="0" dirty="0" smtClean="0"/>
              <a:t>treatment, </a:t>
            </a:r>
            <a:r>
              <a:rPr lang="en-US" baseline="0" dirty="0" err="1" smtClean="0"/>
              <a:t>NIATx</a:t>
            </a:r>
            <a:r>
              <a:rPr lang="en-US" baseline="0" dirty="0" smtClean="0"/>
              <a:t> showed promise for opioid prescribing in primary care. But some translation and adaptation would be needed to make the model work for a new problem in a new setting. </a:t>
            </a:r>
          </a:p>
          <a:p>
            <a:endParaRPr lang="en-US" dirty="0" smtClean="0"/>
          </a:p>
          <a:p>
            <a:r>
              <a:rPr lang="en-US" dirty="0" smtClean="0"/>
              <a:t>One of the things we learned</a:t>
            </a:r>
            <a:r>
              <a:rPr lang="en-US" baseline="0" dirty="0" smtClean="0"/>
              <a:t> through the studies of </a:t>
            </a:r>
            <a:r>
              <a:rPr lang="en-US" baseline="0" dirty="0" err="1" smtClean="0"/>
              <a:t>NIATx</a:t>
            </a:r>
            <a:r>
              <a:rPr lang="en-US" baseline="0" dirty="0" smtClean="0"/>
              <a:t> in addiction treatment is that peer coaching was the most cost effective way to disseminate the </a:t>
            </a:r>
            <a:r>
              <a:rPr lang="en-US" baseline="0" dirty="0" err="1" smtClean="0"/>
              <a:t>NIATx</a:t>
            </a:r>
            <a:r>
              <a:rPr lang="en-US" baseline="0" dirty="0" smtClean="0"/>
              <a:t> model. </a:t>
            </a:r>
          </a:p>
          <a:p>
            <a:endParaRPr lang="en-US" baseline="0" dirty="0" smtClean="0"/>
          </a:p>
          <a:p>
            <a:r>
              <a:rPr lang="en-US" baseline="0" dirty="0" smtClean="0"/>
              <a:t>So</a:t>
            </a:r>
            <a:r>
              <a:rPr lang="en-US" baseline="0" dirty="0" smtClean="0"/>
              <a:t>, from the beginning, we decided that coaching was going to be a centerpiece of the implementation strategy. </a:t>
            </a:r>
            <a:endParaRPr lang="en-US" dirty="0" smtClean="0"/>
          </a:p>
          <a:p>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12</a:t>
            </a:fld>
            <a:endParaRPr lang="en-US" altLang="en-US"/>
          </a:p>
        </p:txBody>
      </p:sp>
    </p:spTree>
    <p:extLst>
      <p:ext uri="{BB962C8B-B14F-4D97-AF65-F5344CB8AC3E}">
        <p14:creationId xmlns:p14="http://schemas.microsoft.com/office/powerpoint/2010/main" val="35180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of the peer coaches were faculty in the UW Dept. of Family Medicine. Both are family care MDs with hands on experience with opioid prescribing, and they both deal with addiction as well. They have experienced this difficult issue firsthand with their patients .</a:t>
            </a:r>
          </a:p>
          <a:p>
            <a:endParaRPr lang="en-US" baseline="0" dirty="0" smtClean="0"/>
          </a:p>
          <a:p>
            <a:r>
              <a:rPr lang="en-US" baseline="0" dirty="0" smtClean="0"/>
              <a:t>We felt it was essential to our coaching model that the change agents were MDs- since the practices that we are seeking to change in this project require the involvement of prescribing MDs.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14</a:t>
            </a:fld>
            <a:endParaRPr lang="en-US" altLang="en-US"/>
          </a:p>
        </p:txBody>
      </p:sp>
    </p:spTree>
    <p:extLst>
      <p:ext uri="{BB962C8B-B14F-4D97-AF65-F5344CB8AC3E}">
        <p14:creationId xmlns:p14="http://schemas.microsoft.com/office/powerpoint/2010/main" val="249680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clinics focus on </a:t>
            </a:r>
            <a:r>
              <a:rPr lang="en-US" dirty="0" smtClean="0"/>
              <a:t>the prescription</a:t>
            </a:r>
            <a:r>
              <a:rPr lang="en-US" baseline="0" dirty="0" smtClean="0"/>
              <a:t> refill process. Every clinic has a system for doing this, and refill requests are happening daily, so there is always a place to start. </a:t>
            </a:r>
            <a:endParaRPr lang="en-US" baseline="0" dirty="0" smtClean="0"/>
          </a:p>
          <a:p>
            <a:endParaRPr lang="en-US" baseline="0" dirty="0" smtClean="0"/>
          </a:p>
          <a:p>
            <a:r>
              <a:rPr lang="en-US" baseline="0" dirty="0" smtClean="0"/>
              <a:t>There are some who might say that our goal should be “no more opioids for chronic pain!” That is a hard way to do an implementation project for a few reasons. </a:t>
            </a:r>
          </a:p>
          <a:p>
            <a:pPr marL="228600" indent="-228600">
              <a:buAutoNum type="arabicPeriod"/>
            </a:pPr>
            <a:r>
              <a:rPr lang="en-US" baseline="0" dirty="0" smtClean="0"/>
              <a:t>You simply can’t cut patients off opioids cold turkey. There are serious withdrawal effects and patients need to be tapered off opioids very slowly. </a:t>
            </a:r>
          </a:p>
          <a:p>
            <a:pPr marL="228600" indent="-228600">
              <a:buAutoNum type="arabicPeriod"/>
            </a:pPr>
            <a:r>
              <a:rPr lang="en-US" baseline="0" dirty="0" smtClean="0"/>
              <a:t>You never know when the next patient with chronic pain is going to show up. It’s unpredictable and thus hard to plan a project around initiation of new patients. </a:t>
            </a:r>
          </a:p>
          <a:p>
            <a:pPr marL="228600" indent="-228600">
              <a:buAutoNum type="arabicPeriod"/>
            </a:pPr>
            <a:r>
              <a:rPr lang="en-US" baseline="0" dirty="0" smtClean="0"/>
              <a:t>More judicious initiation of new prescriptions is certainly a goal that most everyone in the medical community shares. The idea is to start building a system. The very act of building the system, and the thought and effort involved in doing so, is likely to force lasting behavior change around prescribing. I don’t think you can just tell somebody to do something or to stop doing something and expect anything to happen. But if instead you start DOING something concrete, that is the path towards behavior change.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15</a:t>
            </a:fld>
            <a:endParaRPr lang="en-US" altLang="en-US"/>
          </a:p>
        </p:txBody>
      </p:sp>
    </p:spTree>
    <p:extLst>
      <p:ext uri="{BB962C8B-B14F-4D97-AF65-F5344CB8AC3E}">
        <p14:creationId xmlns:p14="http://schemas.microsoft.com/office/powerpoint/2010/main" val="269428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17</a:t>
            </a:fld>
            <a:endParaRPr lang="en-US" altLang="en-US"/>
          </a:p>
        </p:txBody>
      </p:sp>
    </p:spTree>
    <p:extLst>
      <p:ext uri="{BB962C8B-B14F-4D97-AF65-F5344CB8AC3E}">
        <p14:creationId xmlns:p14="http://schemas.microsoft.com/office/powerpoint/2010/main" val="251213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24</a:t>
            </a:fld>
            <a:endParaRPr lang="en-US" altLang="en-US"/>
          </a:p>
        </p:txBody>
      </p:sp>
    </p:spTree>
    <p:extLst>
      <p:ext uri="{BB962C8B-B14F-4D97-AF65-F5344CB8AC3E}">
        <p14:creationId xmlns:p14="http://schemas.microsoft.com/office/powerpoint/2010/main" val="251531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25</a:t>
            </a:fld>
            <a:endParaRPr lang="en-US" altLang="en-US"/>
          </a:p>
        </p:txBody>
      </p:sp>
    </p:spTree>
    <p:extLst>
      <p:ext uri="{BB962C8B-B14F-4D97-AF65-F5344CB8AC3E}">
        <p14:creationId xmlns:p14="http://schemas.microsoft.com/office/powerpoint/2010/main" val="37888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Results comprise preliminary data for a randomized trial that will deliver discrete components of the implementation strategy to provide the optimal level of support clinics need. We will be working across a number of different</a:t>
            </a:r>
            <a:r>
              <a:rPr lang="en-US" sz="1200" baseline="0" dirty="0" smtClean="0"/>
              <a:t> health systems in an attempt to move the needle on overdose deaths in the state of Wisconsin.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27</a:t>
            </a:fld>
            <a:endParaRPr lang="en-US" altLang="en-US"/>
          </a:p>
        </p:txBody>
      </p:sp>
    </p:spTree>
    <p:extLst>
      <p:ext uri="{BB962C8B-B14F-4D97-AF65-F5344CB8AC3E}">
        <p14:creationId xmlns:p14="http://schemas.microsoft.com/office/powerpoint/2010/main" val="252120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published the study protocol</a:t>
            </a:r>
            <a:r>
              <a:rPr lang="en-US" baseline="0" dirty="0" smtClean="0"/>
              <a:t> if you’re interested in learning more about the study. </a:t>
            </a:r>
            <a:r>
              <a:rPr lang="en-US" baseline="0" dirty="0" smtClean="0"/>
              <a:t>Results will be published soon!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28</a:t>
            </a:fld>
            <a:endParaRPr lang="en-US" altLang="en-US"/>
          </a:p>
        </p:txBody>
      </p:sp>
    </p:spTree>
    <p:extLst>
      <p:ext uri="{BB962C8B-B14F-4D97-AF65-F5344CB8AC3E}">
        <p14:creationId xmlns:p14="http://schemas.microsoft.com/office/powerpoint/2010/main" val="126798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charset="0"/>
                <a:cs typeface="ＭＳ Ｐゴシック" charset="0"/>
              </a:rPr>
              <a:t>We’ve known for a long time that we have a huge problem on our hands- now we need </a:t>
            </a:r>
            <a:r>
              <a:rPr lang="en-US" sz="1200" kern="1200" dirty="0" smtClean="0">
                <a:solidFill>
                  <a:schemeClr val="tx1"/>
                </a:solidFill>
                <a:latin typeface="+mn-lt"/>
                <a:ea typeface="ＭＳ Ｐゴシック" charset="0"/>
                <a:cs typeface="ＭＳ Ｐゴシック" charset="0"/>
              </a:rPr>
              <a:t>to figure out what to do about it.</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After</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working with </a:t>
            </a:r>
            <a:r>
              <a:rPr lang="en-US" sz="1200" kern="1200" dirty="0" smtClean="0">
                <a:solidFill>
                  <a:schemeClr val="tx1"/>
                </a:solidFill>
                <a:latin typeface="+mn-lt"/>
                <a:ea typeface="ＭＳ Ｐゴシック" charset="0"/>
                <a:cs typeface="ＭＳ Ｐゴシック" charset="0"/>
              </a:rPr>
              <a:t>doctors on</a:t>
            </a:r>
            <a:r>
              <a:rPr lang="en-US" sz="1200" kern="1200" baseline="0" dirty="0" smtClean="0">
                <a:solidFill>
                  <a:schemeClr val="tx1"/>
                </a:solidFill>
                <a:latin typeface="+mn-lt"/>
                <a:ea typeface="ＭＳ Ｐゴシック" charset="0"/>
                <a:cs typeface="ＭＳ Ｐゴシック" charset="0"/>
              </a:rPr>
              <a:t> the front lines</a:t>
            </a:r>
            <a:r>
              <a:rPr lang="en-US" sz="1200" kern="12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for </a:t>
            </a:r>
            <a:r>
              <a:rPr lang="en-US" sz="1200" kern="1200" dirty="0" smtClean="0">
                <a:solidFill>
                  <a:schemeClr val="tx1"/>
                </a:solidFill>
                <a:latin typeface="+mn-lt"/>
                <a:ea typeface="ＭＳ Ｐゴシック" charset="0"/>
                <a:cs typeface="ＭＳ Ｐゴシック" charset="0"/>
              </a:rPr>
              <a:t>several</a:t>
            </a:r>
            <a:r>
              <a:rPr lang="en-US" sz="1200" kern="1200" baseline="0" dirty="0" smtClean="0">
                <a:solidFill>
                  <a:schemeClr val="tx1"/>
                </a:solidFill>
                <a:latin typeface="+mn-lt"/>
                <a:ea typeface="ＭＳ Ｐゴシック" charset="0"/>
                <a:cs typeface="ＭＳ Ｐゴシック" charset="0"/>
              </a:rPr>
              <a:t> years </a:t>
            </a:r>
            <a:r>
              <a:rPr lang="en-US" sz="1200" kern="1200" dirty="0" smtClean="0">
                <a:solidFill>
                  <a:schemeClr val="tx1"/>
                </a:solidFill>
                <a:latin typeface="+mn-lt"/>
                <a:ea typeface="ＭＳ Ｐゴシック" charset="0"/>
                <a:cs typeface="ＭＳ Ｐゴシック" charset="0"/>
              </a:rPr>
              <a:t>it’s </a:t>
            </a:r>
            <a:r>
              <a:rPr lang="en-US" sz="1200" kern="1200" dirty="0" smtClean="0">
                <a:solidFill>
                  <a:schemeClr val="tx1"/>
                </a:solidFill>
                <a:latin typeface="+mn-lt"/>
                <a:ea typeface="ＭＳ Ｐゴシック" charset="0"/>
                <a:cs typeface="ＭＳ Ｐゴシック" charset="0"/>
              </a:rPr>
              <a:t>clear that this is going to require</a:t>
            </a:r>
            <a:r>
              <a:rPr lang="en-US" sz="1200" kern="1200" baseline="0" dirty="0" smtClean="0">
                <a:solidFill>
                  <a:schemeClr val="tx1"/>
                </a:solidFill>
                <a:latin typeface="+mn-lt"/>
                <a:ea typeface="ＭＳ Ｐゴシック" charset="0"/>
                <a:cs typeface="ＭＳ Ｐゴシック" charset="0"/>
              </a:rPr>
              <a:t> a long-term sustained effort</a:t>
            </a:r>
            <a:r>
              <a:rPr lang="en-US" sz="1200" kern="1200" dirty="0" smtClean="0">
                <a:solidFill>
                  <a:schemeClr val="tx1"/>
                </a:solidFill>
                <a:latin typeface="+mn-lt"/>
                <a:ea typeface="ＭＳ Ｐゴシック" charset="0"/>
                <a:cs typeface="ＭＳ Ｐゴシック" charset="0"/>
              </a:rPr>
              <a:t>.</a:t>
            </a:r>
            <a:r>
              <a:rPr lang="en-US" sz="1200" kern="1200" baseline="0" dirty="0" smtClean="0">
                <a:solidFill>
                  <a:schemeClr val="tx1"/>
                </a:solidFill>
                <a:latin typeface="+mn-lt"/>
                <a:ea typeface="ＭＳ Ｐゴシック" charset="0"/>
                <a:cs typeface="ＭＳ Ｐゴシック" charset="0"/>
              </a:rPr>
              <a:t> I don’t think we can afford to take any hard line stances on opioids one way or another. </a:t>
            </a:r>
            <a:r>
              <a:rPr lang="en-US" sz="1200" kern="1200" dirty="0" smtClean="0">
                <a:solidFill>
                  <a:schemeClr val="tx1"/>
                </a:solidFill>
                <a:latin typeface="+mn-lt"/>
                <a:ea typeface="ＭＳ Ｐゴシック" charset="0"/>
                <a:cs typeface="ＭＳ Ｐゴシック" charset="0"/>
              </a:rPr>
              <a:t>Anyone who views</a:t>
            </a:r>
            <a:r>
              <a:rPr lang="en-US" sz="1200" kern="1200" baseline="0" dirty="0" smtClean="0">
                <a:solidFill>
                  <a:schemeClr val="tx1"/>
                </a:solidFill>
                <a:latin typeface="+mn-lt"/>
                <a:ea typeface="ＭＳ Ｐゴシック" charset="0"/>
                <a:cs typeface="ＭＳ Ｐゴシック" charset="0"/>
              </a:rPr>
              <a:t> the issue in those terms</a:t>
            </a:r>
            <a:r>
              <a:rPr lang="en-US" sz="1200" kern="1200" dirty="0" smtClean="0">
                <a:solidFill>
                  <a:schemeClr val="tx1"/>
                </a:solidFill>
                <a:latin typeface="+mn-lt"/>
                <a:ea typeface="ＭＳ Ｐゴシック" charset="0"/>
                <a:cs typeface="ＭＳ Ｐゴシック" charset="0"/>
              </a:rPr>
              <a:t> I don't think really understands the problem. There has to be a balance. </a:t>
            </a:r>
            <a:r>
              <a:rPr lang="en-US" sz="1200" kern="1200" dirty="0" smtClean="0">
                <a:solidFill>
                  <a:schemeClr val="tx1"/>
                </a:solidFill>
                <a:latin typeface="+mn-lt"/>
                <a:ea typeface="ＭＳ Ｐゴシック" charset="0"/>
                <a:cs typeface="ＭＳ Ｐゴシック" charset="0"/>
              </a:rPr>
              <a:t>That balance can</a:t>
            </a:r>
            <a:r>
              <a:rPr lang="en-US" sz="1200" kern="1200" baseline="0" dirty="0" smtClean="0">
                <a:solidFill>
                  <a:schemeClr val="tx1"/>
                </a:solidFill>
                <a:latin typeface="+mn-lt"/>
                <a:ea typeface="ＭＳ Ｐゴシック" charset="0"/>
                <a:cs typeface="ＭＳ Ｐゴシック" charset="0"/>
              </a:rPr>
              <a:t> be struck when implementation scientists help broker conversations between clinical guideline writers and primary care physicians- the people whose works is affected, and who need to do the work of implementation. </a:t>
            </a:r>
            <a:endParaRPr lang="en-US" sz="1200" kern="120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29</a:t>
            </a:fld>
            <a:endParaRPr lang="en-US" altLang="en-US"/>
          </a:p>
        </p:txBody>
      </p:sp>
    </p:spTree>
    <p:extLst>
      <p:ext uri="{BB962C8B-B14F-4D97-AF65-F5344CB8AC3E}">
        <p14:creationId xmlns:p14="http://schemas.microsoft.com/office/powerpoint/2010/main" val="363593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3</a:t>
            </a:fld>
            <a:endParaRPr lang="en-US" altLang="en-US"/>
          </a:p>
        </p:txBody>
      </p:sp>
    </p:spTree>
    <p:extLst>
      <p:ext uri="{BB962C8B-B14F-4D97-AF65-F5344CB8AC3E}">
        <p14:creationId xmlns:p14="http://schemas.microsoft.com/office/powerpoint/2010/main" val="3662236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approach was applied to clinical guidelines for opioid prescribing in primary care. But it can be readily applied to other clinical guidelines, which exist all over healthcare. I’m currently in the process of adapting the implementation strategy and applying it to reducing unnecessary pediatric surgeries, working with a physician from the medical school at the University of Wisconsin. We are finding that the approach ports over quite readily.  This physician really seems excited about the using the process. Engaging MDs in implementation research has not always been the easiest thing to do, and this seems to be an approach that has the potential to be applied in other settings. </a:t>
            </a:r>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30</a:t>
            </a:fld>
            <a:endParaRPr lang="en-US" altLang="en-US"/>
          </a:p>
        </p:txBody>
      </p:sp>
    </p:spTree>
    <p:extLst>
      <p:ext uri="{BB962C8B-B14F-4D97-AF65-F5344CB8AC3E}">
        <p14:creationId xmlns:p14="http://schemas.microsoft.com/office/powerpoint/2010/main" val="215513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4</a:t>
            </a:fld>
            <a:endParaRPr lang="en-US" altLang="en-US"/>
          </a:p>
        </p:txBody>
      </p:sp>
    </p:spTree>
    <p:extLst>
      <p:ext uri="{BB962C8B-B14F-4D97-AF65-F5344CB8AC3E}">
        <p14:creationId xmlns:p14="http://schemas.microsoft.com/office/powerpoint/2010/main" val="372600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illustrates </a:t>
            </a:r>
            <a:r>
              <a:rPr lang="en-US" baseline="0" dirty="0" smtClean="0"/>
              <a:t>the steady rise in the number of opioids dispensed between 1991 and 2011. The total amount reached its apex in 2011 before starting to level off and move in the other direction. </a:t>
            </a:r>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5</a:t>
            </a:fld>
            <a:endParaRPr lang="en-US" altLang="en-US"/>
          </a:p>
        </p:txBody>
      </p:sp>
    </p:spTree>
    <p:extLst>
      <p:ext uri="{BB962C8B-B14F-4D97-AF65-F5344CB8AC3E}">
        <p14:creationId xmlns:p14="http://schemas.microsoft.com/office/powerpoint/2010/main" val="2065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Even though prescribing rates have slowed, overdose death rates are still rising. I picture this as a wave that crested for 20 years and is now in its crash phase. </a:t>
            </a:r>
            <a:r>
              <a:rPr lang="en-US" dirty="0" smtClean="0"/>
              <a:t>We still have a long</a:t>
            </a:r>
            <a:r>
              <a:rPr lang="en-US" baseline="0" dirty="0" smtClean="0"/>
              <a:t> way to go to ride this </a:t>
            </a:r>
            <a:r>
              <a:rPr lang="en-US" baseline="0" dirty="0" smtClean="0"/>
              <a:t>wave </a:t>
            </a:r>
            <a:r>
              <a:rPr lang="en-US" baseline="0" dirty="0" smtClean="0"/>
              <a:t>out. </a:t>
            </a:r>
            <a:endParaRPr lang="en-US" dirty="0" smtClean="0"/>
          </a:p>
          <a:p>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6</a:t>
            </a:fld>
            <a:endParaRPr lang="en-US" altLang="en-US"/>
          </a:p>
        </p:txBody>
      </p:sp>
    </p:spTree>
    <p:extLst>
      <p:ext uri="{BB962C8B-B14F-4D97-AF65-F5344CB8AC3E}">
        <p14:creationId xmlns:p14="http://schemas.microsoft.com/office/powerpoint/2010/main" val="36162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chart is especially relevant. It shows the increased risk of overdose as a function of morphine equivalent daily dose. Dose reduction was a key theme of our project. There is talk in the </a:t>
            </a:r>
            <a:r>
              <a:rPr lang="en-US" baseline="0" dirty="0" smtClean="0"/>
              <a:t>implementation </a:t>
            </a:r>
            <a:r>
              <a:rPr lang="en-US" baseline="0" dirty="0" smtClean="0"/>
              <a:t>science world about the need to de-implement ineffective or harmful practices. Prescription opioids may represent the largest de-implementation effort seen to date in healthcare. </a:t>
            </a:r>
            <a:endParaRPr lang="en-US" dirty="0"/>
          </a:p>
        </p:txBody>
      </p:sp>
      <p:sp>
        <p:nvSpPr>
          <p:cNvPr id="4" name="Slide Number Placeholder 3"/>
          <p:cNvSpPr>
            <a:spLocks noGrp="1"/>
          </p:cNvSpPr>
          <p:nvPr>
            <p:ph type="sldNum" sz="quarter" idx="10"/>
          </p:nvPr>
        </p:nvSpPr>
        <p:spPr/>
        <p:txBody>
          <a:bodyPr/>
          <a:lstStyle/>
          <a:p>
            <a:fld id="{6AD1F1A0-E71E-4D72-9042-3B1679151B6E}" type="slidenum">
              <a:rPr lang="en-US" altLang="en-US" smtClean="0"/>
              <a:pPr/>
              <a:t>7</a:t>
            </a:fld>
            <a:endParaRPr lang="en-US" altLang="en-US"/>
          </a:p>
        </p:txBody>
      </p:sp>
    </p:spTree>
    <p:extLst>
      <p:ext uri="{BB962C8B-B14F-4D97-AF65-F5344CB8AC3E}">
        <p14:creationId xmlns:p14="http://schemas.microsoft.com/office/powerpoint/2010/main" val="468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 you can think of this as a de-adoption project</a:t>
            </a:r>
            <a:r>
              <a:rPr lang="en-US" baseline="0" dirty="0" smtClean="0"/>
              <a:t> but it’s hard to replace something with nothing. So, f</a:t>
            </a:r>
            <a:r>
              <a:rPr lang="en-US" dirty="0" smtClean="0"/>
              <a:t>irst</a:t>
            </a:r>
            <a:r>
              <a:rPr lang="en-US" baseline="0" dirty="0" smtClean="0"/>
              <a:t> things first- we had to determine “what” we would implement. We selected the guidelines written by Roger Chou and colleagues and published in </a:t>
            </a:r>
            <a:r>
              <a:rPr lang="en-US" baseline="0" dirty="0" smtClean="0"/>
              <a:t>the Journal </a:t>
            </a:r>
            <a:r>
              <a:rPr lang="en-US" baseline="0" dirty="0" smtClean="0"/>
              <a:t>of </a:t>
            </a:r>
            <a:r>
              <a:rPr lang="en-US" baseline="0" dirty="0" smtClean="0"/>
              <a:t>Pain</a:t>
            </a:r>
            <a:r>
              <a:rPr lang="en-US" baseline="0" dirty="0" smtClean="0"/>
              <a:t>. A version of this guideline later became the basis for the CDC guidelines for opioid prescribing.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Opioid management remains a controversial issue but consensus has been emerging about a few basic ideas. 1</a:t>
            </a:r>
            <a:r>
              <a:rPr lang="en-US" baseline="30000" dirty="0" smtClean="0"/>
              <a:t>st</a:t>
            </a:r>
            <a:r>
              <a:rPr lang="en-US" baseline="0" dirty="0" smtClean="0"/>
              <a:t>, high doses are to be avoided (above 90 MEDD). 2</a:t>
            </a:r>
            <a:r>
              <a:rPr lang="en-US" baseline="30000" dirty="0" smtClean="0"/>
              <a:t>nd</a:t>
            </a:r>
            <a:r>
              <a:rPr lang="en-US" baseline="0" dirty="0" smtClean="0"/>
              <a:t>, there needs to be frequent follow up, screening, and monitoring with patients, and a lot more communication around risks and benefits of opioid therapy.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All </a:t>
            </a:r>
            <a:r>
              <a:rPr lang="en-US" dirty="0" smtClean="0"/>
              <a:t>the information you would ever need is in this guideline</a:t>
            </a:r>
            <a:r>
              <a:rPr lang="en-US" baseline="0" dirty="0" smtClean="0"/>
              <a:t>, but it isn’t presented in a digestible format – it’s a 40 page journal article with 25 recommendations. So our goal was to compress and prioritize the guideline using a systematic process. </a:t>
            </a:r>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8</a:t>
            </a:fld>
            <a:endParaRPr lang="en-US" altLang="en-US"/>
          </a:p>
        </p:txBody>
      </p:sp>
    </p:spTree>
    <p:extLst>
      <p:ext uri="{BB962C8B-B14F-4D97-AF65-F5344CB8AC3E}">
        <p14:creationId xmlns:p14="http://schemas.microsoft.com/office/powerpoint/2010/main" val="336467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dirty="0" smtClean="0"/>
              <a:t>were</a:t>
            </a:r>
            <a:r>
              <a:rPr lang="en-US" baseline="0" dirty="0" smtClean="0"/>
              <a:t> able to recruit</a:t>
            </a:r>
            <a:r>
              <a:rPr lang="en-US" dirty="0" smtClean="0"/>
              <a:t> 3 of the 5 lead</a:t>
            </a:r>
            <a:r>
              <a:rPr lang="en-US" baseline="0" dirty="0" smtClean="0"/>
              <a:t> authors of this guideline to participate, including the lead </a:t>
            </a:r>
            <a:r>
              <a:rPr lang="en-US" baseline="0" dirty="0" smtClean="0"/>
              <a:t>author, Roger Chou. </a:t>
            </a:r>
            <a:r>
              <a:rPr lang="en-US" baseline="0" dirty="0" smtClean="0"/>
              <a:t>We teamed </a:t>
            </a:r>
            <a:r>
              <a:rPr lang="en-US" baseline="0" dirty="0" smtClean="0"/>
              <a:t>the guideline writers </a:t>
            </a:r>
            <a:r>
              <a:rPr lang="en-US" baseline="0" dirty="0" smtClean="0"/>
              <a:t>with 3 primary care physicians, 2 systems </a:t>
            </a:r>
            <a:r>
              <a:rPr lang="en-US" baseline="0" dirty="0" smtClean="0"/>
              <a:t>engineers / implementation specialists, </a:t>
            </a:r>
            <a:r>
              <a:rPr lang="en-US" baseline="0" dirty="0" smtClean="0"/>
              <a:t>and a national leader in drug policy.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9</a:t>
            </a:fld>
            <a:endParaRPr lang="en-US" altLang="en-US"/>
          </a:p>
        </p:txBody>
      </p:sp>
    </p:spTree>
    <p:extLst>
      <p:ext uri="{BB962C8B-B14F-4D97-AF65-F5344CB8AC3E}">
        <p14:creationId xmlns:p14="http://schemas.microsoft.com/office/powerpoint/2010/main" val="151778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dirty="0" smtClean="0"/>
              <a:t>, we put this group to work at something called</a:t>
            </a:r>
            <a:r>
              <a:rPr lang="en-US" baseline="0" dirty="0" smtClean="0"/>
              <a:t> the integrated group process. </a:t>
            </a:r>
          </a:p>
          <a:p>
            <a:endParaRPr lang="en-US" baseline="0" dirty="0" smtClean="0"/>
          </a:p>
          <a:p>
            <a:r>
              <a:rPr lang="en-US" baseline="0" dirty="0" smtClean="0"/>
              <a:t>I’m </a:t>
            </a:r>
            <a:r>
              <a:rPr lang="en-US" baseline="0" dirty="0" smtClean="0"/>
              <a:t>not going to go through all the steps; but the goal of it was to produce a succinct checklist that prioritizes the recommendations and shapes them into a step-by-step process for </a:t>
            </a:r>
            <a:r>
              <a:rPr lang="en-US" baseline="0" dirty="0" smtClean="0"/>
              <a:t>implementation </a:t>
            </a:r>
            <a:r>
              <a:rPr lang="en-US" baseline="0" dirty="0" smtClean="0"/>
              <a:t>in clinical settings. </a:t>
            </a:r>
            <a:endParaRPr lang="en-US" dirty="0"/>
          </a:p>
        </p:txBody>
      </p:sp>
      <p:sp>
        <p:nvSpPr>
          <p:cNvPr id="4" name="Slide Number Placeholder 3"/>
          <p:cNvSpPr>
            <a:spLocks noGrp="1"/>
          </p:cNvSpPr>
          <p:nvPr>
            <p:ph type="sldNum" sz="quarter" idx="10"/>
          </p:nvPr>
        </p:nvSpPr>
        <p:spPr/>
        <p:txBody>
          <a:bodyPr/>
          <a:lstStyle/>
          <a:p>
            <a:fld id="{56377490-2C4D-4F5D-8F1E-DE1ADEF132FA}" type="slidenum">
              <a:rPr lang="en-US" altLang="en-US" smtClean="0"/>
              <a:pPr/>
              <a:t>10</a:t>
            </a:fld>
            <a:endParaRPr lang="en-US" altLang="en-US"/>
          </a:p>
        </p:txBody>
      </p:sp>
    </p:spTree>
    <p:extLst>
      <p:ext uri="{BB962C8B-B14F-4D97-AF65-F5344CB8AC3E}">
        <p14:creationId xmlns:p14="http://schemas.microsoft.com/office/powerpoint/2010/main" val="275163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46800"/>
            <a:ext cx="9144000" cy="73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3" name="Picture 8" descr="CHESS_4c_LLARG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2536825"/>
            <a:ext cx="82931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4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Logo">
    <p:spTree>
      <p:nvGrpSpPr>
        <p:cNvPr id="1" name=""/>
        <p:cNvGrpSpPr/>
        <p:nvPr/>
      </p:nvGrpSpPr>
      <p:grpSpPr>
        <a:xfrm>
          <a:off x="0" y="0"/>
          <a:ext cx="0" cy="0"/>
          <a:chOff x="0" y="0"/>
          <a:chExt cx="0" cy="0"/>
        </a:xfrm>
      </p:grpSpPr>
      <p:pic>
        <p:nvPicPr>
          <p:cNvPr id="4" name="Picture 10" descr="Logo_UWHealth_2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00763"/>
            <a:ext cx="22780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0" y="0"/>
            <a:ext cx="9144000" cy="1326197"/>
          </a:xfrm>
          <a:prstGeom prst="rect">
            <a:avLst/>
          </a:prstGeom>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F650128A-41AC-D145-B7E8-A2DB0ED1D08E}" type="datetimeFigureOut">
              <a:rPr lang="en-US"/>
              <a:pPr/>
              <a:t>9/1/17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1115684-7619-2E42-823E-9AA3FC9B214A}" type="slidenum">
              <a:rPr lang="en-US"/>
              <a:pPr/>
              <a:t>‹#›</a:t>
            </a:fld>
            <a:endParaRPr lang="en-US"/>
          </a:p>
        </p:txBody>
      </p:sp>
    </p:spTree>
    <p:extLst>
      <p:ext uri="{BB962C8B-B14F-4D97-AF65-F5344CB8AC3E}">
        <p14:creationId xmlns:p14="http://schemas.microsoft.com/office/powerpoint/2010/main" val="314454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0"/>
            <a:ext cx="7772400" cy="1470025"/>
          </a:xfrm>
          <a:prstGeom prst="rect">
            <a:avLst/>
          </a:prstGeom>
        </p:spPr>
        <p:txBody>
          <a:bodyPr anchor="t"/>
          <a:lstStyle>
            <a:lvl1pPr>
              <a:defRPr sz="4800" b="0" i="0">
                <a:solidFill>
                  <a:srgbClr val="C20027"/>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08300"/>
            <a:ext cx="6400800" cy="1752600"/>
          </a:xfrm>
          <a:prstGeom prst="rect">
            <a:avLst/>
          </a:prstGeom>
        </p:spPr>
        <p:txBody>
          <a:bodyPr/>
          <a:lstStyle>
            <a:lvl1pPr marL="0" indent="0" algn="ctr">
              <a:buNone/>
              <a:defRPr sz="3400">
                <a:solidFill>
                  <a:schemeClr val="tx1">
                    <a:lumMod val="75000"/>
                    <a:lumOff val="2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539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88356"/>
            <a:ext cx="9144000" cy="666546"/>
          </a:xfrm>
          <a:prstGeom prst="rect">
            <a:avLst/>
          </a:prstGeom>
        </p:spPr>
        <p:txBody>
          <a:bodyPr/>
          <a:lstStyle>
            <a:lvl1pPr>
              <a:defRPr sz="3800">
                <a:solidFill>
                  <a:srgbClr val="C20027"/>
                </a:solidFill>
                <a:effectLst>
                  <a:outerShdw blurRad="50800" dist="38100" dir="2700000" algn="tl" rotWithShape="0">
                    <a:srgbClr val="000000">
                      <a:alpha val="25000"/>
                    </a:srgbClr>
                  </a:outerShdw>
                </a:effectLst>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800100" y="2006600"/>
            <a:ext cx="7607300" cy="4114800"/>
          </a:xfrm>
          <a:prstGeom prst="rect">
            <a:avLst/>
          </a:prstGeom>
        </p:spPr>
        <p:txBody>
          <a:bodyPr vert="horz"/>
          <a:lstStyle>
            <a:lvl1pPr>
              <a:buFontTx/>
              <a:buNone/>
              <a:defRPr sz="2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02136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283"/>
            <a:ext cx="9144000" cy="666546"/>
          </a:xfrm>
          <a:prstGeom prst="rect">
            <a:avLst/>
          </a:prstGeom>
        </p:spPr>
        <p:txBody>
          <a:bodyPr anchor="t"/>
          <a:lstStyle>
            <a:lvl1pPr>
              <a:defRPr sz="3800" b="0" i="0">
                <a:solidFill>
                  <a:srgbClr val="C20027"/>
                </a:solidFill>
                <a:effectLst>
                  <a:outerShdw blurRad="50800" dist="38100" dir="2700000" algn="tl" rotWithShape="0">
                    <a:srgbClr val="000000">
                      <a:alpha val="25000"/>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812800" y="2007157"/>
            <a:ext cx="7645400" cy="4525963"/>
          </a:xfrm>
          <a:prstGeom prst="rect">
            <a:avLst/>
          </a:prstGeom>
        </p:spPr>
        <p:txBody>
          <a:bodyPr/>
          <a:lstStyle>
            <a:lvl1pPr>
              <a:buClr>
                <a:srgbClr val="800000"/>
              </a:buClr>
              <a:buFont typeface="Wingdings" charset="2"/>
              <a:buChar char="§"/>
              <a:defRPr sz="2500">
                <a:solidFill>
                  <a:schemeClr val="tx1">
                    <a:lumMod val="75000"/>
                    <a:lumOff val="25000"/>
                  </a:schemeClr>
                </a:solidFill>
              </a:defRPr>
            </a:lvl1pPr>
            <a:lvl2pPr marL="640080">
              <a:buClr>
                <a:srgbClr val="800000"/>
              </a:buClr>
              <a:buFont typeface="Wingdings" charset="2"/>
              <a:buChar char="§"/>
              <a:defRPr sz="2300">
                <a:solidFill>
                  <a:schemeClr val="tx1">
                    <a:lumMod val="75000"/>
                    <a:lumOff val="25000"/>
                  </a:schemeClr>
                </a:solidFill>
              </a:defRPr>
            </a:lvl2pPr>
            <a:lvl3pPr marL="868680">
              <a:buClr>
                <a:srgbClr val="800000"/>
              </a:buClr>
              <a:defRPr sz="2100">
                <a:solidFill>
                  <a:schemeClr val="tx1">
                    <a:lumMod val="75000"/>
                    <a:lumOff val="25000"/>
                  </a:schemeClr>
                </a:solidFill>
              </a:defRPr>
            </a:lvl3pPr>
            <a:lvl4pPr marL="1097280">
              <a:buClr>
                <a:schemeClr val="tx1">
                  <a:lumMod val="65000"/>
                  <a:lumOff val="35000"/>
                </a:schemeClr>
              </a:buClr>
              <a:buSzPct val="110000"/>
              <a:buFont typeface="Arial"/>
              <a:buChar char="•"/>
              <a:defRPr sz="1900">
                <a:solidFill>
                  <a:schemeClr val="tx1">
                    <a:lumMod val="75000"/>
                    <a:lumOff val="25000"/>
                  </a:schemeClr>
                </a:solidFill>
              </a:defRPr>
            </a:lvl4pPr>
            <a:lvl5pPr marL="1234440" indent="-182880">
              <a:buClr>
                <a:schemeClr val="bg1">
                  <a:lumMod val="50000"/>
                </a:schemeClr>
              </a:buClr>
              <a:buSzPct val="100000"/>
              <a:buFont typeface="Arial"/>
              <a:buChar cha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14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48087"/>
            <a:ext cx="7772400" cy="1362075"/>
          </a:xfrm>
          <a:prstGeom prst="rect">
            <a:avLst/>
          </a:prstGeom>
        </p:spPr>
        <p:txBody>
          <a:bodyPr anchor="t"/>
          <a:lstStyle>
            <a:lvl1pPr algn="l">
              <a:defRPr sz="4600" b="0" i="0" cap="none">
                <a:solidFill>
                  <a:srgbClr val="C20027"/>
                </a:solidFill>
                <a:effectLst>
                  <a:outerShdw blurRad="50800" dist="38100" dir="2700000" algn="tl" rotWithShape="0">
                    <a:srgbClr val="000000">
                      <a:alpha val="25000"/>
                    </a:srgbClr>
                  </a:outerShdw>
                </a:effectLst>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7900"/>
            <a:ext cx="7772400" cy="1500187"/>
          </a:xfrm>
          <a:prstGeom prst="rect">
            <a:avLst/>
          </a:prstGeom>
        </p:spPr>
        <p:txBody>
          <a:bodyPr anchor="b"/>
          <a:lstStyle>
            <a:lvl1pPr marL="0" indent="0">
              <a:buNone/>
              <a:defRPr sz="2000" b="0" i="0" cap="all" spc="250">
                <a:solidFill>
                  <a:srgbClr val="80000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6293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283"/>
            <a:ext cx="9144000" cy="666546"/>
          </a:xfrm>
          <a:prstGeom prst="rect">
            <a:avLst/>
          </a:prstGeom>
        </p:spPr>
        <p:txBody>
          <a:bodyPr/>
          <a:lstStyle>
            <a:lvl1pPr>
              <a:defRPr sz="3800">
                <a:solidFill>
                  <a:srgbClr val="C20027"/>
                </a:solidFill>
                <a:effectLst>
                  <a:outerShdw blurRad="50800" dist="38100" dir="2700000" algn="tl" rotWithShape="0">
                    <a:srgbClr val="000000">
                      <a:alpha val="25000"/>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00100" y="2039937"/>
            <a:ext cx="3670300" cy="4525963"/>
          </a:xfrm>
          <a:prstGeom prst="rect">
            <a:avLst/>
          </a:prstGeom>
        </p:spPr>
        <p:txBody>
          <a:bodyPr/>
          <a:lstStyle>
            <a:lvl1pPr marL="274320" indent="-274320">
              <a:buClr>
                <a:srgbClr val="800000"/>
              </a:buClr>
              <a:buFont typeface="Wingdings" charset="2"/>
              <a:buChar char="§"/>
              <a:defRPr sz="2000">
                <a:solidFill>
                  <a:schemeClr val="tx1">
                    <a:lumMod val="75000"/>
                    <a:lumOff val="25000"/>
                  </a:schemeClr>
                </a:solidFill>
              </a:defRPr>
            </a:lvl1pPr>
            <a:lvl2pPr marL="548640" indent="-274320">
              <a:buClr>
                <a:srgbClr val="800000"/>
              </a:buClr>
              <a:buFont typeface="Wingdings" charset="2"/>
              <a:buChar char="§"/>
              <a:defRPr sz="1900">
                <a:solidFill>
                  <a:schemeClr val="tx1">
                    <a:lumMod val="75000"/>
                    <a:lumOff val="25000"/>
                  </a:schemeClr>
                </a:solidFill>
              </a:defRPr>
            </a:lvl2pPr>
            <a:lvl3pPr marL="731520">
              <a:buClr>
                <a:srgbClr val="800000"/>
              </a:buClr>
              <a:defRPr sz="1800">
                <a:solidFill>
                  <a:schemeClr val="tx1">
                    <a:lumMod val="75000"/>
                    <a:lumOff val="25000"/>
                  </a:schemeClr>
                </a:solidFill>
              </a:defRPr>
            </a:lvl3pPr>
            <a:lvl4pPr marL="914400">
              <a:buClr>
                <a:schemeClr val="tx1">
                  <a:lumMod val="65000"/>
                  <a:lumOff val="35000"/>
                </a:schemeClr>
              </a:buClr>
              <a:buFont typeface="Arial"/>
              <a:buChar char="•"/>
              <a:defRPr sz="1700">
                <a:solidFill>
                  <a:schemeClr val="tx1">
                    <a:lumMod val="75000"/>
                    <a:lumOff val="25000"/>
                  </a:schemeClr>
                </a:solidFill>
              </a:defRPr>
            </a:lvl4pPr>
            <a:lvl5pPr marL="1051560" indent="-182880">
              <a:buClr>
                <a:schemeClr val="bg1">
                  <a:lumMod val="50000"/>
                </a:schemeClr>
              </a:buClr>
              <a:buSzPct val="100000"/>
              <a:buFont typeface="Arial"/>
              <a:buChar cha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2039937"/>
            <a:ext cx="3822700" cy="4525963"/>
          </a:xfrm>
          <a:prstGeom prst="rect">
            <a:avLst/>
          </a:prstGeom>
        </p:spPr>
        <p:txBody>
          <a:bodyPr/>
          <a:lstStyle>
            <a:lvl1pPr marL="274320" indent="-274320">
              <a:buClr>
                <a:srgbClr val="800000"/>
              </a:buClr>
              <a:buFont typeface="Wingdings" charset="2"/>
              <a:buChar char="§"/>
              <a:defRPr sz="2000">
                <a:solidFill>
                  <a:schemeClr val="tx1">
                    <a:lumMod val="75000"/>
                    <a:lumOff val="25000"/>
                  </a:schemeClr>
                </a:solidFill>
              </a:defRPr>
            </a:lvl1pPr>
            <a:lvl2pPr marL="548640" indent="-274320">
              <a:buClr>
                <a:srgbClr val="800000"/>
              </a:buClr>
              <a:buFont typeface="Wingdings" charset="2"/>
              <a:buChar char="§"/>
              <a:defRPr sz="1900">
                <a:solidFill>
                  <a:schemeClr val="tx1">
                    <a:lumMod val="75000"/>
                    <a:lumOff val="25000"/>
                  </a:schemeClr>
                </a:solidFill>
              </a:defRPr>
            </a:lvl2pPr>
            <a:lvl3pPr marL="731520">
              <a:buClr>
                <a:srgbClr val="800000"/>
              </a:buClr>
              <a:defRPr sz="1800">
                <a:solidFill>
                  <a:schemeClr val="tx1">
                    <a:lumMod val="75000"/>
                    <a:lumOff val="25000"/>
                  </a:schemeClr>
                </a:solidFill>
              </a:defRPr>
            </a:lvl3pPr>
            <a:lvl4pPr marL="914400">
              <a:buClr>
                <a:schemeClr val="tx1">
                  <a:lumMod val="65000"/>
                  <a:lumOff val="35000"/>
                </a:schemeClr>
              </a:buClr>
              <a:buFont typeface="Arial"/>
              <a:buChar char="•"/>
              <a:defRPr sz="1700">
                <a:solidFill>
                  <a:schemeClr val="tx1">
                    <a:lumMod val="75000"/>
                    <a:lumOff val="25000"/>
                  </a:schemeClr>
                </a:solidFill>
              </a:defRPr>
            </a:lvl4pPr>
            <a:lvl5pPr marL="1051560" indent="-182880">
              <a:buClr>
                <a:schemeClr val="bg1">
                  <a:lumMod val="50000"/>
                </a:schemeClr>
              </a:buClr>
              <a:buSzPct val="100000"/>
              <a:buFont typeface="Arial"/>
              <a:buChar cha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41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16200000" flipH="1">
            <a:off x="1271588" y="3906837"/>
            <a:ext cx="5041900" cy="22225"/>
          </a:xfrm>
          <a:prstGeom prst="line">
            <a:avLst/>
          </a:prstGeom>
          <a:ln w="952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1270000"/>
            <a:ext cx="3008313" cy="635000"/>
          </a:xfrm>
          <a:prstGeom prst="rect">
            <a:avLst/>
          </a:prstGeom>
        </p:spPr>
        <p:txBody>
          <a:bodyPr anchor="t"/>
          <a:lstStyle>
            <a:lvl1pPr algn="l">
              <a:defRPr sz="1600" b="1" i="0" u="none" baseline="0">
                <a:solidFill>
                  <a:srgbClr val="C20027"/>
                </a:solidFill>
                <a:uFill>
                  <a:solidFill>
                    <a:schemeClr val="tx1">
                      <a:lumMod val="65000"/>
                      <a:lumOff val="35000"/>
                    </a:schemeClr>
                  </a:solidFill>
                </a:u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3650" y="1219200"/>
            <a:ext cx="5111750" cy="5853113"/>
          </a:xfrm>
          <a:prstGeom prst="rect">
            <a:avLst/>
          </a:prstGeom>
        </p:spPr>
        <p:txBody>
          <a:bodyPr/>
          <a:lstStyle>
            <a:lvl1pPr>
              <a:buClr>
                <a:srgbClr val="800000"/>
              </a:buClr>
              <a:buFont typeface="Wingdings" charset="2"/>
              <a:buChar char="§"/>
              <a:defRPr sz="2500">
                <a:solidFill>
                  <a:schemeClr val="tx1">
                    <a:lumMod val="75000"/>
                    <a:lumOff val="25000"/>
                  </a:schemeClr>
                </a:solidFill>
              </a:defRPr>
            </a:lvl1pPr>
            <a:lvl2pPr marL="640080">
              <a:buClr>
                <a:srgbClr val="800000"/>
              </a:buClr>
              <a:buFont typeface="Wingdings" charset="2"/>
              <a:buChar char="§"/>
              <a:defRPr sz="2300">
                <a:solidFill>
                  <a:schemeClr val="tx1">
                    <a:lumMod val="75000"/>
                    <a:lumOff val="25000"/>
                  </a:schemeClr>
                </a:solidFill>
              </a:defRPr>
            </a:lvl2pPr>
            <a:lvl3pPr marL="868680">
              <a:buClr>
                <a:srgbClr val="800000"/>
              </a:buClr>
              <a:defRPr sz="2100">
                <a:solidFill>
                  <a:schemeClr val="tx1">
                    <a:lumMod val="75000"/>
                    <a:lumOff val="25000"/>
                  </a:schemeClr>
                </a:solidFill>
              </a:defRPr>
            </a:lvl3pPr>
            <a:lvl4pPr marL="1097280">
              <a:buClr>
                <a:schemeClr val="tx1">
                  <a:lumMod val="65000"/>
                  <a:lumOff val="35000"/>
                </a:schemeClr>
              </a:buClr>
              <a:buFont typeface="Arial"/>
              <a:buChar char="•"/>
              <a:defRPr sz="1900">
                <a:solidFill>
                  <a:schemeClr val="tx1">
                    <a:lumMod val="75000"/>
                    <a:lumOff val="25000"/>
                  </a:schemeClr>
                </a:solidFill>
              </a:defRPr>
            </a:lvl4pPr>
            <a:lvl5pPr marL="1280160" indent="-201168">
              <a:buClr>
                <a:schemeClr val="bg1">
                  <a:lumMod val="50000"/>
                </a:schemeClr>
              </a:buClr>
              <a:buSzPct val="100000"/>
              <a:buFont typeface="Arial"/>
              <a:buChar cha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1905000"/>
            <a:ext cx="3008313" cy="4559300"/>
          </a:xfrm>
          <a:prstGeom prst="rect">
            <a:avLst/>
          </a:prstGeom>
        </p:spPr>
        <p:txBody>
          <a:bodyPr/>
          <a:lstStyle>
            <a:lvl1pPr marL="0" indent="0">
              <a:buNone/>
              <a:defRPr sz="1400">
                <a:solidFill>
                  <a:schemeClr val="tx1">
                    <a:lumMod val="75000"/>
                    <a:lumOff val="25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5852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7688" y="4999831"/>
            <a:ext cx="5486400" cy="566738"/>
          </a:xfrm>
          <a:prstGeom prst="rect">
            <a:avLst/>
          </a:prstGeom>
        </p:spPr>
        <p:txBody>
          <a:bodyPr anchor="b"/>
          <a:lstStyle>
            <a:lvl1pPr algn="l">
              <a:defRPr sz="1800" b="1">
                <a:solidFill>
                  <a:srgbClr val="C2002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17688" y="1358900"/>
            <a:ext cx="5486400" cy="35179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830388" y="5566569"/>
            <a:ext cx="5486400" cy="804862"/>
          </a:xfrm>
          <a:prstGeom prst="rect">
            <a:avLst/>
          </a:prstGeom>
        </p:spPr>
        <p:txBody>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181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9800" y="1143000"/>
            <a:ext cx="7620000" cy="4800600"/>
          </a:xfrm>
          <a:prstGeom prst="rect">
            <a:avLst/>
          </a:prstGeom>
        </p:spPr>
        <p:txBody>
          <a:bodyPr vert="horz"/>
          <a:lstStyle>
            <a:lvl1pPr marL="0" indent="0">
              <a:buFontTx/>
              <a:buNone/>
              <a:defRPr sz="2000"/>
            </a:lvl1pPr>
          </a:lstStyle>
          <a:p>
            <a:pPr lvl="0"/>
            <a:r>
              <a:rPr lang="en-US" smtClean="0"/>
              <a:t>Click to edit Master text styles</a:t>
            </a:r>
          </a:p>
        </p:txBody>
      </p:sp>
    </p:spTree>
    <p:extLst>
      <p:ext uri="{BB962C8B-B14F-4D97-AF65-F5344CB8AC3E}">
        <p14:creationId xmlns:p14="http://schemas.microsoft.com/office/powerpoint/2010/main" val="8122637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588"/>
            <a:ext cx="9155113" cy="674687"/>
          </a:xfrm>
          <a:prstGeom prst="rect">
            <a:avLst/>
          </a:prstGeom>
          <a:gradFill>
            <a:gsLst>
              <a:gs pos="0">
                <a:srgbClr val="800000"/>
              </a:gs>
              <a:gs pos="87000">
                <a:srgbClr val="D8002E"/>
              </a:gs>
            </a:gsLst>
            <a:lin ang="3960000" scaled="0"/>
          </a:gradFill>
          <a:ln w="0" cap="flat" cmpd="sng" algn="ctr">
            <a:noFill/>
            <a:prstDash val="solid"/>
            <a:round/>
            <a:headEnd type="none" w="med" len="med"/>
            <a:tailEnd type="none" w="med" len="med"/>
          </a:ln>
          <a:effectLst>
            <a:outerShdw blurRad="63500" dist="483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Connector 7"/>
          <p:cNvCxnSpPr/>
          <p:nvPr/>
        </p:nvCxnSpPr>
        <p:spPr>
          <a:xfrm>
            <a:off x="0" y="674688"/>
            <a:ext cx="9155113" cy="1587"/>
          </a:xfrm>
          <a:prstGeom prst="line">
            <a:avLst/>
          </a:prstGeom>
          <a:ln w="25400" cap="flat" cmpd="sng" algn="ctr">
            <a:solidFill>
              <a:srgbClr val="800000"/>
            </a:solidFill>
            <a:prstDash val="solid"/>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5"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007225" y="6262688"/>
            <a:ext cx="20383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877" r:id="rId1"/>
    <p:sldLayoutId id="2147483870" r:id="rId2"/>
    <p:sldLayoutId id="2147483871" r:id="rId3"/>
    <p:sldLayoutId id="2147483872" r:id="rId4"/>
    <p:sldLayoutId id="2147483873" r:id="rId5"/>
    <p:sldLayoutId id="2147483874" r:id="rId6"/>
    <p:sldLayoutId id="2147483878" r:id="rId7"/>
    <p:sldLayoutId id="2147483875" r:id="rId8"/>
    <p:sldLayoutId id="2147483876" r:id="rId9"/>
    <p:sldLayoutId id="2147483879"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4.png"/><Relationship Id="rId6" Type="http://schemas.openxmlformats.org/officeDocument/2006/relationships/image" Target="../media/image15.gi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arquanbe@wis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30500"/>
            <a:ext cx="7772400" cy="1470025"/>
          </a:xfrm>
        </p:spPr>
        <p:txBody>
          <a:bodyPr/>
          <a:lstStyle/>
          <a:p>
            <a:pPr algn="l"/>
            <a:r>
              <a:rPr lang="en-US" sz="2800" dirty="0" smtClean="0"/>
              <a:t>Systems </a:t>
            </a:r>
            <a:r>
              <a:rPr lang="en-US" sz="2800" dirty="0"/>
              <a:t>Consultation: A Novel Implementation Strategy for Adopting Clinical Guidelines for Opioid Prescribing in Primary </a:t>
            </a:r>
            <a:r>
              <a:rPr lang="en-US" sz="2800" dirty="0" smtClean="0"/>
              <a:t>Care</a:t>
            </a:r>
            <a:br>
              <a:rPr lang="en-US" sz="2800" dirty="0" smtClean="0"/>
            </a:br>
            <a:r>
              <a:rPr lang="en-US" sz="2800" dirty="0" smtClean="0"/>
              <a:t/>
            </a:r>
            <a:br>
              <a:rPr lang="en-US" sz="2800" dirty="0" smtClean="0"/>
            </a:br>
            <a:r>
              <a:rPr lang="en-US" sz="1800" dirty="0" smtClean="0"/>
              <a:t>Andrew </a:t>
            </a:r>
            <a:r>
              <a:rPr lang="en-US" sz="1800" dirty="0"/>
              <a:t>Quanbeck, Ph.D. </a:t>
            </a:r>
            <a:br>
              <a:rPr lang="en-US" sz="1800" dirty="0"/>
            </a:br>
            <a:r>
              <a:rPr lang="en-US" sz="1800" dirty="0" smtClean="0"/>
              <a:t>University </a:t>
            </a:r>
            <a:r>
              <a:rPr lang="en-US" sz="1800" dirty="0"/>
              <a:t>of Wisconsin-</a:t>
            </a:r>
            <a:r>
              <a:rPr lang="en-US" sz="1800" dirty="0" smtClean="0"/>
              <a:t>Madison</a:t>
            </a:r>
            <a:br>
              <a:rPr lang="en-US" sz="1800" dirty="0" smtClean="0"/>
            </a:br>
            <a:r>
              <a:rPr lang="en-US" sz="1800" dirty="0" smtClean="0"/>
              <a:t>Assistant </a:t>
            </a:r>
            <a:r>
              <a:rPr lang="en-US" sz="1800" dirty="0"/>
              <a:t>Professor- Dept. of Family Medicine and Community Health </a:t>
            </a:r>
            <a:br>
              <a:rPr lang="en-US" sz="1800" dirty="0"/>
            </a:br>
            <a:r>
              <a:rPr lang="en-US" sz="1800" dirty="0"/>
              <a:t>Research Scientist- Center for Health Enhancement Systems Studies </a:t>
            </a:r>
            <a:br>
              <a:rPr lang="en-US" sz="1800" dirty="0"/>
            </a:br>
            <a:r>
              <a:rPr lang="en-US" sz="1800" dirty="0"/>
              <a:t>Honorary Associate- Dept. of Industrial &amp; Systems Engineering</a:t>
            </a:r>
            <a:r>
              <a:rPr lang="en-US" sz="2000" dirty="0"/>
              <a:t/>
            </a:r>
            <a:br>
              <a:rPr lang="en-US" sz="2000" dirty="0"/>
            </a:br>
            <a:r>
              <a:rPr lang="en-US" sz="2000" dirty="0"/>
              <a:t/>
            </a:r>
            <a:br>
              <a:rPr lang="en-US" sz="2000" dirty="0"/>
            </a:br>
            <a:endParaRPr lang="en-US" sz="2000" dirty="0"/>
          </a:p>
        </p:txBody>
      </p:sp>
      <p:pic>
        <p:nvPicPr>
          <p:cNvPr id="3" name="Picture 1" descr="C:\Users\bmd3.UWHIS\Desktop\dfmch-logo-ret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021603"/>
            <a:ext cx="5029200" cy="144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930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840" y="830580"/>
            <a:ext cx="7772400" cy="1470025"/>
          </a:xfrm>
        </p:spPr>
        <p:txBody>
          <a:bodyPr/>
          <a:lstStyle/>
          <a:p>
            <a:pPr algn="l"/>
            <a:r>
              <a:rPr lang="en-US" sz="3200" dirty="0" smtClean="0"/>
              <a:t/>
            </a:r>
            <a:br>
              <a:rPr lang="en-US" sz="3200" dirty="0" smtClean="0"/>
            </a:br>
            <a:r>
              <a:rPr lang="en-US" sz="3200" dirty="0" smtClean="0"/>
              <a:t/>
            </a:r>
            <a:br>
              <a:rPr lang="en-US" sz="3200" dirty="0" smtClean="0"/>
            </a:br>
            <a:r>
              <a:rPr lang="en-US" sz="2400" dirty="0" smtClean="0"/>
              <a:t>1. Choose participants</a:t>
            </a:r>
            <a:br>
              <a:rPr lang="en-US" sz="2400" dirty="0" smtClean="0"/>
            </a:br>
            <a:r>
              <a:rPr lang="en-US" sz="2400" dirty="0" smtClean="0"/>
              <a:t>2. Develop a straw model through telephone interviews</a:t>
            </a:r>
            <a:br>
              <a:rPr lang="en-US" sz="2400" dirty="0" smtClean="0"/>
            </a:br>
            <a:r>
              <a:rPr lang="en-US" sz="2400" dirty="0" smtClean="0"/>
              <a:t>3. Convene the group and revise the straw model</a:t>
            </a:r>
            <a:br>
              <a:rPr lang="en-US" sz="2400" dirty="0" smtClean="0"/>
            </a:br>
            <a:r>
              <a:rPr lang="en-US" sz="2400" dirty="0" smtClean="0"/>
              <a:t>4. Design case scenarios </a:t>
            </a:r>
            <a:br>
              <a:rPr lang="en-US" sz="2400" dirty="0" smtClean="0"/>
            </a:br>
            <a:r>
              <a:rPr lang="en-US" sz="2400" dirty="0" smtClean="0"/>
              <a:t>5. Enumerate the model </a:t>
            </a:r>
            <a:br>
              <a:rPr lang="en-US" sz="2400" dirty="0" smtClean="0"/>
            </a:br>
            <a:r>
              <a:rPr lang="en-US" sz="2400" dirty="0" smtClean="0"/>
              <a:t>6. Identify sources of conflict</a:t>
            </a:r>
            <a:br>
              <a:rPr lang="en-US" sz="2400" dirty="0" smtClean="0"/>
            </a:br>
            <a:r>
              <a:rPr lang="en-US" sz="2400" dirty="0" smtClean="0"/>
              <a:t>7. Average the smaller differences</a:t>
            </a:r>
            <a:br>
              <a:rPr lang="en-US" sz="2400" dirty="0" smtClean="0"/>
            </a:br>
            <a:r>
              <a:rPr lang="en-US" sz="2400" dirty="0" smtClean="0"/>
              <a:t>8. Report the group’s judgment </a:t>
            </a:r>
            <a:endParaRPr lang="en-US" sz="2400" dirty="0"/>
          </a:p>
        </p:txBody>
      </p:sp>
      <p:sp>
        <p:nvSpPr>
          <p:cNvPr id="3" name="TextBox 2"/>
          <p:cNvSpPr txBox="1"/>
          <p:nvPr/>
        </p:nvSpPr>
        <p:spPr>
          <a:xfrm>
            <a:off x="812800" y="0"/>
            <a:ext cx="7721600" cy="954107"/>
          </a:xfrm>
          <a:prstGeom prst="rect">
            <a:avLst/>
          </a:prstGeom>
          <a:noFill/>
        </p:spPr>
        <p:txBody>
          <a:bodyPr wrap="square" rtlCol="0">
            <a:spAutoFit/>
          </a:bodyPr>
          <a:lstStyle/>
          <a:p>
            <a:r>
              <a:rPr lang="en-US" sz="3200" dirty="0" smtClean="0">
                <a:solidFill>
                  <a:srgbClr val="000000"/>
                </a:solidFill>
              </a:rPr>
              <a:t>Integrated Group Process </a:t>
            </a:r>
            <a:r>
              <a:rPr lang="en-US" sz="1600" dirty="0" smtClean="0">
                <a:solidFill>
                  <a:srgbClr val="000000"/>
                </a:solidFill>
              </a:rPr>
              <a:t>(Gustafson et al., 1993)</a:t>
            </a:r>
            <a:endParaRPr lang="en-US" sz="1600" dirty="0" smtClean="0">
              <a:solidFill>
                <a:srgbClr val="000000"/>
              </a:solidFill>
            </a:endParaRPr>
          </a:p>
          <a:p>
            <a:endParaRPr lang="en-US" dirty="0"/>
          </a:p>
        </p:txBody>
      </p:sp>
    </p:spTree>
    <p:extLst>
      <p:ext uri="{BB962C8B-B14F-4D97-AF65-F5344CB8AC3E}">
        <p14:creationId xmlns:p14="http://schemas.microsoft.com/office/powerpoint/2010/main" val="2730180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4-22 at 2.14.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17" y="955339"/>
            <a:ext cx="7629183" cy="4619232"/>
          </a:xfrm>
          <a:prstGeom prst="rect">
            <a:avLst/>
          </a:prstGeom>
        </p:spPr>
      </p:pic>
      <p:sp>
        <p:nvSpPr>
          <p:cNvPr id="3" name="Rectangle 2"/>
          <p:cNvSpPr/>
          <p:nvPr/>
        </p:nvSpPr>
        <p:spPr>
          <a:xfrm>
            <a:off x="1016000" y="0"/>
            <a:ext cx="7429500" cy="584776"/>
          </a:xfrm>
          <a:prstGeom prst="rect">
            <a:avLst/>
          </a:prstGeom>
        </p:spPr>
        <p:txBody>
          <a:bodyPr wrap="square">
            <a:spAutoFit/>
          </a:bodyPr>
          <a:lstStyle/>
          <a:p>
            <a:pPr algn="ctr"/>
            <a:r>
              <a:rPr lang="en-US" sz="3200" dirty="0"/>
              <a:t>Checklist-based implementation guide </a:t>
            </a:r>
          </a:p>
        </p:txBody>
      </p:sp>
    </p:spTree>
    <p:extLst>
      <p:ext uri="{BB962C8B-B14F-4D97-AF65-F5344CB8AC3E}">
        <p14:creationId xmlns:p14="http://schemas.microsoft.com/office/powerpoint/2010/main" val="14305017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36" y="1190739"/>
            <a:ext cx="7645400" cy="4525963"/>
          </a:xfrm>
        </p:spPr>
        <p:txBody>
          <a:bodyPr/>
          <a:lstStyle/>
          <a:p>
            <a:r>
              <a:rPr lang="en-US" sz="2400" dirty="0" smtClean="0">
                <a:solidFill>
                  <a:srgbClr val="000000"/>
                </a:solidFill>
              </a:rPr>
              <a:t>Based on an organizational coaching model proven cost-effective in a randomized trial of 201 addiction treatment </a:t>
            </a:r>
            <a:r>
              <a:rPr lang="en-US" sz="2400" dirty="0">
                <a:solidFill>
                  <a:srgbClr val="000000"/>
                </a:solidFill>
              </a:rPr>
              <a:t>organizations (Gustafson et al., 2013</a:t>
            </a:r>
            <a:r>
              <a:rPr lang="en-US" sz="2400" dirty="0" smtClean="0">
                <a:solidFill>
                  <a:srgbClr val="000000"/>
                </a:solidFill>
              </a:rPr>
              <a:t>) and used by ~ 4000 organizations nationwide</a:t>
            </a:r>
          </a:p>
          <a:p>
            <a:endParaRPr lang="en-US" sz="2600" dirty="0">
              <a:solidFill>
                <a:srgbClr val="000000"/>
              </a:solidFill>
            </a:endParaRPr>
          </a:p>
        </p:txBody>
      </p:sp>
      <p:pic>
        <p:nvPicPr>
          <p:cNvPr id="5" name="Picture 4" descr="Screen Shot 2017-06-20 at 10.04.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392622"/>
            <a:ext cx="6667500" cy="2329713"/>
          </a:xfrm>
          <a:prstGeom prst="rect">
            <a:avLst/>
          </a:prstGeom>
        </p:spPr>
      </p:pic>
      <p:sp>
        <p:nvSpPr>
          <p:cNvPr id="4" name="Rectangle 3"/>
          <p:cNvSpPr/>
          <p:nvPr/>
        </p:nvSpPr>
        <p:spPr>
          <a:xfrm>
            <a:off x="228600" y="92502"/>
            <a:ext cx="8775700" cy="584776"/>
          </a:xfrm>
          <a:prstGeom prst="rect">
            <a:avLst/>
          </a:prstGeom>
        </p:spPr>
        <p:txBody>
          <a:bodyPr wrap="square">
            <a:spAutoFit/>
          </a:bodyPr>
          <a:lstStyle/>
          <a:p>
            <a:r>
              <a:rPr lang="en-US" sz="3200" dirty="0">
                <a:solidFill>
                  <a:srgbClr val="000000"/>
                </a:solidFill>
              </a:rPr>
              <a:t>Implementation Strategy: Systems Consultation</a:t>
            </a:r>
            <a:endParaRPr lang="en-US" sz="3200" dirty="0"/>
          </a:p>
        </p:txBody>
      </p:sp>
    </p:spTree>
    <p:extLst>
      <p:ext uri="{BB962C8B-B14F-4D97-AF65-F5344CB8AC3E}">
        <p14:creationId xmlns:p14="http://schemas.microsoft.com/office/powerpoint/2010/main" val="6177603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957"/>
            <a:ext cx="7645400" cy="4525963"/>
          </a:xfrm>
        </p:spPr>
        <p:txBody>
          <a:bodyPr/>
          <a:lstStyle/>
          <a:p>
            <a:r>
              <a:rPr lang="en-US" sz="2400" dirty="0" smtClean="0"/>
              <a:t>The implementation guide produced via the integrated group process was central to the approach </a:t>
            </a:r>
          </a:p>
          <a:p>
            <a:pPr marL="0" indent="0">
              <a:buNone/>
            </a:pPr>
            <a:endParaRPr lang="en-US" sz="2400" dirty="0" smtClean="0"/>
          </a:p>
          <a:p>
            <a:r>
              <a:rPr lang="en-US" sz="2400" dirty="0" smtClean="0"/>
              <a:t>We trained </a:t>
            </a:r>
            <a:r>
              <a:rPr lang="en-US" sz="2400" dirty="0"/>
              <a:t>and deployed physician peer </a:t>
            </a:r>
            <a:r>
              <a:rPr lang="en-US" sz="2400" dirty="0" smtClean="0"/>
              <a:t>coaches/consultants </a:t>
            </a:r>
            <a:r>
              <a:rPr lang="en-US" sz="2400" dirty="0"/>
              <a:t>to work with clinics </a:t>
            </a:r>
            <a:r>
              <a:rPr lang="en-US" sz="2400" dirty="0" smtClean="0"/>
              <a:t>in </a:t>
            </a:r>
            <a:r>
              <a:rPr lang="en-US" sz="2400" dirty="0"/>
              <a:t>implementing the </a:t>
            </a:r>
            <a:r>
              <a:rPr lang="en-US" sz="2400" dirty="0" smtClean="0"/>
              <a:t>guide</a:t>
            </a:r>
          </a:p>
          <a:p>
            <a:pPr marL="0" indent="0">
              <a:buNone/>
            </a:pPr>
            <a:endParaRPr lang="en-US" sz="2400" dirty="0" smtClean="0"/>
          </a:p>
          <a:p>
            <a:r>
              <a:rPr lang="en-US" sz="2400" dirty="0" smtClean="0"/>
              <a:t>We used evidence</a:t>
            </a:r>
            <a:r>
              <a:rPr lang="en-US" sz="2400" dirty="0"/>
              <a:t>-based implementation tools from systems engineering (e.g., flowcharting, </a:t>
            </a:r>
            <a:r>
              <a:rPr lang="en-US" sz="2400" dirty="0" smtClean="0"/>
              <a:t>Plan</a:t>
            </a:r>
            <a:r>
              <a:rPr lang="en-US" sz="2400" dirty="0"/>
              <a:t>-Do-Study-Act change cycles) </a:t>
            </a:r>
            <a:r>
              <a:rPr lang="en-US" sz="2400" dirty="0" smtClean="0"/>
              <a:t>to </a:t>
            </a:r>
            <a:r>
              <a:rPr lang="en-US" sz="2400" dirty="0"/>
              <a:t>modify workflows and facilitate adoption </a:t>
            </a:r>
            <a:r>
              <a:rPr lang="en-US" sz="2400" dirty="0" smtClean="0"/>
              <a:t>of the guide</a:t>
            </a:r>
            <a:endParaRPr lang="en-US" sz="2400" dirty="0"/>
          </a:p>
          <a:p>
            <a:endParaRPr lang="en-US" dirty="0"/>
          </a:p>
        </p:txBody>
      </p:sp>
      <p:sp>
        <p:nvSpPr>
          <p:cNvPr id="4" name="Rectangle 3"/>
          <p:cNvSpPr/>
          <p:nvPr/>
        </p:nvSpPr>
        <p:spPr>
          <a:xfrm>
            <a:off x="889000" y="0"/>
            <a:ext cx="7569200" cy="584776"/>
          </a:xfrm>
          <a:prstGeom prst="rect">
            <a:avLst/>
          </a:prstGeom>
        </p:spPr>
        <p:txBody>
          <a:bodyPr wrap="square">
            <a:spAutoFit/>
          </a:bodyPr>
          <a:lstStyle/>
          <a:p>
            <a:r>
              <a:rPr lang="en-US" sz="3200" dirty="0"/>
              <a:t>Key features of implementation strategy</a:t>
            </a:r>
          </a:p>
        </p:txBody>
      </p:sp>
    </p:spTree>
    <p:extLst>
      <p:ext uri="{BB962C8B-B14F-4D97-AF65-F5344CB8AC3E}">
        <p14:creationId xmlns:p14="http://schemas.microsoft.com/office/powerpoint/2010/main" val="2752405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280" y="1"/>
            <a:ext cx="7772400" cy="762000"/>
          </a:xfrm>
        </p:spPr>
        <p:txBody>
          <a:bodyPr/>
          <a:lstStyle/>
          <a:p>
            <a:r>
              <a:rPr lang="en-US" sz="3200" dirty="0" smtClean="0">
                <a:solidFill>
                  <a:srgbClr val="000000"/>
                </a:solidFill>
              </a:rPr>
              <a:t>Coaching model</a:t>
            </a:r>
            <a:endParaRPr lang="en-US" sz="3200" dirty="0">
              <a:solidFill>
                <a:srgbClr val="000000"/>
              </a:solidFill>
            </a:endParaRPr>
          </a:p>
        </p:txBody>
      </p:sp>
      <p:sp>
        <p:nvSpPr>
          <p:cNvPr id="3" name="Subtitle 2"/>
          <p:cNvSpPr>
            <a:spLocks noGrp="1"/>
          </p:cNvSpPr>
          <p:nvPr>
            <p:ph type="subTitle" idx="1"/>
          </p:nvPr>
        </p:nvSpPr>
        <p:spPr>
          <a:xfrm>
            <a:off x="800100" y="1323340"/>
            <a:ext cx="6400800" cy="1752600"/>
          </a:xfrm>
        </p:spPr>
        <p:txBody>
          <a:bodyPr/>
          <a:lstStyle/>
          <a:p>
            <a:pPr algn="l"/>
            <a:r>
              <a:rPr lang="en-US" sz="2400" dirty="0" smtClean="0">
                <a:solidFill>
                  <a:schemeClr val="tx1"/>
                </a:solidFill>
              </a:rPr>
              <a:t>The usual approach to organizational change in healthcare: surveillance, scolding, etc. </a:t>
            </a:r>
          </a:p>
          <a:p>
            <a:pPr algn="l"/>
            <a:r>
              <a:rPr lang="en-US" sz="2400" dirty="0" smtClean="0">
                <a:solidFill>
                  <a:schemeClr val="tx1"/>
                </a:solidFill>
              </a:rPr>
              <a:t>Our approach: self determination theory</a:t>
            </a:r>
          </a:p>
          <a:p>
            <a:pPr lvl="1" algn="l"/>
            <a:r>
              <a:rPr lang="en-US" sz="2400" dirty="0" smtClean="0">
                <a:solidFill>
                  <a:schemeClr val="tx1"/>
                </a:solidFill>
              </a:rPr>
              <a:t>Competence </a:t>
            </a:r>
          </a:p>
          <a:p>
            <a:pPr lvl="1" algn="l"/>
            <a:r>
              <a:rPr lang="en-US" sz="2400" dirty="0" smtClean="0">
                <a:solidFill>
                  <a:schemeClr val="tx1"/>
                </a:solidFill>
              </a:rPr>
              <a:t>Relatedness</a:t>
            </a:r>
          </a:p>
          <a:p>
            <a:pPr lvl="1" algn="l"/>
            <a:r>
              <a:rPr lang="en-US" sz="2400" b="1" dirty="0" smtClean="0">
                <a:solidFill>
                  <a:schemeClr val="tx1"/>
                </a:solidFill>
              </a:rPr>
              <a:t>Autonomous motivation</a:t>
            </a:r>
          </a:p>
          <a:p>
            <a:pPr algn="l"/>
            <a:r>
              <a:rPr lang="en-US" sz="2400" dirty="0" smtClean="0">
                <a:solidFill>
                  <a:schemeClr val="tx1"/>
                </a:solidFill>
              </a:rPr>
              <a:t>Perspective</a:t>
            </a:r>
            <a:r>
              <a:rPr lang="en-US" sz="2400" dirty="0">
                <a:solidFill>
                  <a:schemeClr val="tx1"/>
                </a:solidFill>
              </a:rPr>
              <a:t>, empathy, and </a:t>
            </a:r>
            <a:r>
              <a:rPr lang="en-US" sz="2400" dirty="0" err="1" smtClean="0">
                <a:solidFill>
                  <a:schemeClr val="tx1"/>
                </a:solidFill>
              </a:rPr>
              <a:t>homophily</a:t>
            </a:r>
            <a:endParaRPr lang="en-US" sz="2400" dirty="0" smtClean="0">
              <a:solidFill>
                <a:schemeClr val="tx1"/>
              </a:solidFill>
            </a:endParaRPr>
          </a:p>
        </p:txBody>
      </p:sp>
    </p:spTree>
    <p:extLst>
      <p:ext uri="{BB962C8B-B14F-4D97-AF65-F5344CB8AC3E}">
        <p14:creationId xmlns:p14="http://schemas.microsoft.com/office/powerpoint/2010/main" val="12871896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162" y="1657075"/>
            <a:ext cx="8442960" cy="4071620"/>
          </a:xfrm>
        </p:spPr>
        <p:txBody>
          <a:bodyPr/>
          <a:lstStyle/>
          <a:p>
            <a:pPr marL="514350" indent="-514350" algn="l">
              <a:buFont typeface="Arial"/>
              <a:buChar char="•"/>
            </a:pPr>
            <a:r>
              <a:rPr lang="en-US" sz="2400" dirty="0" smtClean="0"/>
              <a:t>Create a detailed flowchart of Rx refill process and monitor incoming requests</a:t>
            </a:r>
          </a:p>
          <a:p>
            <a:pPr marL="514350" indent="-514350" algn="l">
              <a:buFont typeface="Arial"/>
              <a:buChar char="•"/>
            </a:pPr>
            <a:r>
              <a:rPr lang="en-US" sz="2400" dirty="0" smtClean="0"/>
              <a:t>Compare patient’s chart to checklist</a:t>
            </a:r>
            <a:r>
              <a:rPr lang="en-US" sz="2400" dirty="0"/>
              <a:t> </a:t>
            </a:r>
            <a:r>
              <a:rPr lang="en-US" sz="2400" dirty="0" smtClean="0"/>
              <a:t>and set </a:t>
            </a:r>
            <a:r>
              <a:rPr lang="en-US" sz="2400" dirty="0"/>
              <a:t>up appointments </a:t>
            </a:r>
            <a:r>
              <a:rPr lang="en-US" sz="2400" dirty="0" smtClean="0"/>
              <a:t>to take steps towards risk minimization </a:t>
            </a:r>
          </a:p>
          <a:p>
            <a:pPr marL="514350" indent="-514350" algn="l">
              <a:buFont typeface="Arial"/>
              <a:buChar char="•"/>
            </a:pPr>
            <a:r>
              <a:rPr lang="en-US" sz="2400" dirty="0" smtClean="0"/>
              <a:t>Select new opioid patients carefully, and set a clinic-wide expectation to limit dose to 100 MEDD </a:t>
            </a:r>
          </a:p>
          <a:p>
            <a:pPr marL="514350" indent="-514350" algn="l">
              <a:buFont typeface="Arial"/>
              <a:buChar char="•"/>
            </a:pPr>
            <a:r>
              <a:rPr lang="en-US" sz="2400" dirty="0" smtClean="0"/>
              <a:t>Use skill</a:t>
            </a:r>
            <a:r>
              <a:rPr lang="en-US" sz="2400" dirty="0"/>
              <a:t> </a:t>
            </a:r>
            <a:r>
              <a:rPr lang="en-US" sz="2400" dirty="0" smtClean="0"/>
              <a:t>and clinical judgment in dealing with inherited and/or high-dose patients.  </a:t>
            </a:r>
          </a:p>
        </p:txBody>
      </p:sp>
      <p:sp>
        <p:nvSpPr>
          <p:cNvPr id="4" name="TextBox 3"/>
          <p:cNvSpPr txBox="1"/>
          <p:nvPr/>
        </p:nvSpPr>
        <p:spPr>
          <a:xfrm>
            <a:off x="2120862" y="110754"/>
            <a:ext cx="4797366" cy="584776"/>
          </a:xfrm>
          <a:prstGeom prst="rect">
            <a:avLst/>
          </a:prstGeom>
          <a:noFill/>
        </p:spPr>
        <p:txBody>
          <a:bodyPr wrap="square" rtlCol="0">
            <a:spAutoFit/>
          </a:bodyPr>
          <a:lstStyle/>
          <a:p>
            <a:pPr algn="ctr"/>
            <a:r>
              <a:rPr lang="en-US" sz="3200" dirty="0" smtClean="0">
                <a:solidFill>
                  <a:srgbClr val="000000"/>
                </a:solidFill>
              </a:rPr>
              <a:t>Implementation </a:t>
            </a:r>
            <a:r>
              <a:rPr lang="en-US" sz="3200" dirty="0" smtClean="0">
                <a:solidFill>
                  <a:srgbClr val="000000"/>
                </a:solidFill>
              </a:rPr>
              <a:t>approach </a:t>
            </a:r>
            <a:endParaRPr lang="en-US" sz="3200" dirty="0">
              <a:solidFill>
                <a:srgbClr val="000000"/>
              </a:solidFill>
            </a:endParaRPr>
          </a:p>
        </p:txBody>
      </p:sp>
    </p:spTree>
    <p:extLst>
      <p:ext uri="{BB962C8B-B14F-4D97-AF65-F5344CB8AC3E}">
        <p14:creationId xmlns:p14="http://schemas.microsoft.com/office/powerpoint/2010/main" val="20926692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9144000" cy="666546"/>
          </a:xfrm>
        </p:spPr>
        <p:txBody>
          <a:bodyPr/>
          <a:lstStyle/>
          <a:p>
            <a:r>
              <a:rPr lang="en-US" sz="3200" dirty="0" smtClean="0">
                <a:solidFill>
                  <a:srgbClr val="000000"/>
                </a:solidFill>
              </a:rPr>
              <a:t>Methods</a:t>
            </a:r>
            <a:endParaRPr lang="en-US" sz="3200" dirty="0">
              <a:solidFill>
                <a:srgbClr val="000000"/>
              </a:solidFill>
            </a:endParaRPr>
          </a:p>
        </p:txBody>
      </p:sp>
      <p:sp>
        <p:nvSpPr>
          <p:cNvPr id="3" name="Content Placeholder 2"/>
          <p:cNvSpPr>
            <a:spLocks noGrp="1"/>
          </p:cNvSpPr>
          <p:nvPr>
            <p:ph idx="1"/>
          </p:nvPr>
        </p:nvSpPr>
        <p:spPr/>
        <p:txBody>
          <a:bodyPr/>
          <a:lstStyle/>
          <a:p>
            <a:r>
              <a:rPr lang="en-US" sz="1800" dirty="0"/>
              <a:t>The study compares 4 intervention clinics to 4 control clinics in a randomized matched-pairs design. </a:t>
            </a:r>
            <a:endParaRPr lang="en-US" sz="1800" dirty="0" smtClean="0"/>
          </a:p>
          <a:p>
            <a:r>
              <a:rPr lang="en-US" sz="1800" dirty="0" smtClean="0"/>
              <a:t>Each systems consultation team worked with clinics on implementing </a:t>
            </a:r>
            <a:r>
              <a:rPr lang="en-US" sz="1800" dirty="0"/>
              <a:t>the guidelines during a 6-month intervention comprised of </a:t>
            </a:r>
            <a:r>
              <a:rPr lang="en-US" sz="1800" dirty="0" smtClean="0"/>
              <a:t>3 monthly </a:t>
            </a:r>
            <a:r>
              <a:rPr lang="en-US" sz="1800" dirty="0"/>
              <a:t>site visits and </a:t>
            </a:r>
            <a:r>
              <a:rPr lang="en-US" sz="1800" dirty="0" smtClean="0"/>
              <a:t>3 telephone / videoconferences</a:t>
            </a:r>
            <a:r>
              <a:rPr lang="en-US" sz="1800" dirty="0"/>
              <a:t>. </a:t>
            </a:r>
            <a:endParaRPr lang="en-US" sz="1800" dirty="0" smtClean="0"/>
          </a:p>
          <a:p>
            <a:r>
              <a:rPr lang="en-US" sz="1800" dirty="0" smtClean="0"/>
              <a:t>Quantitative </a:t>
            </a:r>
            <a:r>
              <a:rPr lang="en-US" sz="1800" dirty="0"/>
              <a:t>outcomes are reported using difference-in-differences analysis. </a:t>
            </a:r>
            <a:endParaRPr lang="en-US" sz="1800" dirty="0" smtClean="0"/>
          </a:p>
          <a:p>
            <a:r>
              <a:rPr lang="en-US" sz="1800" dirty="0" smtClean="0"/>
              <a:t>Qualitative </a:t>
            </a:r>
            <a:r>
              <a:rPr lang="en-US" sz="1800" dirty="0"/>
              <a:t>methods </a:t>
            </a:r>
            <a:r>
              <a:rPr lang="en-US" sz="1800" dirty="0" smtClean="0"/>
              <a:t>included </a:t>
            </a:r>
            <a:r>
              <a:rPr lang="en-US" sz="1800" dirty="0"/>
              <a:t>ethnographic field </a:t>
            </a:r>
            <a:r>
              <a:rPr lang="en-US" sz="1800" dirty="0" smtClean="0"/>
              <a:t>techniques, focus groups, and interviews.  </a:t>
            </a:r>
            <a:endParaRPr lang="en-US" sz="1800" dirty="0"/>
          </a:p>
          <a:p>
            <a:endParaRPr lang="en-US" dirty="0"/>
          </a:p>
        </p:txBody>
      </p:sp>
    </p:spTree>
    <p:extLst>
      <p:ext uri="{BB962C8B-B14F-4D97-AF65-F5344CB8AC3E}">
        <p14:creationId xmlns:p14="http://schemas.microsoft.com/office/powerpoint/2010/main" val="42677306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Feasibility</a:t>
            </a:r>
            <a:endParaRPr lang="en-US" sz="3200" dirty="0">
              <a:solidFill>
                <a:srgbClr val="000000"/>
              </a:solidFill>
            </a:endParaRPr>
          </a:p>
        </p:txBody>
      </p:sp>
      <p:sp>
        <p:nvSpPr>
          <p:cNvPr id="3" name="Content Placeholder 2"/>
          <p:cNvSpPr>
            <a:spLocks noGrp="1"/>
          </p:cNvSpPr>
          <p:nvPr>
            <p:ph idx="1"/>
          </p:nvPr>
        </p:nvSpPr>
        <p:spPr/>
        <p:txBody>
          <a:bodyPr/>
          <a:lstStyle/>
          <a:p>
            <a:pPr lvl="1"/>
            <a:r>
              <a:rPr lang="en-US" sz="2000" dirty="0" smtClean="0"/>
              <a:t>From a pool of 13 clinics, we randomly approached 7 clinics to </a:t>
            </a:r>
            <a:r>
              <a:rPr lang="en-US" sz="2000" dirty="0"/>
              <a:t>recruit 4 intervention clinics (3 clinics declined, </a:t>
            </a:r>
            <a:r>
              <a:rPr lang="en-US" sz="2000" dirty="0" smtClean="0"/>
              <a:t>2 citing </a:t>
            </a:r>
            <a:r>
              <a:rPr lang="en-US" sz="2000" dirty="0"/>
              <a:t>“lack of time</a:t>
            </a:r>
            <a:r>
              <a:rPr lang="en-US" sz="2000" dirty="0" smtClean="0"/>
              <a:t>” and 1 “leadership turnover”)</a:t>
            </a:r>
            <a:r>
              <a:rPr lang="en-US" sz="2000" dirty="0"/>
              <a:t>. </a:t>
            </a:r>
            <a:endParaRPr lang="en-US" sz="2000" dirty="0" smtClean="0"/>
          </a:p>
          <a:p>
            <a:pPr lvl="1"/>
            <a:r>
              <a:rPr lang="en-US" sz="2000" dirty="0" smtClean="0"/>
              <a:t>Baseline prescribing rates (% of patients on long-term opioid therapy): 1.4% in control clinics, 1.2% in intervention clinics</a:t>
            </a:r>
          </a:p>
          <a:p>
            <a:pPr lvl="1"/>
            <a:r>
              <a:rPr lang="en-US" sz="2000" dirty="0" smtClean="0"/>
              <a:t>Each </a:t>
            </a:r>
            <a:r>
              <a:rPr lang="en-US" sz="2000" dirty="0"/>
              <a:t>clinic designated a project team consisting of 6-8 staff members, each with at least 1 primary care </a:t>
            </a:r>
            <a:r>
              <a:rPr lang="en-US" sz="2000" dirty="0" smtClean="0"/>
              <a:t>physician, </a:t>
            </a:r>
            <a:r>
              <a:rPr lang="en-US" sz="2000" dirty="0"/>
              <a:t>RN, MA/LPN, and administrative staff member. </a:t>
            </a:r>
            <a:endParaRPr lang="en-US" sz="2000" dirty="0" smtClean="0"/>
          </a:p>
          <a:p>
            <a:pPr lvl="1"/>
            <a:r>
              <a:rPr lang="en-US" sz="2000" dirty="0" smtClean="0"/>
              <a:t>All 4 clinics completed all scheduled activities over 6 months, and attendance </a:t>
            </a:r>
            <a:r>
              <a:rPr lang="en-US" sz="2000" dirty="0"/>
              <a:t>at intervention meetings was </a:t>
            </a:r>
            <a:r>
              <a:rPr lang="en-US" sz="2000" dirty="0" smtClean="0"/>
              <a:t>83%</a:t>
            </a:r>
            <a:r>
              <a:rPr lang="en-US" sz="2000" dirty="0"/>
              <a:t>. </a:t>
            </a:r>
            <a:endParaRPr lang="en-US" sz="2000" dirty="0" smtClean="0"/>
          </a:p>
          <a:p>
            <a:endParaRPr lang="en-US" dirty="0"/>
          </a:p>
        </p:txBody>
      </p:sp>
    </p:spTree>
    <p:extLst>
      <p:ext uri="{BB962C8B-B14F-4D97-AF65-F5344CB8AC3E}">
        <p14:creationId xmlns:p14="http://schemas.microsoft.com/office/powerpoint/2010/main" val="5776217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Effectiveness (6 months)</a:t>
            </a:r>
            <a:endParaRPr lang="en-US" sz="3200" dirty="0">
              <a:solidFill>
                <a:srgbClr val="000000"/>
              </a:solidFill>
            </a:endParaRPr>
          </a:p>
        </p:txBody>
      </p:sp>
      <p:pic>
        <p:nvPicPr>
          <p:cNvPr id="5" name="Picture 4"/>
          <p:cNvPicPr>
            <a:picLocks noChangeAspect="1"/>
          </p:cNvPicPr>
          <p:nvPr/>
        </p:nvPicPr>
        <p:blipFill>
          <a:blip r:embed="rId2"/>
          <a:stretch>
            <a:fillRect/>
          </a:stretch>
        </p:blipFill>
        <p:spPr>
          <a:xfrm>
            <a:off x="237496" y="1130300"/>
            <a:ext cx="8741404" cy="2984500"/>
          </a:xfrm>
          <a:prstGeom prst="rect">
            <a:avLst/>
          </a:prstGeom>
        </p:spPr>
      </p:pic>
    </p:spTree>
    <p:extLst>
      <p:ext uri="{BB962C8B-B14F-4D97-AF65-F5344CB8AC3E}">
        <p14:creationId xmlns:p14="http://schemas.microsoft.com/office/powerpoint/2010/main" val="2097118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Maintenance (12 months)</a:t>
            </a:r>
            <a:endParaRPr lang="en-US" sz="3200" dirty="0">
              <a:solidFill>
                <a:srgbClr val="000000"/>
              </a:solidFill>
            </a:endParaRPr>
          </a:p>
        </p:txBody>
      </p:sp>
      <p:pic>
        <p:nvPicPr>
          <p:cNvPr id="3" name="Picture 2"/>
          <p:cNvPicPr>
            <a:picLocks noChangeAspect="1"/>
          </p:cNvPicPr>
          <p:nvPr/>
        </p:nvPicPr>
        <p:blipFill>
          <a:blip r:embed="rId2"/>
          <a:stretch>
            <a:fillRect/>
          </a:stretch>
        </p:blipFill>
        <p:spPr>
          <a:xfrm>
            <a:off x="369912" y="1384300"/>
            <a:ext cx="8257836" cy="2819400"/>
          </a:xfrm>
          <a:prstGeom prst="rect">
            <a:avLst/>
          </a:prstGeom>
        </p:spPr>
      </p:pic>
    </p:spTree>
    <p:extLst>
      <p:ext uri="{BB962C8B-B14F-4D97-AF65-F5344CB8AC3E}">
        <p14:creationId xmlns:p14="http://schemas.microsoft.com/office/powerpoint/2010/main" val="21843205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31800" y="1181100"/>
            <a:ext cx="8229600" cy="4525963"/>
          </a:xfrm>
        </p:spPr>
        <p:txBody>
          <a:bodyPr/>
          <a:lstStyle/>
          <a:p>
            <a:r>
              <a:rPr lang="en-US" sz="2400" dirty="0">
                <a:latin typeface="Helvetica Neue Light" charset="0"/>
                <a:cs typeface="Helvetica Neue Light" charset="0"/>
              </a:rPr>
              <a:t>National Institute on Drug Abuse </a:t>
            </a:r>
            <a:r>
              <a:rPr lang="en-US" sz="2400" dirty="0" smtClean="0">
                <a:latin typeface="Helvetica Neue Light" charset="0"/>
                <a:cs typeface="Helvetica Neue Light" charset="0"/>
              </a:rPr>
              <a:t>(1R34DA036720</a:t>
            </a:r>
            <a:r>
              <a:rPr lang="en-US" sz="2400" dirty="0">
                <a:latin typeface="Helvetica Neue Light" charset="0"/>
                <a:cs typeface="Helvetica Neue Light" charset="0"/>
              </a:rPr>
              <a:t>-</a:t>
            </a:r>
            <a:r>
              <a:rPr lang="en-US" sz="2400" dirty="0" smtClean="0">
                <a:latin typeface="Helvetica Neue Light" charset="0"/>
                <a:cs typeface="Helvetica Neue Light" charset="0"/>
              </a:rPr>
              <a:t>01A1</a:t>
            </a:r>
            <a:r>
              <a:rPr lang="en-US" sz="2400" dirty="0">
                <a:latin typeface="Helvetica Neue Light" charset="0"/>
                <a:cs typeface="Helvetica Neue Light" charset="0"/>
              </a:rPr>
              <a:t>; 1K01DA039336-01 ) </a:t>
            </a:r>
          </a:p>
          <a:p>
            <a:r>
              <a:rPr lang="en-US" sz="2400" dirty="0" err="1" smtClean="0">
                <a:latin typeface="Helvetica Neue Light" charset="0"/>
                <a:cs typeface="Helvetica Neue Light" charset="0"/>
              </a:rPr>
              <a:t>UWHealth</a:t>
            </a:r>
            <a:r>
              <a:rPr lang="en-US" sz="2400" dirty="0" smtClean="0">
                <a:latin typeface="Helvetica Neue Light" charset="0"/>
                <a:cs typeface="Helvetica Neue Light" charset="0"/>
              </a:rPr>
              <a:t> </a:t>
            </a:r>
            <a:r>
              <a:rPr lang="en-US" sz="2400" dirty="0">
                <a:latin typeface="Helvetica Neue Light" charset="0"/>
                <a:cs typeface="Helvetica Neue Light" charset="0"/>
              </a:rPr>
              <a:t>Primary Care Clinics</a:t>
            </a:r>
          </a:p>
          <a:p>
            <a:r>
              <a:rPr lang="en-US" sz="2400" dirty="0" smtClean="0">
                <a:latin typeface="Helvetica Neue Light" charset="0"/>
                <a:cs typeface="Helvetica Neue Light" charset="0"/>
              </a:rPr>
              <a:t>Advisory panel</a:t>
            </a:r>
            <a:endParaRPr lang="en-US" sz="2400" dirty="0">
              <a:latin typeface="Helvetica Neue Light" charset="0"/>
              <a:cs typeface="Helvetica Neue Light" charset="0"/>
            </a:endParaRPr>
          </a:p>
          <a:p>
            <a:pPr marL="457200" lvl="1" indent="0">
              <a:buFont typeface="Arial" charset="0"/>
              <a:buNone/>
            </a:pPr>
            <a:r>
              <a:rPr lang="en-US" sz="2400" dirty="0">
                <a:latin typeface="Helvetica Neue Light" charset="0"/>
                <a:ea typeface="ＭＳ Ｐゴシック" charset="0"/>
                <a:cs typeface="Helvetica Neue Light" charset="0"/>
              </a:rPr>
              <a:t>Jane </a:t>
            </a:r>
            <a:r>
              <a:rPr lang="en-US" sz="2400" dirty="0" err="1" smtClean="0">
                <a:latin typeface="Helvetica Neue Light" charset="0"/>
                <a:ea typeface="ＭＳ Ｐゴシック" charset="0"/>
                <a:cs typeface="Helvetica Neue Light" charset="0"/>
              </a:rPr>
              <a:t>Ballantyne</a:t>
            </a:r>
            <a:r>
              <a:rPr lang="en-US" sz="2400" dirty="0" smtClean="0">
                <a:latin typeface="Helvetica Neue Light" charset="0"/>
                <a:ea typeface="ＭＳ Ｐゴシック" charset="0"/>
                <a:cs typeface="Helvetica Neue Light" charset="0"/>
              </a:rPr>
              <a:t>, MD </a:t>
            </a:r>
            <a:r>
              <a:rPr lang="en-US" sz="2400" dirty="0">
                <a:latin typeface="Helvetica Neue Light" charset="0"/>
                <a:ea typeface="ＭＳ Ｐゴシック" charset="0"/>
                <a:cs typeface="Helvetica Neue Light" charset="0"/>
              </a:rPr>
              <a:t>		Paul </a:t>
            </a:r>
            <a:r>
              <a:rPr lang="en-US" sz="2400" dirty="0" err="1" smtClean="0">
                <a:latin typeface="Helvetica Neue Light" charset="0"/>
                <a:ea typeface="ＭＳ Ｐゴシック" charset="0"/>
                <a:cs typeface="Helvetica Neue Light" charset="0"/>
              </a:rPr>
              <a:t>Batalden</a:t>
            </a:r>
            <a:r>
              <a:rPr lang="en-US" sz="2400" dirty="0">
                <a:latin typeface="Helvetica Neue Light" charset="0"/>
                <a:ea typeface="ＭＳ Ｐゴシック" charset="0"/>
                <a:cs typeface="Helvetica Neue Light" charset="0"/>
              </a:rPr>
              <a:t>, M</a:t>
            </a:r>
            <a:r>
              <a:rPr lang="en-US" sz="2400" dirty="0" smtClean="0">
                <a:latin typeface="Helvetica Neue Light" charset="0"/>
                <a:ea typeface="ＭＳ Ｐゴシック" charset="0"/>
                <a:cs typeface="Helvetica Neue Light" charset="0"/>
              </a:rPr>
              <a:t>D</a:t>
            </a:r>
            <a:endParaRPr lang="en-US" sz="2400" dirty="0">
              <a:latin typeface="Helvetica Neue Light" charset="0"/>
              <a:ea typeface="ＭＳ Ｐゴシック" charset="0"/>
              <a:cs typeface="Helvetica Neue Light" charset="0"/>
            </a:endParaRPr>
          </a:p>
          <a:p>
            <a:pPr marL="457200" lvl="1" indent="0">
              <a:buFont typeface="Arial" charset="0"/>
              <a:buNone/>
            </a:pPr>
            <a:r>
              <a:rPr lang="en-US" sz="2400" dirty="0">
                <a:latin typeface="Helvetica Neue Light" charset="0"/>
                <a:ea typeface="ＭＳ Ｐゴシック" charset="0"/>
                <a:cs typeface="Helvetica Neue Light" charset="0"/>
              </a:rPr>
              <a:t>Roger Chou, MD			</a:t>
            </a:r>
            <a:r>
              <a:rPr lang="en-US" sz="2400" dirty="0" smtClean="0">
                <a:latin typeface="Helvetica Neue Light" charset="0"/>
                <a:ea typeface="ＭＳ Ｐゴシック" charset="0"/>
                <a:cs typeface="Helvetica Neue Light" charset="0"/>
              </a:rPr>
              <a:t>	Perry </a:t>
            </a:r>
            <a:r>
              <a:rPr lang="en-US" sz="2400" dirty="0">
                <a:latin typeface="Helvetica Neue Light" charset="0"/>
                <a:ea typeface="ＭＳ Ｐゴシック" charset="0"/>
                <a:cs typeface="Helvetica Neue Light" charset="0"/>
              </a:rPr>
              <a:t>Fine, MD</a:t>
            </a:r>
          </a:p>
          <a:p>
            <a:pPr marL="457200" lvl="1" indent="0">
              <a:buFont typeface="Arial" charset="0"/>
              <a:buNone/>
            </a:pPr>
            <a:r>
              <a:rPr lang="en-US" sz="2400" dirty="0">
                <a:latin typeface="Helvetica Neue Light" charset="0"/>
                <a:ea typeface="ＭＳ Ｐゴシック" charset="0"/>
                <a:cs typeface="Helvetica Neue Light" charset="0"/>
              </a:rPr>
              <a:t>David Gustafson, PhD		Jonas Lee, MD</a:t>
            </a:r>
          </a:p>
          <a:p>
            <a:pPr marL="457200" lvl="1" indent="0">
              <a:buFont typeface="Arial" charset="0"/>
              <a:buNone/>
            </a:pPr>
            <a:r>
              <a:rPr lang="en-US" sz="2400" dirty="0">
                <a:latin typeface="Helvetica Neue Light" charset="0"/>
                <a:ea typeface="ＭＳ Ｐゴシック" charset="0"/>
                <a:cs typeface="Helvetica Neue Light" charset="0"/>
              </a:rPr>
              <a:t>Dennis McCarty, PhD		Beth Potter, </a:t>
            </a:r>
            <a:r>
              <a:rPr lang="en-US" sz="2400" dirty="0" smtClean="0">
                <a:latin typeface="Helvetica Neue Light" charset="0"/>
                <a:ea typeface="ＭＳ Ｐゴシック" charset="0"/>
                <a:cs typeface="Helvetica Neue Light" charset="0"/>
              </a:rPr>
              <a:t>MD</a:t>
            </a:r>
            <a:endParaRPr lang="en-US" sz="2400" dirty="0">
              <a:latin typeface="Helvetica Neue Light" charset="0"/>
              <a:ea typeface="ＭＳ Ｐゴシック" charset="0"/>
              <a:cs typeface="Helvetica Neue Light" charset="0"/>
            </a:endParaRPr>
          </a:p>
          <a:p>
            <a:pPr marL="457200" lvl="1" indent="0">
              <a:buFont typeface="Arial" charset="0"/>
              <a:buNone/>
            </a:pPr>
            <a:r>
              <a:rPr lang="en-US" sz="2400" dirty="0" smtClean="0">
                <a:latin typeface="Helvetica Neue Light" charset="0"/>
                <a:ea typeface="ＭＳ Ｐゴシック" charset="0"/>
                <a:cs typeface="Helvetica Neue Light" charset="0"/>
              </a:rPr>
              <a:t>John Frey, </a:t>
            </a:r>
            <a:r>
              <a:rPr lang="en-US" sz="2400" dirty="0">
                <a:latin typeface="Helvetica Neue Light" charset="0"/>
                <a:ea typeface="ＭＳ Ｐゴシック" charset="0"/>
                <a:cs typeface="Helvetica Neue Light" charset="0"/>
              </a:rPr>
              <a:t>MD</a:t>
            </a:r>
          </a:p>
          <a:p>
            <a:r>
              <a:rPr lang="en-US" sz="2400" dirty="0" smtClean="0">
                <a:latin typeface="Helvetica Neue Light" charset="0"/>
                <a:cs typeface="Helvetica Neue Light" charset="0"/>
              </a:rPr>
              <a:t>Research team: Randall Brown, </a:t>
            </a:r>
            <a:r>
              <a:rPr lang="en-US" sz="2400" dirty="0" err="1" smtClean="0">
                <a:latin typeface="Helvetica Neue Light" charset="0"/>
                <a:cs typeface="Helvetica Neue Light" charset="0"/>
              </a:rPr>
              <a:t>Bri</a:t>
            </a:r>
            <a:r>
              <a:rPr lang="en-US" sz="2400" dirty="0" smtClean="0">
                <a:latin typeface="Helvetica Neue Light" charset="0"/>
                <a:cs typeface="Helvetica Neue Light" charset="0"/>
              </a:rPr>
              <a:t> </a:t>
            </a:r>
            <a:r>
              <a:rPr lang="en-US" sz="2400" dirty="0" err="1">
                <a:latin typeface="Helvetica Neue Light" charset="0"/>
                <a:cs typeface="Helvetica Neue Light" charset="0"/>
              </a:rPr>
              <a:t>Deyo</a:t>
            </a:r>
            <a:r>
              <a:rPr lang="en-US" sz="2400" dirty="0">
                <a:latin typeface="Helvetica Neue Light" charset="0"/>
                <a:cs typeface="Helvetica Neue Light" charset="0"/>
              </a:rPr>
              <a:t>, Aleksandra </a:t>
            </a:r>
            <a:r>
              <a:rPr lang="en-US" sz="2400" dirty="0" err="1">
                <a:latin typeface="Helvetica Neue Light" charset="0"/>
                <a:cs typeface="Helvetica Neue Light" charset="0"/>
              </a:rPr>
              <a:t>Zgierska</a:t>
            </a:r>
            <a:r>
              <a:rPr lang="en-US" sz="2400" dirty="0">
                <a:latin typeface="Helvetica Neue Light" charset="0"/>
                <a:cs typeface="Helvetica Neue Light" charset="0"/>
              </a:rPr>
              <a:t>, </a:t>
            </a:r>
            <a:r>
              <a:rPr lang="en-US" sz="2400" dirty="0" smtClean="0">
                <a:latin typeface="Helvetica Neue Light" charset="0"/>
                <a:cs typeface="Helvetica Neue Light" charset="0"/>
              </a:rPr>
              <a:t>Bobbie </a:t>
            </a:r>
            <a:r>
              <a:rPr lang="en-US" sz="2400" dirty="0">
                <a:latin typeface="Helvetica Neue Light" charset="0"/>
                <a:cs typeface="Helvetica Neue Light" charset="0"/>
              </a:rPr>
              <a:t>Johnson, </a:t>
            </a:r>
            <a:r>
              <a:rPr lang="en-US" sz="2400" dirty="0" err="1">
                <a:latin typeface="Helvetica Neue Light" charset="0"/>
                <a:cs typeface="Helvetica Neue Light" charset="0"/>
              </a:rPr>
              <a:t>Esra</a:t>
            </a:r>
            <a:r>
              <a:rPr lang="en-US" sz="2400" dirty="0">
                <a:latin typeface="Helvetica Neue Light" charset="0"/>
                <a:cs typeface="Helvetica Neue Light" charset="0"/>
              </a:rPr>
              <a:t> </a:t>
            </a:r>
            <a:r>
              <a:rPr lang="en-US" sz="2400" dirty="0" err="1">
                <a:latin typeface="Helvetica Neue Light" charset="0"/>
                <a:cs typeface="Helvetica Neue Light" charset="0"/>
              </a:rPr>
              <a:t>Alagoz</a:t>
            </a:r>
            <a:r>
              <a:rPr lang="en-US" sz="2400" dirty="0" smtClean="0">
                <a:latin typeface="Helvetica Neue Light" charset="0"/>
                <a:cs typeface="Helvetica Neue Light" charset="0"/>
              </a:rPr>
              <a:t>, Nora Jacobson </a:t>
            </a:r>
            <a:r>
              <a:rPr lang="en-US" sz="2400" dirty="0">
                <a:latin typeface="Helvetica Neue Light" charset="0"/>
                <a:cs typeface="Helvetica Neue Light" charset="0"/>
              </a:rPr>
              <a:t>Jim Robinson, Wen-Jan Tuan, Lynn Madden</a:t>
            </a:r>
          </a:p>
          <a:p>
            <a:pPr marL="457200" lvl="1" indent="0">
              <a:buFont typeface="Arial" charset="0"/>
              <a:buNone/>
            </a:pPr>
            <a:endParaRPr lang="en-US" dirty="0">
              <a:latin typeface="Helvetica Neue Light" charset="0"/>
              <a:ea typeface="ＭＳ Ｐゴシック" charset="0"/>
              <a:cs typeface="Helvetica Neue Light" charset="0"/>
            </a:endParaRPr>
          </a:p>
        </p:txBody>
      </p:sp>
      <p:sp>
        <p:nvSpPr>
          <p:cNvPr id="6147" name="Title 2"/>
          <p:cNvSpPr>
            <a:spLocks noGrp="1"/>
          </p:cNvSpPr>
          <p:nvPr>
            <p:ph type="title"/>
          </p:nvPr>
        </p:nvSpPr>
        <p:spPr>
          <a:xfrm>
            <a:off x="0" y="0"/>
            <a:ext cx="9144000" cy="1325563"/>
          </a:xfrm>
        </p:spPr>
        <p:txBody>
          <a:bodyPr/>
          <a:lstStyle/>
          <a:p>
            <a:r>
              <a:rPr lang="en-US">
                <a:latin typeface="Helvetica Neue" charset="0"/>
                <a:cs typeface="Helvetica Neue" charset="0"/>
              </a:rPr>
              <a:t>Thank You!</a:t>
            </a:r>
          </a:p>
        </p:txBody>
      </p:sp>
    </p:spTree>
    <p:extLst>
      <p:ext uri="{BB962C8B-B14F-4D97-AF65-F5344CB8AC3E}">
        <p14:creationId xmlns:p14="http://schemas.microsoft.com/office/powerpoint/2010/main" val="9142500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0484"/>
            <a:ext cx="9144000" cy="1148316"/>
          </a:xfrm>
        </p:spPr>
        <p:txBody>
          <a:bodyPr anchor="ctr"/>
          <a:lstStyle/>
          <a:p>
            <a:r>
              <a:rPr lang="en-US" sz="2000" dirty="0" smtClean="0"/>
              <a:t>Average MEDD of Consistent Opioid Users by Intervention </a:t>
            </a:r>
            <a:r>
              <a:rPr lang="en-US" sz="2000" dirty="0"/>
              <a:t>Month</a:t>
            </a:r>
            <a:br>
              <a:rPr lang="en-US" sz="2000" dirty="0"/>
            </a:br>
            <a:r>
              <a:rPr lang="en-US" sz="1800" dirty="0">
                <a:solidFill>
                  <a:schemeClr val="tx1"/>
                </a:solidFill>
                <a:effectLst/>
              </a:rPr>
              <a:t>Average opioid MEDD has decreased significantly for intervention </a:t>
            </a:r>
            <a:r>
              <a:rPr lang="en-US" sz="1800" dirty="0" smtClean="0">
                <a:solidFill>
                  <a:schemeClr val="tx1"/>
                </a:solidFill>
                <a:effectLst/>
              </a:rPr>
              <a:t>clinics. </a:t>
            </a:r>
            <a:br>
              <a:rPr lang="en-US" sz="1800" dirty="0" smtClean="0">
                <a:solidFill>
                  <a:schemeClr val="tx1"/>
                </a:solidFill>
                <a:effectLst/>
              </a:rPr>
            </a:br>
            <a:r>
              <a:rPr lang="en-US" sz="1800" dirty="0" smtClean="0">
                <a:solidFill>
                  <a:schemeClr val="tx1"/>
                </a:solidFill>
                <a:effectLst/>
              </a:rPr>
              <a:t>MEDD </a:t>
            </a:r>
            <a:r>
              <a:rPr lang="en-US" sz="1800" dirty="0">
                <a:solidFill>
                  <a:schemeClr val="tx1"/>
                </a:solidFill>
                <a:effectLst/>
              </a:rPr>
              <a:t>for control clinics has increased, but not significantly so.</a:t>
            </a:r>
            <a:r>
              <a:rPr lang="en-US" sz="1800" dirty="0">
                <a:solidFill>
                  <a:schemeClr val="tx1"/>
                </a:solidFill>
              </a:rPr>
              <a:t> </a:t>
            </a:r>
            <a:r>
              <a:rPr lang="en-US" sz="1800" dirty="0" smtClean="0">
                <a:solidFill>
                  <a:schemeClr val="tx1"/>
                </a:solidFill>
              </a:rPr>
              <a:t/>
            </a:r>
            <a:br>
              <a:rPr lang="en-US" sz="1800" dirty="0" smtClean="0">
                <a:solidFill>
                  <a:schemeClr val="tx1"/>
                </a:solidFill>
              </a:rPr>
            </a:br>
            <a:r>
              <a:rPr lang="en-US" sz="1800" dirty="0" smtClean="0">
                <a:solidFill>
                  <a:schemeClr val="tx1"/>
                </a:solidFill>
                <a:effectLst/>
              </a:rPr>
              <a:t>The difference between intervention and controls is significant.  </a:t>
            </a:r>
            <a:endParaRPr lang="en-US" sz="2000" dirty="0">
              <a:solidFill>
                <a:schemeClr val="tx1"/>
              </a:solidFill>
              <a:effectLst/>
            </a:endParaRPr>
          </a:p>
        </p:txBody>
      </p:sp>
      <p:pic>
        <p:nvPicPr>
          <p:cNvPr id="4" name="Picture 2" descr="C:\Users\bmd3.UWHIS\Desktop\dfmch-logo-ret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237143"/>
            <a:ext cx="1828801" cy="52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0" y="6237143"/>
            <a:ext cx="2011680" cy="44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1004198466"/>
              </p:ext>
            </p:extLst>
          </p:nvPr>
        </p:nvGraphicFramePr>
        <p:xfrm>
          <a:off x="914400" y="1904999"/>
          <a:ext cx="7315200" cy="41136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4644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61224601"/>
              </p:ext>
            </p:extLst>
          </p:nvPr>
        </p:nvGraphicFramePr>
        <p:xfrm>
          <a:off x="903766" y="1876425"/>
          <a:ext cx="7315201" cy="4056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680483"/>
            <a:ext cx="9144000" cy="1138791"/>
          </a:xfrm>
        </p:spPr>
        <p:txBody>
          <a:bodyPr anchor="ctr"/>
          <a:lstStyle/>
          <a:p>
            <a:r>
              <a:rPr lang="en-US" sz="2000" dirty="0" smtClean="0"/>
              <a:t>% Consistent Opioid Users with </a:t>
            </a:r>
            <a:r>
              <a:rPr lang="en-US" sz="2000" u="sng" dirty="0" smtClean="0"/>
              <a:t>Mental Health Screen </a:t>
            </a:r>
            <a:r>
              <a:rPr lang="en-US" sz="2000" dirty="0" smtClean="0"/>
              <a:t>by Intervention </a:t>
            </a:r>
            <a:r>
              <a:rPr lang="en-US" sz="2000" dirty="0"/>
              <a:t>Month</a:t>
            </a:r>
            <a:br>
              <a:rPr lang="en-US" sz="2000" dirty="0"/>
            </a:br>
            <a:r>
              <a:rPr lang="en-US" sz="1800" dirty="0">
                <a:solidFill>
                  <a:schemeClr val="tx1"/>
                </a:solidFill>
                <a:effectLst/>
              </a:rPr>
              <a:t>MH screening outcomes for intervention and control clinics both show significant improvement.</a:t>
            </a:r>
            <a:r>
              <a:rPr lang="en-US" sz="1800" dirty="0">
                <a:solidFill>
                  <a:schemeClr val="tx1"/>
                </a:solidFill>
              </a:rPr>
              <a:t> </a:t>
            </a:r>
            <a:r>
              <a:rPr lang="en-US" sz="1800" dirty="0">
                <a:solidFill>
                  <a:schemeClr val="tx1"/>
                </a:solidFill>
                <a:effectLst/>
              </a:rPr>
              <a:t>Rate of improvement for intervention clinics is significantly greater.</a:t>
            </a:r>
            <a:r>
              <a:rPr lang="en-US" sz="1800" dirty="0">
                <a:solidFill>
                  <a:schemeClr val="tx1"/>
                </a:solidFill>
              </a:rPr>
              <a:t> </a:t>
            </a:r>
            <a:endParaRPr lang="en-US" sz="2000" dirty="0">
              <a:solidFill>
                <a:schemeClr val="tx1"/>
              </a:solidFill>
            </a:endParaRPr>
          </a:p>
        </p:txBody>
      </p:sp>
      <p:pic>
        <p:nvPicPr>
          <p:cNvPr id="4" name="Picture 2" descr="C:\Users\bmd3.UWHIS\Desktop\dfmch-logo-ret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6237143"/>
            <a:ext cx="1828801" cy="52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0" y="6237143"/>
            <a:ext cx="2011680" cy="44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670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9534"/>
            <a:ext cx="9144000" cy="1186416"/>
          </a:xfrm>
        </p:spPr>
        <p:txBody>
          <a:bodyPr anchor="ctr"/>
          <a:lstStyle/>
          <a:p>
            <a:r>
              <a:rPr lang="en-US" sz="2000" dirty="0" smtClean="0"/>
              <a:t>% Consistent Opioid Users with </a:t>
            </a:r>
            <a:r>
              <a:rPr lang="en-US" sz="2000" u="sng" dirty="0" smtClean="0"/>
              <a:t>Treatment Agreement </a:t>
            </a:r>
            <a:r>
              <a:rPr lang="en-US" sz="2000" dirty="0" smtClean="0"/>
              <a:t>by Intervention Month</a:t>
            </a:r>
            <a:br>
              <a:rPr lang="en-US" sz="2000" dirty="0" smtClean="0"/>
            </a:br>
            <a:r>
              <a:rPr lang="en-US" sz="1800" dirty="0" err="1">
                <a:solidFill>
                  <a:schemeClr val="tx1"/>
                </a:solidFill>
                <a:effectLst/>
              </a:rPr>
              <a:t>Tx</a:t>
            </a:r>
            <a:r>
              <a:rPr lang="en-US" sz="1800" dirty="0">
                <a:solidFill>
                  <a:schemeClr val="tx1"/>
                </a:solidFill>
                <a:effectLst/>
              </a:rPr>
              <a:t> </a:t>
            </a:r>
            <a:r>
              <a:rPr lang="en-US" sz="1800" dirty="0" err="1">
                <a:solidFill>
                  <a:schemeClr val="tx1"/>
                </a:solidFill>
                <a:effectLst/>
              </a:rPr>
              <a:t>Agmt</a:t>
            </a:r>
            <a:r>
              <a:rPr lang="en-US" sz="1800" dirty="0">
                <a:solidFill>
                  <a:schemeClr val="tx1"/>
                </a:solidFill>
                <a:effectLst/>
              </a:rPr>
              <a:t> outcomes for intervention and control clinics both show significant improvement.</a:t>
            </a:r>
            <a:r>
              <a:rPr lang="en-US" sz="1800" dirty="0">
                <a:solidFill>
                  <a:schemeClr val="tx1"/>
                </a:solidFill>
              </a:rPr>
              <a:t> </a:t>
            </a:r>
            <a:r>
              <a:rPr lang="en-US" sz="1800" dirty="0">
                <a:solidFill>
                  <a:schemeClr val="tx1"/>
                </a:solidFill>
                <a:effectLst/>
              </a:rPr>
              <a:t>There is somewhat greater improvement for intervention clinics.</a:t>
            </a:r>
            <a:endParaRPr lang="en-US" sz="2000" dirty="0">
              <a:solidFill>
                <a:schemeClr val="tx1"/>
              </a:solidFill>
            </a:endParaRPr>
          </a:p>
        </p:txBody>
      </p:sp>
      <p:pic>
        <p:nvPicPr>
          <p:cNvPr id="4" name="Picture 2" descr="C:\Users\bmd3.UWHIS\Desktop\dfmch-logo-ret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237143"/>
            <a:ext cx="1828801" cy="52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0" y="6237143"/>
            <a:ext cx="2011680" cy="44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596648181"/>
              </p:ext>
            </p:extLst>
          </p:nvPr>
        </p:nvGraphicFramePr>
        <p:xfrm>
          <a:off x="914399" y="1885949"/>
          <a:ext cx="7304567" cy="404701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467350" y="1990725"/>
            <a:ext cx="1828800" cy="274320"/>
          </a:xfrm>
          <a:prstGeom prst="rect">
            <a:avLst/>
          </a:prstGeom>
          <a:noFill/>
          <a:ln>
            <a:solidFill>
              <a:schemeClr val="tx1"/>
            </a:solidFill>
          </a:ln>
        </p:spPr>
        <p:txBody>
          <a:bodyPr wrap="square" rtlCol="0" anchor="ctr">
            <a:spAutoFit/>
          </a:bodyPr>
          <a:lstStyle/>
          <a:p>
            <a:pPr algn="ctr"/>
            <a:r>
              <a:rPr lang="en-US" sz="1400" dirty="0" smtClean="0">
                <a:latin typeface="+mn-lt"/>
              </a:rPr>
              <a:t>p = 0.146</a:t>
            </a:r>
            <a:endParaRPr lang="en-US" sz="1400" dirty="0">
              <a:latin typeface="+mn-lt"/>
            </a:endParaRPr>
          </a:p>
        </p:txBody>
      </p:sp>
    </p:spTree>
    <p:extLst>
      <p:ext uri="{BB962C8B-B14F-4D97-AF65-F5344CB8AC3E}">
        <p14:creationId xmlns:p14="http://schemas.microsoft.com/office/powerpoint/2010/main" val="33122773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0483"/>
            <a:ext cx="9144000" cy="1138791"/>
          </a:xfrm>
        </p:spPr>
        <p:txBody>
          <a:bodyPr anchor="ctr"/>
          <a:lstStyle/>
          <a:p>
            <a:r>
              <a:rPr lang="en-US" sz="2000" dirty="0" smtClean="0"/>
              <a:t>% Consistent Opioid Users with </a:t>
            </a:r>
            <a:r>
              <a:rPr lang="en-US" sz="2000" u="sng" dirty="0" smtClean="0"/>
              <a:t>Urine Drug Screen </a:t>
            </a:r>
            <a:r>
              <a:rPr lang="en-US" sz="2000" dirty="0" smtClean="0"/>
              <a:t>by Intervention </a:t>
            </a:r>
            <a:r>
              <a:rPr lang="en-US" sz="2000" dirty="0"/>
              <a:t>Month</a:t>
            </a:r>
            <a:br>
              <a:rPr lang="en-US" sz="2000" dirty="0"/>
            </a:br>
            <a:r>
              <a:rPr lang="en-US" sz="1800" dirty="0">
                <a:solidFill>
                  <a:schemeClr val="tx1"/>
                </a:solidFill>
                <a:effectLst/>
              </a:rPr>
              <a:t>UDT outcomes for intervention and control clinics both show significant improvement.</a:t>
            </a:r>
            <a:r>
              <a:rPr lang="en-US" sz="1800" dirty="0">
                <a:solidFill>
                  <a:schemeClr val="tx1"/>
                </a:solidFill>
              </a:rPr>
              <a:t> </a:t>
            </a:r>
            <a:r>
              <a:rPr lang="en-US" sz="1800" dirty="0">
                <a:solidFill>
                  <a:schemeClr val="tx1"/>
                </a:solidFill>
                <a:effectLst/>
              </a:rPr>
              <a:t>There is somewhat greater improvement for intervention clinics.</a:t>
            </a:r>
            <a:endParaRPr lang="en-US" sz="2000" dirty="0">
              <a:solidFill>
                <a:schemeClr val="tx1"/>
              </a:solidFill>
            </a:endParaRPr>
          </a:p>
        </p:txBody>
      </p:sp>
      <p:pic>
        <p:nvPicPr>
          <p:cNvPr id="4" name="Picture 2" descr="C:\Users\bmd3.UWHIS\Desktop\dfmch-logo-ret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237143"/>
            <a:ext cx="1828801" cy="52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0" y="6237143"/>
            <a:ext cx="2011680" cy="44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2591817941"/>
              </p:ext>
            </p:extLst>
          </p:nvPr>
        </p:nvGraphicFramePr>
        <p:xfrm>
          <a:off x="903767" y="1885950"/>
          <a:ext cx="7315199" cy="404701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482590" y="1971675"/>
            <a:ext cx="1828800" cy="307777"/>
          </a:xfrm>
          <a:prstGeom prst="rect">
            <a:avLst/>
          </a:prstGeom>
          <a:noFill/>
          <a:ln>
            <a:solidFill>
              <a:schemeClr val="tx1"/>
            </a:solidFill>
          </a:ln>
        </p:spPr>
        <p:txBody>
          <a:bodyPr wrap="square" rtlCol="0" anchor="ctr">
            <a:spAutoFit/>
          </a:bodyPr>
          <a:lstStyle/>
          <a:p>
            <a:pPr algn="ctr"/>
            <a:r>
              <a:rPr lang="en-US" sz="1400" dirty="0" smtClean="0"/>
              <a:t>p = 0.153</a:t>
            </a:r>
            <a:endParaRPr lang="en-US" sz="1400" dirty="0"/>
          </a:p>
        </p:txBody>
      </p:sp>
    </p:spTree>
    <p:extLst>
      <p:ext uri="{BB962C8B-B14F-4D97-AF65-F5344CB8AC3E}">
        <p14:creationId xmlns:p14="http://schemas.microsoft.com/office/powerpoint/2010/main" val="42409648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Qualitative results – key adaptations</a:t>
            </a:r>
            <a:endParaRPr lang="en-US" sz="3200" dirty="0">
              <a:solidFill>
                <a:srgbClr val="000000"/>
              </a:solidFill>
            </a:endParaRPr>
          </a:p>
        </p:txBody>
      </p:sp>
      <p:sp>
        <p:nvSpPr>
          <p:cNvPr id="3" name="Content Placeholder 2"/>
          <p:cNvSpPr>
            <a:spLocks noGrp="1"/>
          </p:cNvSpPr>
          <p:nvPr>
            <p:ph idx="1"/>
          </p:nvPr>
        </p:nvSpPr>
        <p:spPr>
          <a:xfrm>
            <a:off x="660400" y="1041957"/>
            <a:ext cx="7645400" cy="4525963"/>
          </a:xfrm>
        </p:spPr>
        <p:txBody>
          <a:bodyPr/>
          <a:lstStyle/>
          <a:p>
            <a:r>
              <a:rPr lang="en-US" sz="2400" dirty="0" smtClean="0"/>
              <a:t>Our implementation strategy morphed into a “team coaching” model to mirror the structure of primary care work teams </a:t>
            </a:r>
          </a:p>
          <a:p>
            <a:r>
              <a:rPr lang="en-US" sz="2400" dirty="0" smtClean="0"/>
              <a:t>Lunch hour is the only time this kind of teamwork can be done (the four-hour meeting is a non-starter in primary care)</a:t>
            </a:r>
          </a:p>
          <a:p>
            <a:r>
              <a:rPr lang="en-US" sz="2400" dirty="0" smtClean="0"/>
              <a:t>We leveraged workflows employed </a:t>
            </a:r>
            <a:r>
              <a:rPr lang="en-US" sz="2400" dirty="0"/>
              <a:t>for other chronic conditions that are hallmarks of </a:t>
            </a:r>
            <a:r>
              <a:rPr lang="en-US" sz="2400" dirty="0" smtClean="0"/>
              <a:t>primary </a:t>
            </a:r>
            <a:r>
              <a:rPr lang="en-US" sz="2400" dirty="0"/>
              <a:t>care, including hypertension and diabetes. </a:t>
            </a:r>
          </a:p>
          <a:p>
            <a:endParaRPr lang="en-US" dirty="0"/>
          </a:p>
        </p:txBody>
      </p:sp>
    </p:spTree>
    <p:extLst>
      <p:ext uri="{BB962C8B-B14F-4D97-AF65-F5344CB8AC3E}">
        <p14:creationId xmlns:p14="http://schemas.microsoft.com/office/powerpoint/2010/main" val="22857280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Acceptability</a:t>
            </a:r>
            <a:endParaRPr lang="en-US" sz="3200" dirty="0">
              <a:solidFill>
                <a:srgbClr val="000000"/>
              </a:solidFill>
            </a:endParaRPr>
          </a:p>
        </p:txBody>
      </p:sp>
      <p:sp>
        <p:nvSpPr>
          <p:cNvPr id="3" name="Content Placeholder 2"/>
          <p:cNvSpPr>
            <a:spLocks noGrp="1"/>
          </p:cNvSpPr>
          <p:nvPr>
            <p:ph idx="1"/>
          </p:nvPr>
        </p:nvSpPr>
        <p:spPr>
          <a:xfrm>
            <a:off x="660400" y="1067357"/>
            <a:ext cx="7645400" cy="4525963"/>
          </a:xfrm>
        </p:spPr>
        <p:txBody>
          <a:bodyPr/>
          <a:lstStyle/>
          <a:p>
            <a:r>
              <a:rPr lang="en-US" sz="2000" dirty="0" smtClean="0"/>
              <a:t>More </a:t>
            </a:r>
            <a:r>
              <a:rPr lang="en-US" sz="2000" dirty="0"/>
              <a:t>than 80% of staff respondents agreed or strongly agreed with the statements: </a:t>
            </a:r>
          </a:p>
          <a:p>
            <a:pPr lvl="2"/>
            <a:r>
              <a:rPr lang="en-US" sz="2000" dirty="0"/>
              <a:t>“I am more familiar with guidelines for safe opioid </a:t>
            </a:r>
            <a:r>
              <a:rPr lang="en-US" sz="2000" dirty="0" smtClean="0"/>
              <a:t>prescribing” </a:t>
            </a:r>
          </a:p>
          <a:p>
            <a:pPr lvl="2"/>
            <a:r>
              <a:rPr lang="en-US" sz="2000" dirty="0" smtClean="0"/>
              <a:t>“</a:t>
            </a:r>
            <a:r>
              <a:rPr lang="en-US" sz="2000" dirty="0"/>
              <a:t>My clinic’s workflow for opioid prescribing is </a:t>
            </a:r>
            <a:r>
              <a:rPr lang="en-US" sz="2000" dirty="0" smtClean="0"/>
              <a:t>easier” </a:t>
            </a:r>
            <a:endParaRPr lang="en-US" sz="2000" dirty="0"/>
          </a:p>
          <a:p>
            <a:r>
              <a:rPr lang="en-US" sz="2000" dirty="0"/>
              <a:t>The approach </a:t>
            </a:r>
            <a:r>
              <a:rPr lang="en-US" sz="2000" dirty="0" smtClean="0"/>
              <a:t>seemed to provide </a:t>
            </a:r>
            <a:r>
              <a:rPr lang="en-US" sz="2000" dirty="0"/>
              <a:t>the kind of help that primary care clinics </a:t>
            </a:r>
            <a:r>
              <a:rPr lang="en-US" sz="2000" dirty="0" smtClean="0"/>
              <a:t>want </a:t>
            </a:r>
            <a:r>
              <a:rPr lang="en-US" sz="2000" dirty="0"/>
              <a:t>and need </a:t>
            </a:r>
            <a:r>
              <a:rPr lang="en-US" sz="2000" dirty="0" smtClean="0"/>
              <a:t>(Heard at the last site visit: “You’re </a:t>
            </a:r>
            <a:r>
              <a:rPr lang="en-US" sz="2000" dirty="0"/>
              <a:t>leaving already?”) </a:t>
            </a:r>
          </a:p>
          <a:p>
            <a:endParaRPr lang="en-US" dirty="0"/>
          </a:p>
        </p:txBody>
      </p:sp>
    </p:spTree>
    <p:extLst>
      <p:ext uri="{BB962C8B-B14F-4D97-AF65-F5344CB8AC3E}">
        <p14:creationId xmlns:p14="http://schemas.microsoft.com/office/powerpoint/2010/main" val="38174931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dirty="0" smtClean="0">
                <a:solidFill>
                  <a:srgbClr val="000000"/>
                </a:solidFill>
              </a:rPr>
              <a:t>Limitations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t>Relatively small sample of clinics (4), staff (28), and patients (~500) in a single health system</a:t>
            </a:r>
          </a:p>
          <a:p>
            <a:r>
              <a:rPr lang="en-US" dirty="0"/>
              <a:t>Pragmatic study </a:t>
            </a:r>
            <a:r>
              <a:rPr lang="en-US" dirty="0" smtClean="0"/>
              <a:t>design</a:t>
            </a:r>
          </a:p>
          <a:p>
            <a:r>
              <a:rPr lang="en-US" dirty="0"/>
              <a:t>Secular </a:t>
            </a:r>
            <a:r>
              <a:rPr lang="en-US" dirty="0" smtClean="0"/>
              <a:t>trends were evident </a:t>
            </a:r>
          </a:p>
        </p:txBody>
      </p:sp>
    </p:spTree>
    <p:extLst>
      <p:ext uri="{BB962C8B-B14F-4D97-AF65-F5344CB8AC3E}">
        <p14:creationId xmlns:p14="http://schemas.microsoft.com/office/powerpoint/2010/main" val="37469028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0478" y="1237893"/>
            <a:ext cx="4028204" cy="3112215"/>
            <a:chOff x="337359" y="351490"/>
            <a:chExt cx="3859554" cy="298191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59" y="351490"/>
              <a:ext cx="3859554" cy="57122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073" r="8267" b="6751"/>
            <a:stretch/>
          </p:blipFill>
          <p:spPr>
            <a:xfrm>
              <a:off x="1185745" y="922713"/>
              <a:ext cx="2162783" cy="2410691"/>
            </a:xfrm>
            <a:prstGeom prst="rect">
              <a:avLst/>
            </a:prstGeom>
          </p:spPr>
        </p:pic>
      </p:grpSp>
      <p:sp>
        <p:nvSpPr>
          <p:cNvPr id="9" name="TextBox 8"/>
          <p:cNvSpPr txBox="1"/>
          <p:nvPr/>
        </p:nvSpPr>
        <p:spPr>
          <a:xfrm>
            <a:off x="4664445" y="1295043"/>
            <a:ext cx="4263655" cy="2308324"/>
          </a:xfrm>
          <a:prstGeom prst="rect">
            <a:avLst/>
          </a:prstGeom>
          <a:noFill/>
        </p:spPr>
        <p:txBody>
          <a:bodyPr wrap="square" rtlCol="0">
            <a:spAutoFit/>
          </a:bodyPr>
          <a:lstStyle/>
          <a:p>
            <a:pPr marL="342900" indent="-342900">
              <a:buFont typeface="Arial"/>
              <a:buChar char="•"/>
            </a:pPr>
            <a:r>
              <a:rPr lang="en-US" dirty="0" err="1" smtClean="0"/>
              <a:t>Aspirus</a:t>
            </a:r>
            <a:endParaRPr lang="en-US" sz="1800" dirty="0"/>
          </a:p>
          <a:p>
            <a:pPr marL="342900" indent="-342900">
              <a:buFont typeface="Arial"/>
              <a:buChar char="•"/>
            </a:pPr>
            <a:r>
              <a:rPr lang="en-US" dirty="0" smtClean="0"/>
              <a:t>Aurora </a:t>
            </a:r>
            <a:r>
              <a:rPr lang="en-US" dirty="0"/>
              <a:t>Health </a:t>
            </a:r>
            <a:r>
              <a:rPr lang="en-US" dirty="0" smtClean="0"/>
              <a:t>Care</a:t>
            </a:r>
            <a:endParaRPr lang="en-US" sz="1800" dirty="0" smtClean="0"/>
          </a:p>
          <a:p>
            <a:pPr marL="342900" indent="-342900">
              <a:buFont typeface="Arial"/>
              <a:buChar char="•"/>
            </a:pPr>
            <a:r>
              <a:rPr lang="en-US" dirty="0" err="1" smtClean="0"/>
              <a:t>Bellin</a:t>
            </a:r>
            <a:r>
              <a:rPr lang="en-US" dirty="0" smtClean="0"/>
              <a:t> Health </a:t>
            </a:r>
            <a:endParaRPr lang="en-US" sz="1800" dirty="0" smtClean="0"/>
          </a:p>
          <a:p>
            <a:pPr marL="342900" indent="-342900">
              <a:buFont typeface="Arial"/>
              <a:buChar char="•"/>
            </a:pPr>
            <a:r>
              <a:rPr lang="en-US" dirty="0" err="1" smtClean="0"/>
              <a:t>Gundersen</a:t>
            </a:r>
            <a:r>
              <a:rPr lang="en-US" dirty="0" smtClean="0"/>
              <a:t> </a:t>
            </a:r>
            <a:r>
              <a:rPr lang="en-US" dirty="0"/>
              <a:t>Health </a:t>
            </a:r>
            <a:r>
              <a:rPr lang="en-US" dirty="0" smtClean="0"/>
              <a:t>System</a:t>
            </a:r>
            <a:endParaRPr lang="en-US" sz="1800" dirty="0" smtClean="0"/>
          </a:p>
          <a:p>
            <a:pPr marL="342900" indent="-342900">
              <a:buFont typeface="Arial"/>
              <a:buChar char="•"/>
            </a:pPr>
            <a:r>
              <a:rPr lang="en-US" dirty="0" err="1" smtClean="0"/>
              <a:t>ProHealth</a:t>
            </a:r>
            <a:r>
              <a:rPr lang="en-US" dirty="0" smtClean="0"/>
              <a:t> Care</a:t>
            </a:r>
            <a:endParaRPr lang="en-US" sz="1800" dirty="0"/>
          </a:p>
          <a:p>
            <a:pPr marL="342900" indent="-342900">
              <a:buFont typeface="Arial"/>
              <a:buChar char="•"/>
            </a:pPr>
            <a:r>
              <a:rPr lang="en-US" dirty="0" err="1" smtClean="0"/>
              <a:t>ThedaCare</a:t>
            </a:r>
            <a:endParaRPr lang="en-US" dirty="0"/>
          </a:p>
        </p:txBody>
      </p:sp>
      <p:pic>
        <p:nvPicPr>
          <p:cNvPr id="8" name="Picture 2" descr="C:\Users\bmd3.UWHIS\Desktop\dfmch-logo-reti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6237143"/>
            <a:ext cx="1828801" cy="524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NI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160" y="6237143"/>
            <a:ext cx="2011680" cy="44245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0" y="0"/>
            <a:ext cx="9144000" cy="666546"/>
          </a:xfrm>
        </p:spPr>
        <p:txBody>
          <a:bodyPr/>
          <a:lstStyle/>
          <a:p>
            <a:r>
              <a:rPr lang="en-US" sz="2800" dirty="0" smtClean="0">
                <a:solidFill>
                  <a:srgbClr val="000000"/>
                </a:solidFill>
              </a:rPr>
              <a:t>Next steps: scaling up to affect population health </a:t>
            </a:r>
            <a:endParaRPr lang="en-US" sz="2800" dirty="0">
              <a:solidFill>
                <a:srgbClr val="000000"/>
              </a:solidFill>
            </a:endParaRPr>
          </a:p>
        </p:txBody>
      </p:sp>
    </p:spTree>
    <p:extLst>
      <p:ext uri="{BB962C8B-B14F-4D97-AF65-F5344CB8AC3E}">
        <p14:creationId xmlns:p14="http://schemas.microsoft.com/office/powerpoint/2010/main" val="17309260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0"/>
            <a:ext cx="7772400" cy="1470025"/>
          </a:xfrm>
        </p:spPr>
        <p:txBody>
          <a:bodyPr/>
          <a:lstStyle/>
          <a:p>
            <a:r>
              <a:rPr lang="en-US" sz="3200" dirty="0" smtClean="0">
                <a:solidFill>
                  <a:srgbClr val="000000"/>
                </a:solidFill>
              </a:rPr>
              <a:t>For more information, see:</a:t>
            </a:r>
            <a:endParaRPr lang="en-US" sz="3200" dirty="0">
              <a:solidFill>
                <a:srgbClr val="000000"/>
              </a:solidFill>
            </a:endParaRPr>
          </a:p>
        </p:txBody>
      </p:sp>
      <p:sp>
        <p:nvSpPr>
          <p:cNvPr id="4" name="Subtitle 3"/>
          <p:cNvSpPr>
            <a:spLocks noGrp="1"/>
          </p:cNvSpPr>
          <p:nvPr>
            <p:ph type="subTitle" idx="1"/>
          </p:nvPr>
        </p:nvSpPr>
        <p:spPr/>
        <p:txBody>
          <a:bodyPr/>
          <a:lstStyle/>
          <a:p>
            <a:endParaRPr lang="en-US" dirty="0"/>
          </a:p>
        </p:txBody>
      </p:sp>
      <p:pic>
        <p:nvPicPr>
          <p:cNvPr id="5" name="Picture 4" descr="Screen Shot 2017-06-19 at 4.4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0"/>
            <a:ext cx="9144000" cy="4017675"/>
          </a:xfrm>
          <a:prstGeom prst="rect">
            <a:avLst/>
          </a:prstGeom>
        </p:spPr>
      </p:pic>
    </p:spTree>
    <p:extLst>
      <p:ext uri="{BB962C8B-B14F-4D97-AF65-F5344CB8AC3E}">
        <p14:creationId xmlns:p14="http://schemas.microsoft.com/office/powerpoint/2010/main" val="10481950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1283"/>
            <a:ext cx="9144000" cy="666546"/>
          </a:xfrm>
        </p:spPr>
        <p:txBody>
          <a:bodyPr/>
          <a:lstStyle/>
          <a:p>
            <a:r>
              <a:rPr lang="en-US" sz="2800" dirty="0" smtClean="0"/>
              <a:t>Practical implications: primary </a:t>
            </a:r>
            <a:r>
              <a:rPr lang="en-US" sz="2800" dirty="0"/>
              <a:t>care</a:t>
            </a:r>
            <a:br>
              <a:rPr lang="en-US" sz="2800" dirty="0"/>
            </a:br>
            <a:endParaRPr lang="en-US" sz="2800" dirty="0"/>
          </a:p>
        </p:txBody>
      </p:sp>
      <p:sp>
        <p:nvSpPr>
          <p:cNvPr id="3" name="Content Placeholder 2"/>
          <p:cNvSpPr>
            <a:spLocks noGrp="1"/>
          </p:cNvSpPr>
          <p:nvPr>
            <p:ph idx="1"/>
          </p:nvPr>
        </p:nvSpPr>
        <p:spPr>
          <a:xfrm>
            <a:off x="787400" y="1537257"/>
            <a:ext cx="7645400" cy="4525963"/>
          </a:xfrm>
        </p:spPr>
        <p:txBody>
          <a:bodyPr/>
          <a:lstStyle/>
          <a:p>
            <a:r>
              <a:rPr lang="en-US" dirty="0" smtClean="0"/>
              <a:t>The </a:t>
            </a:r>
            <a:r>
              <a:rPr lang="en-US" dirty="0" smtClean="0"/>
              <a:t>opioids crisis developed over a generation, and there’s no quick fix in sight</a:t>
            </a:r>
          </a:p>
          <a:p>
            <a:r>
              <a:rPr lang="en-US" dirty="0" smtClean="0"/>
              <a:t>Nevertheless, progress can be made</a:t>
            </a:r>
            <a:r>
              <a:rPr lang="en-US" dirty="0"/>
              <a:t> </a:t>
            </a:r>
            <a:r>
              <a:rPr lang="en-US" dirty="0" smtClean="0"/>
              <a:t>when </a:t>
            </a:r>
            <a:r>
              <a:rPr lang="en-US" dirty="0" smtClean="0"/>
              <a:t>clinical guideline writers, primary care physicians, and implementation scientists work to tackle </a:t>
            </a:r>
            <a:r>
              <a:rPr lang="en-US" dirty="0" smtClean="0"/>
              <a:t>the problem </a:t>
            </a:r>
            <a:r>
              <a:rPr lang="en-US" dirty="0" smtClean="0"/>
              <a:t>together</a:t>
            </a:r>
          </a:p>
          <a:p>
            <a:r>
              <a:rPr lang="en-US" dirty="0" smtClean="0"/>
              <a:t>Actively seeking to understand diverse perspectives- in a systematic way- is key! </a:t>
            </a:r>
            <a:endParaRPr lang="en-US" dirty="0" smtClean="0"/>
          </a:p>
          <a:p>
            <a:endParaRPr lang="en-US" dirty="0"/>
          </a:p>
        </p:txBody>
      </p:sp>
      <p:sp>
        <p:nvSpPr>
          <p:cNvPr id="4" name="Rectangle 3"/>
          <p:cNvSpPr/>
          <p:nvPr/>
        </p:nvSpPr>
        <p:spPr>
          <a:xfrm>
            <a:off x="1079500" y="0"/>
            <a:ext cx="7315200" cy="646331"/>
          </a:xfrm>
          <a:prstGeom prst="rect">
            <a:avLst/>
          </a:prstGeom>
        </p:spPr>
        <p:txBody>
          <a:bodyPr wrap="square">
            <a:spAutoFit/>
          </a:bodyPr>
          <a:lstStyle/>
          <a:p>
            <a:r>
              <a:rPr lang="en-US" sz="3600" dirty="0"/>
              <a:t>Translating Research Into Practice</a:t>
            </a:r>
          </a:p>
        </p:txBody>
      </p:sp>
    </p:spTree>
    <p:extLst>
      <p:ext uri="{BB962C8B-B14F-4D97-AF65-F5344CB8AC3E}">
        <p14:creationId xmlns:p14="http://schemas.microsoft.com/office/powerpoint/2010/main" val="2918942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Declaration </a:t>
            </a:r>
            <a:endParaRPr lang="en-US" dirty="0">
              <a:solidFill>
                <a:srgbClr val="000000"/>
              </a:solidFill>
            </a:endParaRPr>
          </a:p>
        </p:txBody>
      </p:sp>
      <p:sp>
        <p:nvSpPr>
          <p:cNvPr id="3" name="Content Placeholder 2"/>
          <p:cNvSpPr>
            <a:spLocks noGrp="1"/>
          </p:cNvSpPr>
          <p:nvPr>
            <p:ph idx="1"/>
          </p:nvPr>
        </p:nvSpPr>
        <p:spPr/>
        <p:txBody>
          <a:bodyPr/>
          <a:lstStyle/>
          <a:p>
            <a:pPr marL="0" indent="0">
              <a:buNone/>
            </a:pPr>
            <a:r>
              <a:rPr lang="en-US" dirty="0" smtClean="0"/>
              <a:t>I have a shareholder </a:t>
            </a:r>
            <a:r>
              <a:rPr lang="en-US" dirty="0"/>
              <a:t>interest in CHESS Mobile Health, a </a:t>
            </a:r>
            <a:r>
              <a:rPr lang="en-US" dirty="0" smtClean="0"/>
              <a:t>web</a:t>
            </a:r>
            <a:r>
              <a:rPr lang="en-US" dirty="0"/>
              <a:t>-based health care technology </a:t>
            </a:r>
            <a:r>
              <a:rPr lang="en-US" dirty="0" smtClean="0"/>
              <a:t>company that has developed software for </a:t>
            </a:r>
            <a:r>
              <a:rPr lang="en-US" dirty="0"/>
              <a:t>patients and family </a:t>
            </a:r>
            <a:r>
              <a:rPr lang="en-US" dirty="0" smtClean="0"/>
              <a:t>members struggling with addiction. </a:t>
            </a:r>
          </a:p>
          <a:p>
            <a:pPr marL="0" indent="0">
              <a:buNone/>
            </a:pPr>
            <a:endParaRPr lang="en-US" dirty="0" smtClean="0"/>
          </a:p>
        </p:txBody>
      </p:sp>
    </p:spTree>
    <p:extLst>
      <p:ext uri="{BB962C8B-B14F-4D97-AF65-F5344CB8AC3E}">
        <p14:creationId xmlns:p14="http://schemas.microsoft.com/office/powerpoint/2010/main" val="3308920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Practical implications: generalizable</a:t>
            </a:r>
            <a:endParaRPr lang="en-US" sz="2800" dirty="0"/>
          </a:p>
        </p:txBody>
      </p:sp>
      <p:sp>
        <p:nvSpPr>
          <p:cNvPr id="3" name="Content Placeholder 2"/>
          <p:cNvSpPr>
            <a:spLocks noGrp="1"/>
          </p:cNvSpPr>
          <p:nvPr>
            <p:ph idx="1"/>
          </p:nvPr>
        </p:nvSpPr>
        <p:spPr/>
        <p:txBody>
          <a:bodyPr/>
          <a:lstStyle/>
          <a:p>
            <a:r>
              <a:rPr lang="en-US" sz="2000" dirty="0" smtClean="0"/>
              <a:t>Clinical guidelines are ubiquitous in healthcare (and mostly ignored) </a:t>
            </a:r>
          </a:p>
          <a:p>
            <a:r>
              <a:rPr lang="en-US" sz="2000" dirty="0" smtClean="0"/>
              <a:t>The </a:t>
            </a:r>
            <a:r>
              <a:rPr lang="en-US" sz="2000" dirty="0"/>
              <a:t>project provides a model for clinical experts and implementation scientists to work together in promoting implementation of clinical </a:t>
            </a:r>
            <a:r>
              <a:rPr lang="en-US" sz="2000" dirty="0" smtClean="0"/>
              <a:t>guidelines</a:t>
            </a:r>
          </a:p>
          <a:p>
            <a:r>
              <a:rPr lang="en-US" sz="2000" dirty="0" smtClean="0"/>
              <a:t>Up next: reducing unnecessary pediatric surgeries </a:t>
            </a:r>
          </a:p>
          <a:p>
            <a:pPr lvl="1"/>
            <a:r>
              <a:rPr lang="en-US" sz="2000" dirty="0" smtClean="0"/>
              <a:t>Clinical guideline writer (university-based faculty physician)</a:t>
            </a:r>
          </a:p>
          <a:p>
            <a:pPr lvl="1"/>
            <a:r>
              <a:rPr lang="en-US" sz="2000" dirty="0"/>
              <a:t>Implementation researcher (yours truly)</a:t>
            </a:r>
          </a:p>
          <a:p>
            <a:pPr lvl="1"/>
            <a:r>
              <a:rPr lang="en-US" sz="2000" dirty="0" smtClean="0"/>
              <a:t>Primary care physicians (community based)</a:t>
            </a:r>
          </a:p>
          <a:p>
            <a:pPr marL="0" indent="0">
              <a:buNone/>
            </a:pPr>
            <a:endParaRPr lang="en-US" dirty="0"/>
          </a:p>
        </p:txBody>
      </p:sp>
      <p:sp>
        <p:nvSpPr>
          <p:cNvPr id="4" name="Rectangle 3"/>
          <p:cNvSpPr/>
          <p:nvPr/>
        </p:nvSpPr>
        <p:spPr>
          <a:xfrm>
            <a:off x="355600" y="0"/>
            <a:ext cx="8318500" cy="646331"/>
          </a:xfrm>
          <a:prstGeom prst="rect">
            <a:avLst/>
          </a:prstGeom>
        </p:spPr>
        <p:txBody>
          <a:bodyPr wrap="square">
            <a:spAutoFit/>
          </a:bodyPr>
          <a:lstStyle/>
          <a:p>
            <a:r>
              <a:rPr lang="en-US" sz="3600" dirty="0"/>
              <a:t>Translating Research Into </a:t>
            </a:r>
            <a:r>
              <a:rPr lang="en-US" sz="3600" dirty="0" smtClean="0"/>
              <a:t>Practice </a:t>
            </a:r>
            <a:r>
              <a:rPr lang="en-US" sz="1600" dirty="0" smtClean="0"/>
              <a:t>(cont.)</a:t>
            </a:r>
            <a:endParaRPr lang="en-US" sz="1600" dirty="0"/>
          </a:p>
        </p:txBody>
      </p:sp>
    </p:spTree>
    <p:extLst>
      <p:ext uri="{BB962C8B-B14F-4D97-AF65-F5344CB8AC3E}">
        <p14:creationId xmlns:p14="http://schemas.microsoft.com/office/powerpoint/2010/main" val="38378928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400050" lvl="1" indent="0">
              <a:buNone/>
            </a:pPr>
            <a:r>
              <a:rPr lang="en-US" dirty="0" smtClean="0"/>
              <a:t>Andrew </a:t>
            </a:r>
            <a:r>
              <a:rPr lang="en-US" dirty="0" smtClean="0"/>
              <a:t>Quanbeck</a:t>
            </a:r>
          </a:p>
          <a:p>
            <a:pPr marL="400050" lvl="1" indent="0">
              <a:buNone/>
            </a:pPr>
            <a:r>
              <a:rPr lang="en-US" dirty="0" smtClean="0"/>
              <a:t>University of Wisconsin-Madison</a:t>
            </a:r>
            <a:endParaRPr lang="en-US" dirty="0" smtClean="0"/>
          </a:p>
          <a:p>
            <a:pPr marL="400050" lvl="1" indent="0">
              <a:buNone/>
            </a:pPr>
            <a:r>
              <a:rPr lang="en-US" dirty="0" smtClean="0">
                <a:hlinkClick r:id="rId2"/>
              </a:rPr>
              <a:t>arquanbe@wisc.edu</a:t>
            </a:r>
            <a:endParaRPr lang="en-US" dirty="0" smtClean="0"/>
          </a:p>
          <a:p>
            <a:pPr marL="400050" lvl="1" indent="0">
              <a:buNone/>
            </a:pPr>
            <a:endParaRPr lang="en-US" dirty="0" smtClean="0"/>
          </a:p>
          <a:p>
            <a:pPr marL="400050" lvl="1" indent="0">
              <a:buNone/>
            </a:pPr>
            <a:endParaRPr lang="en-US" dirty="0"/>
          </a:p>
        </p:txBody>
      </p:sp>
    </p:spTree>
    <p:extLst>
      <p:ext uri="{BB962C8B-B14F-4D97-AF65-F5344CB8AC3E}">
        <p14:creationId xmlns:p14="http://schemas.microsoft.com/office/powerpoint/2010/main" val="1487308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546"/>
          </a:xfrm>
        </p:spPr>
        <p:txBody>
          <a:bodyPr/>
          <a:lstStyle/>
          <a:p>
            <a:r>
              <a:rPr lang="en-US" sz="3200" dirty="0" smtClean="0">
                <a:solidFill>
                  <a:srgbClr val="000000"/>
                </a:solidFill>
              </a:rPr>
              <a:t>Aims of the Project</a:t>
            </a:r>
            <a:endParaRPr lang="en-US" sz="3200" dirty="0">
              <a:solidFill>
                <a:srgbClr val="000000"/>
              </a:solidFill>
            </a:endParaRPr>
          </a:p>
        </p:txBody>
      </p:sp>
      <p:sp>
        <p:nvSpPr>
          <p:cNvPr id="3" name="Content Placeholder 2"/>
          <p:cNvSpPr>
            <a:spLocks noGrp="1"/>
          </p:cNvSpPr>
          <p:nvPr>
            <p:ph idx="1"/>
          </p:nvPr>
        </p:nvSpPr>
        <p:spPr>
          <a:xfrm>
            <a:off x="529203" y="985339"/>
            <a:ext cx="7645400" cy="4525963"/>
          </a:xfrm>
        </p:spPr>
        <p:txBody>
          <a:bodyPr/>
          <a:lstStyle/>
          <a:p>
            <a:endParaRPr lang="en-US" dirty="0" smtClean="0">
              <a:solidFill>
                <a:srgbClr val="000000"/>
              </a:solidFill>
            </a:endParaRPr>
          </a:p>
          <a:p>
            <a:r>
              <a:rPr lang="en-US" dirty="0" smtClean="0">
                <a:solidFill>
                  <a:srgbClr val="000000"/>
                </a:solidFill>
              </a:rPr>
              <a:t>Goal is to improve patient safety by instituting a set of universal precautions for opioid prescribing in primary care based on leading clinical guidelines</a:t>
            </a:r>
          </a:p>
          <a:p>
            <a:r>
              <a:rPr lang="en-US" dirty="0" smtClean="0">
                <a:solidFill>
                  <a:srgbClr val="000000"/>
                </a:solidFill>
              </a:rPr>
              <a:t>R34 grant mechanism is specifically for testing the feasibility, acceptability, and preliminary effectiveness of novel implementation strategies in preparation for larger trials</a:t>
            </a:r>
          </a:p>
        </p:txBody>
      </p:sp>
    </p:spTree>
    <p:extLst>
      <p:ext uri="{BB962C8B-B14F-4D97-AF65-F5344CB8AC3E}">
        <p14:creationId xmlns:p14="http://schemas.microsoft.com/office/powerpoint/2010/main" val="15262004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5393" r="5393"/>
          <a:stretch>
            <a:fillRect/>
          </a:stretch>
        </p:blipFill>
        <p:spPr>
          <a:xfrm>
            <a:off x="444500" y="1386777"/>
            <a:ext cx="6934200" cy="4104943"/>
          </a:xfrm>
        </p:spPr>
      </p:pic>
      <p:sp>
        <p:nvSpPr>
          <p:cNvPr id="5" name="TextBox 4"/>
          <p:cNvSpPr txBox="1"/>
          <p:nvPr/>
        </p:nvSpPr>
        <p:spPr>
          <a:xfrm>
            <a:off x="292100" y="5664200"/>
            <a:ext cx="6731000" cy="646331"/>
          </a:xfrm>
          <a:prstGeom prst="rect">
            <a:avLst/>
          </a:prstGeom>
          <a:noFill/>
        </p:spPr>
        <p:txBody>
          <a:bodyPr wrap="square" rtlCol="0">
            <a:spAutoFit/>
          </a:bodyPr>
          <a:lstStyle/>
          <a:p>
            <a:r>
              <a:rPr lang="en-US" sz="1800" dirty="0" smtClean="0"/>
              <a:t>Source</a:t>
            </a:r>
            <a:r>
              <a:rPr lang="en-US" sz="1800" dirty="0"/>
              <a:t>: Opioid Prescriptions Dispensed by US Retail Pharmacies. IMS Health, Vector </a:t>
            </a:r>
            <a:r>
              <a:rPr lang="en-US" sz="1800" dirty="0" smtClean="0"/>
              <a:t>One</a:t>
            </a:r>
            <a:endParaRPr lang="en-US" sz="1800" dirty="0"/>
          </a:p>
        </p:txBody>
      </p:sp>
      <p:sp>
        <p:nvSpPr>
          <p:cNvPr id="7" name="TextBox 6"/>
          <p:cNvSpPr txBox="1"/>
          <p:nvPr/>
        </p:nvSpPr>
        <p:spPr>
          <a:xfrm>
            <a:off x="2006600" y="0"/>
            <a:ext cx="4927600" cy="954107"/>
          </a:xfrm>
          <a:prstGeom prst="rect">
            <a:avLst/>
          </a:prstGeom>
          <a:noFill/>
        </p:spPr>
        <p:txBody>
          <a:bodyPr wrap="square" rtlCol="0">
            <a:spAutoFit/>
          </a:bodyPr>
          <a:lstStyle/>
          <a:p>
            <a:r>
              <a:rPr lang="en-US" sz="3200" dirty="0" smtClean="0"/>
              <a:t>Background &amp; Motivation</a:t>
            </a:r>
          </a:p>
          <a:p>
            <a:endParaRPr lang="en-US" dirty="0"/>
          </a:p>
        </p:txBody>
      </p:sp>
    </p:spTree>
    <p:extLst>
      <p:ext uri="{BB962C8B-B14F-4D97-AF65-F5344CB8AC3E}">
        <p14:creationId xmlns:p14="http://schemas.microsoft.com/office/powerpoint/2010/main" val="37241460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4864100"/>
            <a:ext cx="5588000" cy="923330"/>
          </a:xfrm>
          <a:prstGeom prst="rect">
            <a:avLst/>
          </a:prstGeom>
          <a:noFill/>
        </p:spPr>
        <p:txBody>
          <a:bodyPr wrap="square" rtlCol="0">
            <a:spAutoFit/>
          </a:bodyPr>
          <a:lstStyle/>
          <a:p>
            <a:r>
              <a:rPr lang="en-US" sz="1800" dirty="0"/>
              <a:t>Opioid prescribing rates may be on the decline, but overdose rates are at all-time highs. </a:t>
            </a:r>
          </a:p>
          <a:p>
            <a:r>
              <a:rPr lang="en-US" sz="1800" dirty="0"/>
              <a:t>Source: New York Times </a:t>
            </a:r>
            <a:r>
              <a:rPr lang="en-US" sz="1800" dirty="0" err="1"/>
              <a:t>infographic</a:t>
            </a:r>
            <a:r>
              <a:rPr lang="en-US" sz="1800" dirty="0"/>
              <a:t>, June 5, 2017 </a:t>
            </a:r>
          </a:p>
        </p:txBody>
      </p:sp>
      <p:pic>
        <p:nvPicPr>
          <p:cNvPr id="2" name="Picture 1"/>
          <p:cNvPicPr>
            <a:picLocks noChangeAspect="1"/>
          </p:cNvPicPr>
          <p:nvPr/>
        </p:nvPicPr>
        <p:blipFill>
          <a:blip r:embed="rId3"/>
          <a:stretch>
            <a:fillRect/>
          </a:stretch>
        </p:blipFill>
        <p:spPr>
          <a:xfrm>
            <a:off x="342901" y="1339826"/>
            <a:ext cx="7480299" cy="3277418"/>
          </a:xfrm>
          <a:prstGeom prst="rect">
            <a:avLst/>
          </a:prstGeom>
        </p:spPr>
      </p:pic>
      <p:sp>
        <p:nvSpPr>
          <p:cNvPr id="6" name="TextBox 5"/>
          <p:cNvSpPr txBox="1"/>
          <p:nvPr/>
        </p:nvSpPr>
        <p:spPr>
          <a:xfrm>
            <a:off x="2082800" y="0"/>
            <a:ext cx="4927600" cy="954107"/>
          </a:xfrm>
          <a:prstGeom prst="rect">
            <a:avLst/>
          </a:prstGeom>
          <a:noFill/>
        </p:spPr>
        <p:txBody>
          <a:bodyPr wrap="square" rtlCol="0">
            <a:spAutoFit/>
          </a:bodyPr>
          <a:lstStyle/>
          <a:p>
            <a:r>
              <a:rPr lang="en-US" sz="3200" dirty="0" smtClean="0">
                <a:solidFill>
                  <a:srgbClr val="000000"/>
                </a:solidFill>
              </a:rPr>
              <a:t>Background &amp; Motivation</a:t>
            </a:r>
          </a:p>
          <a:p>
            <a:endParaRPr lang="en-US" dirty="0"/>
          </a:p>
        </p:txBody>
      </p:sp>
    </p:spTree>
    <p:extLst>
      <p:ext uri="{BB962C8B-B14F-4D97-AF65-F5344CB8AC3E}">
        <p14:creationId xmlns:p14="http://schemas.microsoft.com/office/powerpoint/2010/main" val="27390857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6" name="Picture 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161099"/>
            <a:ext cx="6924675" cy="379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5000" y="5069870"/>
            <a:ext cx="6502400" cy="1200328"/>
          </a:xfrm>
          <a:prstGeom prst="rect">
            <a:avLst/>
          </a:prstGeom>
        </p:spPr>
        <p:txBody>
          <a:bodyPr wrap="square">
            <a:spAutoFit/>
          </a:bodyPr>
          <a:lstStyle/>
          <a:p>
            <a:r>
              <a:rPr lang="en-US" dirty="0"/>
              <a:t>Risk of overdose is directly correlated with morphine equivalent daily dose (Dunn et al., 2010). </a:t>
            </a:r>
          </a:p>
        </p:txBody>
      </p:sp>
      <p:sp>
        <p:nvSpPr>
          <p:cNvPr id="4" name="TextBox 3"/>
          <p:cNvSpPr txBox="1"/>
          <p:nvPr/>
        </p:nvSpPr>
        <p:spPr>
          <a:xfrm>
            <a:off x="2082800" y="0"/>
            <a:ext cx="4927600" cy="954107"/>
          </a:xfrm>
          <a:prstGeom prst="rect">
            <a:avLst/>
          </a:prstGeom>
          <a:noFill/>
        </p:spPr>
        <p:txBody>
          <a:bodyPr wrap="square" rtlCol="0">
            <a:spAutoFit/>
          </a:bodyPr>
          <a:lstStyle/>
          <a:p>
            <a:r>
              <a:rPr lang="en-US" sz="3200" dirty="0" smtClean="0">
                <a:solidFill>
                  <a:srgbClr val="000000"/>
                </a:solidFill>
              </a:rPr>
              <a:t>Background &amp; Motivation</a:t>
            </a:r>
          </a:p>
          <a:p>
            <a:endParaRPr lang="en-US" dirty="0"/>
          </a:p>
        </p:txBody>
      </p:sp>
    </p:spTree>
    <p:extLst>
      <p:ext uri="{BB962C8B-B14F-4D97-AF65-F5344CB8AC3E}">
        <p14:creationId xmlns:p14="http://schemas.microsoft.com/office/powerpoint/2010/main" val="42316603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377" r="9377"/>
          <a:stretch>
            <a:fillRect/>
          </a:stretch>
        </p:blipFill>
        <p:spPr bwMode="auto">
          <a:xfrm>
            <a:off x="215899" y="977900"/>
            <a:ext cx="4220073" cy="26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6700" y="3987800"/>
            <a:ext cx="6604000" cy="830997"/>
          </a:xfrm>
          <a:prstGeom prst="rect">
            <a:avLst/>
          </a:prstGeom>
          <a:noFill/>
        </p:spPr>
        <p:txBody>
          <a:bodyPr wrap="square" rtlCol="0">
            <a:spAutoFit/>
          </a:bodyPr>
          <a:lstStyle/>
          <a:p>
            <a:r>
              <a:rPr lang="en-US" dirty="0" smtClean="0"/>
              <a:t>Consensus is emerging around guidelines, with CDC guidelines leading the way </a:t>
            </a:r>
            <a:endParaRPr lang="en-US" dirty="0"/>
          </a:p>
        </p:txBody>
      </p:sp>
      <p:pic>
        <p:nvPicPr>
          <p:cNvPr id="6" name="Picture 5" descr="Screen Shot 2017-06-21 at 9.23.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408" y="990600"/>
            <a:ext cx="4764592" cy="2717800"/>
          </a:xfrm>
          <a:prstGeom prst="rect">
            <a:avLst/>
          </a:prstGeom>
        </p:spPr>
      </p:pic>
      <p:sp>
        <p:nvSpPr>
          <p:cNvPr id="5" name="Rectangle 4"/>
          <p:cNvSpPr/>
          <p:nvPr/>
        </p:nvSpPr>
        <p:spPr>
          <a:xfrm>
            <a:off x="2260600" y="0"/>
            <a:ext cx="4572000" cy="1077218"/>
          </a:xfrm>
          <a:prstGeom prst="rect">
            <a:avLst/>
          </a:prstGeom>
        </p:spPr>
        <p:txBody>
          <a:bodyPr>
            <a:spAutoFit/>
          </a:bodyPr>
          <a:lstStyle/>
          <a:p>
            <a:pPr algn="ctr"/>
            <a:r>
              <a:rPr lang="en-US" sz="3200" dirty="0"/>
              <a:t>Clinical guidelines </a:t>
            </a:r>
            <a:br>
              <a:rPr lang="en-US" sz="3200" dirty="0"/>
            </a:br>
            <a:endParaRPr lang="en-US" sz="3200" dirty="0"/>
          </a:p>
        </p:txBody>
      </p:sp>
    </p:spTree>
    <p:extLst>
      <p:ext uri="{BB962C8B-B14F-4D97-AF65-F5344CB8AC3E}">
        <p14:creationId xmlns:p14="http://schemas.microsoft.com/office/powerpoint/2010/main" val="2885700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980" y="1214120"/>
            <a:ext cx="7970520" cy="2654300"/>
          </a:xfrm>
        </p:spPr>
        <p:txBody>
          <a:bodyPr/>
          <a:lstStyle/>
          <a:p>
            <a:pPr algn="l"/>
            <a:r>
              <a:rPr lang="en-US" sz="2000" dirty="0" smtClean="0"/>
              <a:t>Clinical guideline writers (Chou, Fine, </a:t>
            </a:r>
            <a:r>
              <a:rPr lang="en-US" sz="2000" dirty="0" err="1" smtClean="0"/>
              <a:t>Ballantyne</a:t>
            </a:r>
            <a:r>
              <a:rPr lang="en-US" sz="2000" dirty="0" smtClean="0"/>
              <a:t>)</a:t>
            </a:r>
          </a:p>
          <a:p>
            <a:pPr algn="l"/>
            <a:endParaRPr lang="en-US" sz="2000" dirty="0"/>
          </a:p>
          <a:p>
            <a:pPr algn="l"/>
            <a:r>
              <a:rPr lang="en-US" sz="2000" dirty="0" smtClean="0"/>
              <a:t>Primary care physicians (Frey, Lee, Potter)</a:t>
            </a:r>
            <a:r>
              <a:rPr lang="en-US" sz="2000" dirty="0"/>
              <a:t/>
            </a:r>
            <a:br>
              <a:rPr lang="en-US" sz="2000" dirty="0"/>
            </a:br>
            <a:endParaRPr lang="en-US" sz="2000" dirty="0" smtClean="0"/>
          </a:p>
          <a:p>
            <a:pPr algn="l"/>
            <a:r>
              <a:rPr lang="en-US" sz="2000" dirty="0" smtClean="0"/>
              <a:t>Systems engineering / </a:t>
            </a:r>
            <a:r>
              <a:rPr lang="en-US" sz="2000" dirty="0" smtClean="0"/>
              <a:t>implementation research </a:t>
            </a:r>
            <a:r>
              <a:rPr lang="en-US" sz="2000" dirty="0" smtClean="0"/>
              <a:t>(</a:t>
            </a:r>
            <a:r>
              <a:rPr lang="en-US" sz="2000" dirty="0" smtClean="0"/>
              <a:t>Gustafson, </a:t>
            </a:r>
            <a:r>
              <a:rPr lang="en-US" sz="2000" dirty="0" err="1" smtClean="0"/>
              <a:t>Batalden</a:t>
            </a:r>
            <a:r>
              <a:rPr lang="en-US" sz="2000" dirty="0" smtClean="0"/>
              <a:t>)</a:t>
            </a:r>
          </a:p>
          <a:p>
            <a:pPr algn="l"/>
            <a:endParaRPr lang="en-US" sz="2000" dirty="0" smtClean="0"/>
          </a:p>
          <a:p>
            <a:pPr algn="l"/>
            <a:r>
              <a:rPr lang="en-US" sz="2000" dirty="0" smtClean="0"/>
              <a:t>Addiction and drug policy (McCarty)</a:t>
            </a:r>
          </a:p>
          <a:p>
            <a:r>
              <a:rPr lang="en-US" dirty="0"/>
              <a:t/>
            </a:r>
            <a:br>
              <a:rPr lang="en-US" dirty="0"/>
            </a:br>
            <a:endParaRPr lang="en-US" dirty="0"/>
          </a:p>
        </p:txBody>
      </p:sp>
      <p:sp>
        <p:nvSpPr>
          <p:cNvPr id="4" name="TextBox 3"/>
          <p:cNvSpPr txBox="1"/>
          <p:nvPr/>
        </p:nvSpPr>
        <p:spPr>
          <a:xfrm>
            <a:off x="2082800" y="0"/>
            <a:ext cx="5613400" cy="954107"/>
          </a:xfrm>
          <a:prstGeom prst="rect">
            <a:avLst/>
          </a:prstGeom>
          <a:noFill/>
        </p:spPr>
        <p:txBody>
          <a:bodyPr wrap="square" rtlCol="0">
            <a:spAutoFit/>
          </a:bodyPr>
          <a:lstStyle/>
          <a:p>
            <a:r>
              <a:rPr lang="en-US" sz="3200" dirty="0" smtClean="0">
                <a:solidFill>
                  <a:srgbClr val="000000"/>
                </a:solidFill>
              </a:rPr>
              <a:t>Multidisciplinary workgroup</a:t>
            </a:r>
            <a:endParaRPr lang="en-US" sz="3200" dirty="0" smtClean="0">
              <a:solidFill>
                <a:srgbClr val="000000"/>
              </a:solidFill>
            </a:endParaRPr>
          </a:p>
          <a:p>
            <a:endParaRPr lang="en-US" dirty="0"/>
          </a:p>
        </p:txBody>
      </p:sp>
    </p:spTree>
    <p:extLst>
      <p:ext uri="{BB962C8B-B14F-4D97-AF65-F5344CB8AC3E}">
        <p14:creationId xmlns:p14="http://schemas.microsoft.com/office/powerpoint/2010/main" val="31937738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W-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45728</TotalTime>
  <Words>2409</Words>
  <Application>Microsoft Macintosh PowerPoint</Application>
  <PresentationFormat>On-screen Show (4:3)</PresentationFormat>
  <Paragraphs>172</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UW-logo</vt:lpstr>
      <vt:lpstr>Systems Consultation: A Novel Implementation Strategy for Adopting Clinical Guidelines for Opioid Prescribing in Primary Care  Andrew Quanbeck, Ph.D.  University of Wisconsin-Madison Assistant Professor- Dept. of Family Medicine and Community Health  Research Scientist- Center for Health Enhancement Systems Studies  Honorary Associate- Dept. of Industrial &amp; Systems Engineering  </vt:lpstr>
      <vt:lpstr>Thank You!</vt:lpstr>
      <vt:lpstr>Declaration </vt:lpstr>
      <vt:lpstr>Aims of the Project</vt:lpstr>
      <vt:lpstr>PowerPoint Presentation</vt:lpstr>
      <vt:lpstr>PowerPoint Presentation</vt:lpstr>
      <vt:lpstr>PowerPoint Presentation</vt:lpstr>
      <vt:lpstr>PowerPoint Presentation</vt:lpstr>
      <vt:lpstr>PowerPoint Presentation</vt:lpstr>
      <vt:lpstr>  1. Choose participants 2. Develop a straw model through telephone interviews 3. Convene the group and revise the straw model 4. Design case scenarios  5. Enumerate the model  6. Identify sources of conflict 7. Average the smaller differences 8. Report the group’s judgment </vt:lpstr>
      <vt:lpstr>PowerPoint Presentation</vt:lpstr>
      <vt:lpstr>PowerPoint Presentation</vt:lpstr>
      <vt:lpstr>PowerPoint Presentation</vt:lpstr>
      <vt:lpstr>Coaching model</vt:lpstr>
      <vt:lpstr>PowerPoint Presentation</vt:lpstr>
      <vt:lpstr>Methods</vt:lpstr>
      <vt:lpstr>Feasibility</vt:lpstr>
      <vt:lpstr>Effectiveness (6 months)</vt:lpstr>
      <vt:lpstr>Maintenance (12 months)</vt:lpstr>
      <vt:lpstr>Average MEDD of Consistent Opioid Users by Intervention Month Average opioid MEDD has decreased significantly for intervention clinics.  MEDD for control clinics has increased, but not significantly so.  The difference between intervention and controls is significant.  </vt:lpstr>
      <vt:lpstr>% Consistent Opioid Users with Mental Health Screen by Intervention Month MH screening outcomes for intervention and control clinics both show significant improvement. Rate of improvement for intervention clinics is significantly greater. </vt:lpstr>
      <vt:lpstr>% Consistent Opioid Users with Treatment Agreement by Intervention Month Tx Agmt outcomes for intervention and control clinics both show significant improvement. There is somewhat greater improvement for intervention clinics.</vt:lpstr>
      <vt:lpstr>% Consistent Opioid Users with Urine Drug Screen by Intervention Month UDT outcomes for intervention and control clinics both show significant improvement. There is somewhat greater improvement for intervention clinics.</vt:lpstr>
      <vt:lpstr>Qualitative results – key adaptations</vt:lpstr>
      <vt:lpstr>Acceptability</vt:lpstr>
      <vt:lpstr>Limitations</vt:lpstr>
      <vt:lpstr>Next steps: scaling up to affect population health </vt:lpstr>
      <vt:lpstr>For more information, see:</vt:lpstr>
      <vt:lpstr>Practical implications: primary care </vt:lpstr>
      <vt:lpstr>Practical implications: generalizable</vt:lpstr>
      <vt:lpstr>Thank you! </vt:lpstr>
    </vt:vector>
  </TitlesOfParts>
  <Company>University of Wisconsin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dc:title>
  <dc:creator>Nancy Rinehart</dc:creator>
  <cp:lastModifiedBy>Andrew Quanbeck</cp:lastModifiedBy>
  <cp:revision>184</cp:revision>
  <cp:lastPrinted>2012-09-10T15:03:56Z</cp:lastPrinted>
  <dcterms:created xsi:type="dcterms:W3CDTF">2012-09-05T19:24:18Z</dcterms:created>
  <dcterms:modified xsi:type="dcterms:W3CDTF">2017-09-05T02:23:56Z</dcterms:modified>
</cp:coreProperties>
</file>