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52"/>
  </p:notesMasterIdLst>
  <p:handoutMasterIdLst>
    <p:handoutMasterId r:id="rId53"/>
  </p:handoutMasterIdLst>
  <p:sldIdLst>
    <p:sldId id="257" r:id="rId2"/>
    <p:sldId id="370" r:id="rId3"/>
    <p:sldId id="259" r:id="rId4"/>
    <p:sldId id="326" r:id="rId5"/>
    <p:sldId id="262" r:id="rId6"/>
    <p:sldId id="263" r:id="rId7"/>
    <p:sldId id="264" r:id="rId8"/>
    <p:sldId id="372" r:id="rId9"/>
    <p:sldId id="328" r:id="rId10"/>
    <p:sldId id="332" r:id="rId11"/>
    <p:sldId id="333" r:id="rId12"/>
    <p:sldId id="327" r:id="rId13"/>
    <p:sldId id="272" r:id="rId14"/>
    <p:sldId id="314" r:id="rId15"/>
    <p:sldId id="316" r:id="rId16"/>
    <p:sldId id="313" r:id="rId17"/>
    <p:sldId id="315" r:id="rId18"/>
    <p:sldId id="334" r:id="rId19"/>
    <p:sldId id="266" r:id="rId20"/>
    <p:sldId id="338" r:id="rId21"/>
    <p:sldId id="371" r:id="rId22"/>
    <p:sldId id="335" r:id="rId23"/>
    <p:sldId id="318" r:id="rId24"/>
    <p:sldId id="276" r:id="rId25"/>
    <p:sldId id="339" r:id="rId26"/>
    <p:sldId id="340" r:id="rId27"/>
    <p:sldId id="331" r:id="rId28"/>
    <p:sldId id="374" r:id="rId29"/>
    <p:sldId id="373" r:id="rId30"/>
    <p:sldId id="267" r:id="rId31"/>
    <p:sldId id="268" r:id="rId32"/>
    <p:sldId id="277" r:id="rId33"/>
    <p:sldId id="323" r:id="rId34"/>
    <p:sldId id="324" r:id="rId35"/>
    <p:sldId id="347" r:id="rId36"/>
    <p:sldId id="319" r:id="rId37"/>
    <p:sldId id="320" r:id="rId38"/>
    <p:sldId id="321" r:id="rId39"/>
    <p:sldId id="345" r:id="rId40"/>
    <p:sldId id="349" r:id="rId41"/>
    <p:sldId id="348" r:id="rId42"/>
    <p:sldId id="363" r:id="rId43"/>
    <p:sldId id="366" r:id="rId44"/>
    <p:sldId id="367" r:id="rId45"/>
    <p:sldId id="358" r:id="rId46"/>
    <p:sldId id="354" r:id="rId47"/>
    <p:sldId id="350" r:id="rId48"/>
    <p:sldId id="368" r:id="rId49"/>
    <p:sldId id="365" r:id="rId50"/>
    <p:sldId id="369" r:id="rId51"/>
  </p:sldIdLst>
  <p:sldSz cx="12192000" cy="6858000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tchinson Pascal, Niccola" initials="HN" lastIdx="7" clrIdx="0">
    <p:extLst>
      <p:ext uri="{19B8F6BF-5375-455C-9EA6-DF929625EA0E}">
        <p15:presenceInfo xmlns:p15="http://schemas.microsoft.com/office/powerpoint/2012/main" userId="S0037FFE9D04BA90@LIVE.COM" providerId="AD"/>
      </p:ext>
    </p:extLst>
  </p:cmAuthor>
  <p:cmAuthor id="2" name="Wright, Alison" initials="WA" lastIdx="1" clrIdx="1">
    <p:extLst>
      <p:ext uri="{19B8F6BF-5375-455C-9EA6-DF929625EA0E}">
        <p15:presenceInfo xmlns:p15="http://schemas.microsoft.com/office/powerpoint/2012/main" userId="Wright, Alison" providerId="None"/>
      </p:ext>
    </p:extLst>
  </p:cmAuthor>
  <p:cmAuthor id="3" name="Emma Norris" initials="EN" lastIdx="4" clrIdx="2">
    <p:extLst>
      <p:ext uri="{19B8F6BF-5375-455C-9EA6-DF929625EA0E}">
        <p15:presenceInfo xmlns:p15="http://schemas.microsoft.com/office/powerpoint/2012/main" userId="Emma Norri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-2166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hPercent val="103"/>
      <c:rotY val="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4304006265058371E-2"/>
          <c:y val="2.9181941468317932E-2"/>
          <c:w val="0.71577817518962716"/>
          <c:h val="0.8757830513705439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192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Sheet1!$B$1:$D$1</c:f>
              <c:strCache>
                <c:ptCount val="3"/>
                <c:pt idx="0">
                  <c:v>control</c:v>
                </c:pt>
                <c:pt idx="1">
                  <c:v>education</c:v>
                </c:pt>
                <c:pt idx="2">
                  <c:v>reward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25.3</c:v>
                </c:pt>
                <c:pt idx="1">
                  <c:v>27.4</c:v>
                </c:pt>
                <c:pt idx="2">
                  <c:v>35.1</c:v>
                </c:pt>
              </c:numCache>
            </c:numRef>
          </c:val>
        </c:ser>
        <c:ser>
          <c:idx val="2"/>
          <c:order val="1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F0000"/>
            </a:solidFill>
            <a:ln w="1192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Sheet1!$B$1:$D$1</c:f>
              <c:strCache>
                <c:ptCount val="3"/>
                <c:pt idx="0">
                  <c:v>control</c:v>
                </c:pt>
                <c:pt idx="1">
                  <c:v>education</c:v>
                </c:pt>
                <c:pt idx="2">
                  <c:v>reward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92753664"/>
        <c:axId val="92754048"/>
        <c:axId val="0"/>
      </c:bar3DChart>
      <c:catAx>
        <c:axId val="92753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192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25" b="1" i="0" u="none" strike="noStrike" baseline="0">
                <a:solidFill>
                  <a:srgbClr val="0000FF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2754048"/>
        <c:crosses val="autoZero"/>
        <c:auto val="0"/>
        <c:lblAlgn val="ctr"/>
        <c:lblOffset val="100"/>
        <c:tickMarkSkip val="1"/>
        <c:noMultiLvlLbl val="0"/>
      </c:catAx>
      <c:valAx>
        <c:axId val="92754048"/>
        <c:scaling>
          <c:orientation val="minMax"/>
          <c:min val="20"/>
        </c:scaling>
        <c:delete val="0"/>
        <c:axPos val="l"/>
        <c:majorGridlines>
          <c:spPr>
            <a:ln w="2980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298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2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2753664"/>
        <c:crosses val="autoZero"/>
        <c:crossBetween val="between"/>
        <c:majorUnit val="5"/>
        <c:minorUnit val="5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2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B8FAC-E720-45E6-991D-4DCF6510D8E0}" type="datetimeFigureOut">
              <a:rPr lang="en-GB" smtClean="0"/>
              <a:t>08/09/2017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DD730-5EE9-4E0F-9B0C-4601694E70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141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1B441-5FBB-4900-8C92-239707C80E9D}" type="datetimeFigureOut">
              <a:rPr lang="en-GB" smtClean="0"/>
              <a:t>08/09/2017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032CF7-345C-47E0-A7B5-EE276F8614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685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5FFED91-A9B9-46A1-BC53-A8CC900C4AF5}" type="slidenum">
              <a:rPr lang="en-GB" altLang="en-US"/>
              <a:pPr eaLnBrk="1" hangingPunct="1"/>
              <a:t>27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34190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E6DC4-57DA-4868-81A4-F9A9DEFF2D7F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315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dirty="0" smtClean="0"/>
              <a:t>We are interested in examining the </a:t>
            </a:r>
            <a:r>
              <a:rPr lang="en-GB" sz="2400" i="1" dirty="0" smtClean="0"/>
              <a:t>thinking</a:t>
            </a:r>
            <a:r>
              <a:rPr lang="en-GB" sz="2400" dirty="0" smtClean="0"/>
              <a:t> of behaviour change experts, as a step towards future work to examine empirically tested link.</a:t>
            </a:r>
            <a:r>
              <a:rPr lang="en-GB" sz="2400" baseline="0" dirty="0" smtClean="0"/>
              <a:t> </a:t>
            </a:r>
            <a:r>
              <a:rPr lang="en-GB" altLang="en-US" sz="2000" dirty="0" smtClean="0"/>
              <a:t>We can make no inferences as to the empirically demonstrated statistical association of these links.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E6DC4-57DA-4868-81A4-F9A9DEFF2D7F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563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order to identify a broad range of potential mechanisms of action, we included: (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the 14 theoretical domains described in the Theoretical Domains Framework and (ii) the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 most frequently occurring mechanisms of action derived from a set of 83 behaviour change theories identified in a systematic review.</a:t>
            </a:r>
            <a:endParaRPr lang="en-GB" altLang="en-US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14DB6DC-75A1-4C1C-A3CD-84A9C03B0776}" type="slidenum">
              <a:rPr lang="en-GB" altLang="en-US" smtClean="0"/>
              <a:pPr/>
              <a:t>35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955694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000" baseline="0" dirty="0" smtClean="0">
                <a:latin typeface="Arial" charset="0"/>
              </a:rPr>
              <a:t>The heat</a:t>
            </a:r>
            <a:r>
              <a:rPr lang="en-US" sz="2000" dirty="0" smtClean="0">
                <a:latin typeface="Arial" charset="0"/>
              </a:rPr>
              <a:t> map clusters: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Arial" charset="0"/>
              </a:rPr>
              <a:t>BCTs</a:t>
            </a:r>
            <a:r>
              <a:rPr lang="en-US" sz="2000" dirty="0" smtClean="0">
                <a:latin typeface="Arial" charset="0"/>
              </a:rPr>
              <a:t> (rows) that are more similar in terms of the pattern of linked/unlinked </a:t>
            </a:r>
            <a:r>
              <a:rPr lang="en-US" sz="2000" dirty="0" err="1" smtClean="0">
                <a:latin typeface="Arial" charset="0"/>
              </a:rPr>
              <a:t>MoAs</a:t>
            </a:r>
            <a:r>
              <a:rPr lang="en-US" sz="2000" dirty="0" smtClean="0">
                <a:latin typeface="Arial" charset="0"/>
              </a:rPr>
              <a:t> 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MoAs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(columns)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that are more frequently linked overall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E6DC4-57DA-4868-81A4-F9A9DEFF2D7F}" type="slidenum">
              <a:rPr lang="en-GB" smtClean="0"/>
              <a:pPr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676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48090-1AA4-4E74-9D93-DF1C7090E6D4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588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Needs to be changed to the updated version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48090-1AA4-4E74-9D93-DF1C7090E6D4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786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48090-1AA4-4E74-9D93-DF1C7090E6D4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837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EC318-3AD5-44EA-95B5-7A0E9B50BCCA}" type="datetimeFigureOut">
              <a:rPr lang="en-GB" smtClean="0"/>
              <a:t>08/09/2017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352FF96-8418-48A6-A492-78C818A67F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239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EC318-3AD5-44EA-95B5-7A0E9B50BCCA}" type="datetimeFigureOut">
              <a:rPr lang="en-GB" smtClean="0"/>
              <a:t>08/09/2017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352FF96-8418-48A6-A492-78C818A67F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76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EC318-3AD5-44EA-95B5-7A0E9B50BCCA}" type="datetimeFigureOut">
              <a:rPr lang="en-GB" smtClean="0"/>
              <a:t>08/09/2017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352FF96-8418-48A6-A492-78C818A67FBE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4671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EC318-3AD5-44EA-95B5-7A0E9B50BCCA}" type="datetimeFigureOut">
              <a:rPr lang="en-GB" smtClean="0"/>
              <a:t>08/09/2017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352FF96-8418-48A6-A492-78C818A67F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19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EC318-3AD5-44EA-95B5-7A0E9B50BCCA}" type="datetimeFigureOut">
              <a:rPr lang="en-GB" smtClean="0"/>
              <a:t>08/09/2017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352FF96-8418-48A6-A492-78C818A67FBE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9932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EC318-3AD5-44EA-95B5-7A0E9B50BCCA}" type="datetimeFigureOut">
              <a:rPr lang="en-GB" smtClean="0"/>
              <a:t>08/09/2017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352FF96-8418-48A6-A492-78C818A67F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98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EC318-3AD5-44EA-95B5-7A0E9B50BCCA}" type="datetimeFigureOut">
              <a:rPr lang="en-GB" smtClean="0"/>
              <a:t>08/09/2017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FF96-8418-48A6-A492-78C818A67F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647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EC318-3AD5-44EA-95B5-7A0E9B50BCCA}" type="datetimeFigureOut">
              <a:rPr lang="en-GB" smtClean="0"/>
              <a:t>08/09/2017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FF96-8418-48A6-A492-78C818A67F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811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alphaModFix amt="48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0000" y="2491199"/>
            <a:ext cx="8380800" cy="2448000"/>
          </a:xfrm>
        </p:spPr>
        <p:txBody>
          <a:bodyPr tIns="46800" anchor="t" anchorCtr="0">
            <a:noAutofit/>
          </a:bodyPr>
          <a:lstStyle>
            <a:lvl1pPr algn="l" defTabSz="6858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3750" b="0" kern="1200" baseline="0" dirty="0">
                <a:solidFill>
                  <a:schemeClr val="accent4"/>
                </a:solidFill>
                <a:latin typeface="+mn-lt"/>
                <a:ea typeface="+mj-ea"/>
                <a:cs typeface="Arial" charset="0"/>
                <a:sym typeface="Arial" charset="0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0000" y="5014800"/>
            <a:ext cx="8380800" cy="576000"/>
          </a:xfrm>
        </p:spPr>
        <p:txBody>
          <a:bodyPr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name, if required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9263" y="5679407"/>
            <a:ext cx="8382000" cy="57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Date, if required</a:t>
            </a:r>
            <a:endParaRPr lang="en-GB" dirty="0"/>
          </a:p>
        </p:txBody>
      </p:sp>
      <p:pic>
        <p:nvPicPr>
          <p:cNvPr id="6" name="Picture 5" descr="University of Aberdeen logo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54" y="479473"/>
            <a:ext cx="2589257" cy="72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17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95000">
                <a:schemeClr val="accent4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en-GB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8C21E-1C33-44E0-8ED0-95E81C45CED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57752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EC318-3AD5-44EA-95B5-7A0E9B50BCCA}" type="datetimeFigureOut">
              <a:rPr lang="en-GB" smtClean="0"/>
              <a:t>08/09/2017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FF96-8418-48A6-A492-78C818A67F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343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EC318-3AD5-44EA-95B5-7A0E9B50BCCA}" type="datetimeFigureOut">
              <a:rPr lang="en-GB" smtClean="0"/>
              <a:t>08/09/2017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352FF96-8418-48A6-A492-78C818A67F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333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963554" y="624110"/>
            <a:ext cx="9541057" cy="128089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EC318-3AD5-44EA-95B5-7A0E9B50BCCA}" type="datetimeFigureOut">
              <a:rPr lang="en-GB" smtClean="0"/>
              <a:t>08/09/2017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352FF96-8418-48A6-A492-78C818A67F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320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EC318-3AD5-44EA-95B5-7A0E9B50BCCA}" type="datetimeFigureOut">
              <a:rPr lang="en-GB" smtClean="0"/>
              <a:t>08/09/2017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352FF96-8418-48A6-A492-78C818A67F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957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EC318-3AD5-44EA-95B5-7A0E9B50BCCA}" type="datetimeFigureOut">
              <a:rPr lang="en-GB" smtClean="0"/>
              <a:t>08/09/2017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FF96-8418-48A6-A492-78C818A67F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927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EC318-3AD5-44EA-95B5-7A0E9B50BCCA}" type="datetimeFigureOut">
              <a:rPr lang="en-GB" smtClean="0"/>
              <a:t>08/09/2017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FF96-8418-48A6-A492-78C818A67F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005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EC318-3AD5-44EA-95B5-7A0E9B50BCCA}" type="datetimeFigureOut">
              <a:rPr lang="en-GB" smtClean="0"/>
              <a:t>08/09/2017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FF96-8418-48A6-A492-78C818A67F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772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EC318-3AD5-44EA-95B5-7A0E9B50BCCA}" type="datetimeFigureOut">
              <a:rPr lang="en-GB" smtClean="0"/>
              <a:t>08/09/2017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352FF96-8418-48A6-A492-78C818A67F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290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EC318-3AD5-44EA-95B5-7A0E9B50BCCA}" type="datetimeFigureOut">
              <a:rPr lang="en-GB" smtClean="0"/>
              <a:t>08/09/2017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352FF96-8418-48A6-A492-78C818A67F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105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l.ac.uk/health-psychology/bcttaxonomy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l.ac.uk/health-psychology/bcttaxonomy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hyperlink" Target="https://www.ucl.ac.uk/health-psychology/bcttaxonomy/BCT_app1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chranelibrary.com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9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hyperlink" Target="http://www.humanbehaviourchange.org/" TargetMode="External"/><Relationship Id="rId4" Type="http://schemas.openxmlformats.org/officeDocument/2006/relationships/image" Target="../media/image44.png"/><Relationship Id="rId9" Type="http://schemas.openxmlformats.org/officeDocument/2006/relationships/image" Target="../media/image4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16.jpeg"/><Relationship Id="rId7" Type="http://schemas.openxmlformats.org/officeDocument/2006/relationships/image" Target="../media/image10.jpg"/><Relationship Id="rId12" Type="http://schemas.openxmlformats.org/officeDocument/2006/relationships/image" Target="../media/image9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42.png"/><Relationship Id="rId5" Type="http://schemas.openxmlformats.org/officeDocument/2006/relationships/image" Target="../media/image51.jpeg"/><Relationship Id="rId10" Type="http://schemas.openxmlformats.org/officeDocument/2006/relationships/image" Target="../media/image4.jpg"/><Relationship Id="rId4" Type="http://schemas.openxmlformats.org/officeDocument/2006/relationships/image" Target="../media/image19.emf"/><Relationship Id="rId9" Type="http://schemas.openxmlformats.org/officeDocument/2006/relationships/image" Target="../media/image13.jp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186/s13012-017-0605-9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4346" y="1778895"/>
            <a:ext cx="7706808" cy="1512168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Using Behaviour Change Theory and Techniques in Implementation Research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620" y="3930160"/>
            <a:ext cx="6614734" cy="1080120"/>
          </a:xfrm>
        </p:spPr>
        <p:txBody>
          <a:bodyPr>
            <a:normAutofit fontScale="47500" lnSpcReduction="20000"/>
          </a:bodyPr>
          <a:lstStyle/>
          <a:p>
            <a:r>
              <a:rPr lang="en-GB" sz="4200" b="1" dirty="0">
                <a:solidFill>
                  <a:schemeClr val="accent1">
                    <a:lumMod val="50000"/>
                  </a:schemeClr>
                </a:solidFill>
              </a:rPr>
              <a:t>Marie Johnston</a:t>
            </a:r>
          </a:p>
          <a:p>
            <a:r>
              <a:rPr lang="en-GB" sz="4200" b="1" i="1" dirty="0">
                <a:solidFill>
                  <a:schemeClr val="accent1">
                    <a:lumMod val="50000"/>
                  </a:schemeClr>
                </a:solidFill>
              </a:rPr>
              <a:t>Aberdeen Health Psychology Group</a:t>
            </a:r>
          </a:p>
          <a:p>
            <a:r>
              <a:rPr lang="en-GB" sz="4200" b="1" i="1" dirty="0">
                <a:solidFill>
                  <a:schemeClr val="accent1">
                    <a:lumMod val="50000"/>
                  </a:schemeClr>
                </a:solidFill>
              </a:rPr>
              <a:t>m.johnston@abdn.ac.uk</a:t>
            </a:r>
          </a:p>
          <a:p>
            <a:endParaRPr lang="en-GB" i="1" dirty="0"/>
          </a:p>
          <a:p>
            <a:endParaRPr lang="en-GB" i="1" dirty="0">
              <a:solidFill>
                <a:srgbClr val="C00000"/>
              </a:solidFill>
            </a:endParaRPr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774620" y="5200632"/>
            <a:ext cx="3443556" cy="1115920"/>
          </a:xfrm>
        </p:spPr>
        <p:txBody>
          <a:bodyPr>
            <a:normAutofit/>
          </a:bodyPr>
          <a:lstStyle/>
          <a:p>
            <a:endParaRPr lang="en-IE" sz="2000" dirty="0"/>
          </a:p>
          <a:p>
            <a:r>
              <a:rPr lang="en-GB" sz="2100" dirty="0" smtClean="0"/>
              <a:t>SIRC 2017  Seattle</a:t>
            </a:r>
            <a:r>
              <a:rPr lang="en-GB" sz="2100" dirty="0"/>
              <a:t> </a:t>
            </a:r>
          </a:p>
        </p:txBody>
      </p:sp>
      <p:pic>
        <p:nvPicPr>
          <p:cNvPr id="5" name="Picture 7" descr="inde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299" y="327780"/>
            <a:ext cx="1123113" cy="1048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610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What should be considered? </a:t>
            </a:r>
            <a:br>
              <a:rPr lang="en-US" altLang="en-US" dirty="0" smtClean="0"/>
            </a:br>
            <a:r>
              <a:rPr lang="en-US" altLang="en-US" sz="2800" dirty="0" smtClean="0">
                <a:solidFill>
                  <a:srgbClr val="FF0000"/>
                </a:solidFill>
              </a:rPr>
              <a:t>Theoretical Domains </a:t>
            </a:r>
            <a:r>
              <a:rPr lang="en-US" altLang="en-US" sz="2800" dirty="0" smtClean="0">
                <a:solidFill>
                  <a:srgbClr val="FF0000"/>
                </a:solidFill>
              </a:rPr>
              <a:t>Framework (for implementation)</a:t>
            </a:r>
            <a:r>
              <a:rPr lang="en-GB" altLang="en-US" sz="2800" b="1" baseline="30000" dirty="0">
                <a:solidFill>
                  <a:schemeClr val="tx1"/>
                </a:solidFill>
              </a:rPr>
              <a:t/>
            </a:r>
            <a:br>
              <a:rPr lang="en-GB" altLang="en-US" sz="2800" b="1" baseline="30000" dirty="0">
                <a:solidFill>
                  <a:schemeClr val="tx1"/>
                </a:solidFill>
              </a:rPr>
            </a:br>
            <a:r>
              <a:rPr lang="en-US" altLang="en-US" sz="2800" dirty="0" smtClean="0">
                <a:solidFill>
                  <a:srgbClr val="FF0000"/>
                </a:solidFill>
              </a:rPr>
              <a:t> 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819176" y="2188946"/>
            <a:ext cx="4525636" cy="464988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altLang="en-US" sz="1800" dirty="0" smtClean="0"/>
              <a:t>Motivation </a:t>
            </a:r>
            <a:r>
              <a:rPr lang="en-GB" altLang="en-US" sz="1800" dirty="0"/>
              <a:t>and goal priorities</a:t>
            </a:r>
          </a:p>
          <a:p>
            <a:pPr>
              <a:lnSpc>
                <a:spcPct val="90000"/>
              </a:lnSpc>
            </a:pPr>
            <a:r>
              <a:rPr lang="en-GB" altLang="en-US" sz="1800" dirty="0" smtClean="0"/>
              <a:t>Beliefs </a:t>
            </a:r>
            <a:r>
              <a:rPr lang="en-GB" altLang="en-US" sz="1800" dirty="0"/>
              <a:t>about EBP/guidelines</a:t>
            </a:r>
          </a:p>
          <a:p>
            <a:pPr>
              <a:lnSpc>
                <a:spcPct val="90000"/>
              </a:lnSpc>
            </a:pPr>
            <a:r>
              <a:rPr lang="en-GB" altLang="en-US" sz="1800" dirty="0"/>
              <a:t>Knowledge and skills</a:t>
            </a:r>
          </a:p>
          <a:p>
            <a:pPr>
              <a:lnSpc>
                <a:spcPct val="90000"/>
              </a:lnSpc>
            </a:pPr>
            <a:r>
              <a:rPr lang="en-GB" altLang="en-US" sz="1800" dirty="0"/>
              <a:t>Beliefs about consequences</a:t>
            </a:r>
          </a:p>
          <a:p>
            <a:pPr>
              <a:lnSpc>
                <a:spcPct val="90000"/>
              </a:lnSpc>
            </a:pPr>
            <a:r>
              <a:rPr lang="en-GB" altLang="en-US" sz="1800" dirty="0" smtClean="0"/>
              <a:t>Beliefs </a:t>
            </a:r>
            <a:r>
              <a:rPr lang="en-GB" altLang="en-US" sz="1800" dirty="0"/>
              <a:t>about capabilities </a:t>
            </a:r>
          </a:p>
          <a:p>
            <a:pPr>
              <a:lnSpc>
                <a:spcPct val="90000"/>
              </a:lnSpc>
            </a:pPr>
            <a:r>
              <a:rPr lang="en-GB" altLang="en-US" sz="1800" dirty="0"/>
              <a:t>Social influences </a:t>
            </a:r>
          </a:p>
          <a:p>
            <a:pPr>
              <a:lnSpc>
                <a:spcPct val="90000"/>
              </a:lnSpc>
            </a:pPr>
            <a:r>
              <a:rPr lang="en-GB" altLang="en-US" sz="1800" dirty="0" smtClean="0"/>
              <a:t>Emotion</a:t>
            </a:r>
            <a:endParaRPr lang="en-GB" altLang="en-US" sz="1800" dirty="0"/>
          </a:p>
          <a:p>
            <a:pPr>
              <a:lnSpc>
                <a:spcPct val="90000"/>
              </a:lnSpc>
            </a:pPr>
            <a:r>
              <a:rPr lang="en-GB" altLang="en-US" sz="1800" dirty="0" smtClean="0"/>
              <a:t>Cognitive </a:t>
            </a:r>
            <a:r>
              <a:rPr lang="en-GB" altLang="en-US" sz="1800" dirty="0"/>
              <a:t>processing: memory, attention and decision processes</a:t>
            </a:r>
          </a:p>
          <a:p>
            <a:pPr>
              <a:lnSpc>
                <a:spcPct val="90000"/>
              </a:lnSpc>
            </a:pPr>
            <a:r>
              <a:rPr lang="en-GB" altLang="en-US" sz="1800" dirty="0"/>
              <a:t>Physical context and resources</a:t>
            </a:r>
          </a:p>
          <a:p>
            <a:pPr>
              <a:lnSpc>
                <a:spcPct val="90000"/>
              </a:lnSpc>
            </a:pPr>
            <a:r>
              <a:rPr lang="en-GB" altLang="en-US" sz="1800" dirty="0" smtClean="0"/>
              <a:t>Action planning</a:t>
            </a:r>
          </a:p>
          <a:p>
            <a:pPr>
              <a:lnSpc>
                <a:spcPct val="90000"/>
              </a:lnSpc>
            </a:pPr>
            <a:r>
              <a:rPr lang="en-GB" altLang="en-US" sz="1800" dirty="0" smtClean="0"/>
              <a:t>Nature </a:t>
            </a:r>
            <a:r>
              <a:rPr lang="en-GB" altLang="en-US" sz="1800" dirty="0"/>
              <a:t>of the behaviour </a:t>
            </a:r>
          </a:p>
          <a:p>
            <a:pPr>
              <a:lnSpc>
                <a:spcPct val="90000"/>
              </a:lnSpc>
            </a:pPr>
            <a:endParaRPr lang="en-US" altLang="en-US" sz="1800" dirty="0"/>
          </a:p>
        </p:txBody>
      </p:sp>
      <p:sp>
        <p:nvSpPr>
          <p:cNvPr id="3174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7220623" y="1800767"/>
            <a:ext cx="4629076" cy="33894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1800" b="1" dirty="0">
                <a:solidFill>
                  <a:srgbClr val="C00000"/>
                </a:solidFill>
              </a:rPr>
              <a:t>Major </a:t>
            </a:r>
            <a:r>
              <a:rPr lang="en-US" altLang="en-US" sz="1800" b="1" dirty="0" smtClean="0">
                <a:solidFill>
                  <a:srgbClr val="C00000"/>
                </a:solidFill>
              </a:rPr>
              <a:t>Theorists</a:t>
            </a:r>
            <a:r>
              <a:rPr lang="en-GB" altLang="en-US" sz="1800" b="1" baseline="30000" dirty="0" smtClean="0">
                <a:solidFill>
                  <a:schemeClr val="tx1"/>
                </a:solidFill>
              </a:rPr>
              <a:t>*</a:t>
            </a:r>
            <a:endParaRPr lang="en-GB" altLang="en-US" sz="1800" b="1" baseline="300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1800" dirty="0" smtClean="0"/>
              <a:t>intention</a:t>
            </a:r>
            <a:endParaRPr lang="en-US" altLang="en-US" sz="1800" dirty="0"/>
          </a:p>
          <a:p>
            <a:pPr>
              <a:lnSpc>
                <a:spcPct val="90000"/>
              </a:lnSpc>
            </a:pPr>
            <a:r>
              <a:rPr lang="en-US" altLang="en-US" sz="1800" dirty="0"/>
              <a:t>environmental constraints</a:t>
            </a:r>
          </a:p>
          <a:p>
            <a:pPr>
              <a:lnSpc>
                <a:spcPct val="90000"/>
              </a:lnSpc>
            </a:pPr>
            <a:r>
              <a:rPr lang="en-US" altLang="en-US" sz="1800" dirty="0"/>
              <a:t>skills</a:t>
            </a:r>
          </a:p>
          <a:p>
            <a:pPr>
              <a:lnSpc>
                <a:spcPct val="90000"/>
              </a:lnSpc>
            </a:pPr>
            <a:r>
              <a:rPr lang="en-US" altLang="en-US" sz="1800" dirty="0"/>
              <a:t>anticipated outcome (or attitude)</a:t>
            </a:r>
          </a:p>
          <a:p>
            <a:pPr>
              <a:lnSpc>
                <a:spcPct val="90000"/>
              </a:lnSpc>
            </a:pPr>
            <a:r>
              <a:rPr lang="en-US" altLang="en-US" sz="1800" dirty="0"/>
              <a:t>self-efficacy</a:t>
            </a:r>
          </a:p>
          <a:p>
            <a:pPr>
              <a:lnSpc>
                <a:spcPct val="90000"/>
              </a:lnSpc>
            </a:pPr>
            <a:r>
              <a:rPr lang="en-US" altLang="en-US" sz="1800" dirty="0"/>
              <a:t>norms</a:t>
            </a:r>
          </a:p>
          <a:p>
            <a:pPr>
              <a:lnSpc>
                <a:spcPct val="90000"/>
              </a:lnSpc>
            </a:pPr>
            <a:r>
              <a:rPr lang="en-US" altLang="en-US" sz="1800" dirty="0"/>
              <a:t>emotion</a:t>
            </a:r>
          </a:p>
          <a:p>
            <a:pPr>
              <a:lnSpc>
                <a:spcPct val="90000"/>
              </a:lnSpc>
            </a:pPr>
            <a:r>
              <a:rPr lang="en-US" altLang="en-US" sz="1800" dirty="0"/>
              <a:t>self-standards</a:t>
            </a:r>
          </a:p>
        </p:txBody>
      </p:sp>
      <p:sp>
        <p:nvSpPr>
          <p:cNvPr id="2" name="Rectangle 1"/>
          <p:cNvSpPr/>
          <p:nvPr/>
        </p:nvSpPr>
        <p:spPr>
          <a:xfrm>
            <a:off x="5899325" y="5967387"/>
            <a:ext cx="6128083" cy="6924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GB" sz="1300" dirty="0">
                <a:solidFill>
                  <a:srgbClr val="222222"/>
                </a:solidFill>
                <a:latin typeface="Arial" panose="020B0604020202020204" pitchFamily="34" charset="0"/>
              </a:rPr>
              <a:t>*</a:t>
            </a:r>
            <a:r>
              <a:rPr lang="en-GB" sz="1300" dirty="0" smtClean="0">
                <a:solidFill>
                  <a:srgbClr val="222222"/>
                </a:solidFill>
                <a:latin typeface="Arial" panose="020B0604020202020204" pitchFamily="34" charset="0"/>
              </a:rPr>
              <a:t> Fishbein M, </a:t>
            </a:r>
            <a:r>
              <a:rPr lang="en-GB" sz="13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Triandis</a:t>
            </a:r>
            <a:r>
              <a:rPr lang="en-GB" sz="1300" dirty="0" smtClean="0">
                <a:solidFill>
                  <a:srgbClr val="222222"/>
                </a:solidFill>
                <a:latin typeface="Arial" panose="020B0604020202020204" pitchFamily="34" charset="0"/>
              </a:rPr>
              <a:t> HC, </a:t>
            </a:r>
            <a:r>
              <a:rPr lang="en-GB" sz="13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Kanfer</a:t>
            </a:r>
            <a:r>
              <a:rPr lang="en-GB" sz="1300" dirty="0" smtClean="0">
                <a:solidFill>
                  <a:srgbClr val="222222"/>
                </a:solidFill>
                <a:latin typeface="Arial" panose="020B0604020202020204" pitchFamily="34" charset="0"/>
              </a:rPr>
              <a:t> FH, et al. Factors influencing behaviour and behaviour change. In: Baum A, Revenson TA, Singer JE, eds. Handbook of health psychology. Mahwah, NJ: Lawrence Erlbaum Associates, 2001:3–17</a:t>
            </a:r>
            <a:endParaRPr lang="en-GB" sz="1300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5765533" y="2388887"/>
            <a:ext cx="1298755" cy="181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779968" y="3495468"/>
            <a:ext cx="1298755" cy="181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5765532" y="3121829"/>
            <a:ext cx="1298755" cy="181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5779968" y="3850943"/>
            <a:ext cx="1298755" cy="181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5779968" y="4238305"/>
            <a:ext cx="1298755" cy="181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5804435" y="4645868"/>
            <a:ext cx="1298755" cy="181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26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uiExpand="1" build="p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is necessary </a:t>
            </a:r>
            <a:r>
              <a:rPr lang="en-GB" dirty="0"/>
              <a:t>and </a:t>
            </a:r>
            <a:r>
              <a:rPr lang="en-GB" dirty="0" smtClean="0"/>
              <a:t>sufficient in a theory?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49424" y="2133600"/>
            <a:ext cx="4653652" cy="3777622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Major theorists</a:t>
            </a:r>
            <a:r>
              <a:rPr lang="en-GB" altLang="en-US" b="1" baseline="30000" dirty="0" smtClean="0">
                <a:solidFill>
                  <a:schemeClr val="tx1"/>
                </a:solidFill>
              </a:rPr>
              <a:t>1</a:t>
            </a:r>
          </a:p>
          <a:p>
            <a:endParaRPr lang="en-GB" altLang="en-US" b="1" baseline="30000" dirty="0">
              <a:solidFill>
                <a:schemeClr val="tx1"/>
              </a:solidFill>
            </a:endParaRPr>
          </a:p>
          <a:p>
            <a:pPr lvl="1"/>
            <a:r>
              <a:rPr lang="en-GB" dirty="0" smtClean="0"/>
              <a:t>the </a:t>
            </a:r>
            <a:r>
              <a:rPr lang="en-GB" dirty="0">
                <a:solidFill>
                  <a:srgbClr val="C00000"/>
                </a:solidFill>
              </a:rPr>
              <a:t>skills</a:t>
            </a:r>
            <a:r>
              <a:rPr lang="en-GB" dirty="0"/>
              <a:t> necessary to perform the behaviour.</a:t>
            </a:r>
          </a:p>
          <a:p>
            <a:pPr lvl="1"/>
            <a:r>
              <a:rPr lang="en-GB" dirty="0" smtClean="0"/>
              <a:t>strong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>
                <a:solidFill>
                  <a:srgbClr val="C00000"/>
                </a:solidFill>
              </a:rPr>
              <a:t>intention </a:t>
            </a:r>
            <a:r>
              <a:rPr lang="en-GB" dirty="0"/>
              <a:t>to perform the behaviour; </a:t>
            </a:r>
            <a:endParaRPr lang="en-GB" dirty="0" smtClean="0"/>
          </a:p>
          <a:p>
            <a:pPr lvl="1"/>
            <a:r>
              <a:rPr lang="en-GB" dirty="0" smtClean="0"/>
              <a:t>no </a:t>
            </a:r>
            <a:r>
              <a:rPr lang="en-GB" dirty="0"/>
              <a:t>environmental </a:t>
            </a:r>
            <a:r>
              <a:rPr lang="en-GB" dirty="0">
                <a:solidFill>
                  <a:srgbClr val="C00000"/>
                </a:solidFill>
              </a:rPr>
              <a:t>constraints </a:t>
            </a:r>
            <a:r>
              <a:rPr lang="en-GB" dirty="0"/>
              <a:t>that make it impossible to perform the behaviour; and </a:t>
            </a:r>
            <a:endParaRPr lang="en-GB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6" y="2133600"/>
            <a:ext cx="4601535" cy="3777622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COM-B</a:t>
            </a:r>
            <a:r>
              <a:rPr lang="en-GB" altLang="en-US" b="1" baseline="30000" dirty="0" smtClean="0">
                <a:solidFill>
                  <a:schemeClr val="tx1"/>
                </a:solidFill>
              </a:rPr>
              <a:t>2</a:t>
            </a:r>
            <a:endParaRPr lang="en-GB" altLang="en-US" b="1" baseline="30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1800" dirty="0"/>
          </a:p>
        </p:txBody>
      </p:sp>
      <p:pic>
        <p:nvPicPr>
          <p:cNvPr id="1026" name="Picture 2" descr="Image result for com-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370" y="3022530"/>
            <a:ext cx="4324286" cy="237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80160" y="5903844"/>
            <a:ext cx="11109960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rgbClr val="222222"/>
                </a:solidFill>
                <a:latin typeface="Arial" panose="020B0604020202020204" pitchFamily="34" charset="0"/>
              </a:rPr>
              <a:t>1. Fishbein </a:t>
            </a:r>
            <a:r>
              <a:rPr lang="en-GB" sz="1600" dirty="0">
                <a:solidFill>
                  <a:srgbClr val="222222"/>
                </a:solidFill>
                <a:latin typeface="Arial" panose="020B0604020202020204" pitchFamily="34" charset="0"/>
              </a:rPr>
              <a:t>M, </a:t>
            </a:r>
            <a:r>
              <a:rPr lang="en-GB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Triandis</a:t>
            </a:r>
            <a:r>
              <a:rPr lang="en-GB" sz="1600" dirty="0">
                <a:solidFill>
                  <a:srgbClr val="222222"/>
                </a:solidFill>
                <a:latin typeface="Arial" panose="020B0604020202020204" pitchFamily="34" charset="0"/>
              </a:rPr>
              <a:t> HC, </a:t>
            </a:r>
            <a:r>
              <a:rPr lang="en-GB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Kanfer</a:t>
            </a:r>
            <a:r>
              <a:rPr lang="en-GB" sz="1600" dirty="0">
                <a:solidFill>
                  <a:srgbClr val="222222"/>
                </a:solidFill>
                <a:latin typeface="Arial" panose="020B0604020202020204" pitchFamily="34" charset="0"/>
              </a:rPr>
              <a:t> FH, et al. Factors influencing behaviour and behaviour change. In: Baum A, Revenson TA, Singer JE, eds. Handbook of health psychology. Mahwah, NJ: Lawrence Erlbaum Associates, 2001:3–17</a:t>
            </a:r>
          </a:p>
          <a:p>
            <a:r>
              <a:rPr lang="en-GB" sz="1600" dirty="0" smtClean="0">
                <a:solidFill>
                  <a:srgbClr val="222222"/>
                </a:solidFill>
                <a:latin typeface="Arial" panose="020B0604020202020204" pitchFamily="34" charset="0"/>
              </a:rPr>
              <a:t>2. Michie</a:t>
            </a:r>
            <a:r>
              <a:rPr lang="en-GB" sz="1600" dirty="0">
                <a:solidFill>
                  <a:srgbClr val="222222"/>
                </a:solidFill>
                <a:latin typeface="Arial" panose="020B0604020202020204" pitchFamily="34" charset="0"/>
              </a:rPr>
              <a:t>, S., van </a:t>
            </a:r>
            <a:r>
              <a:rPr lang="en-GB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Stralen</a:t>
            </a:r>
            <a:r>
              <a:rPr lang="en-GB" sz="1600" dirty="0">
                <a:solidFill>
                  <a:srgbClr val="222222"/>
                </a:solidFill>
                <a:latin typeface="Arial" panose="020B0604020202020204" pitchFamily="34" charset="0"/>
              </a:rPr>
              <a:t>, M. M., &amp; West, R. (2011). The behaviour change wheel: a new method for characterising and designing behaviour change interventions. </a:t>
            </a:r>
            <a:r>
              <a:rPr lang="en-GB" sz="1600" i="1" dirty="0">
                <a:solidFill>
                  <a:srgbClr val="222222"/>
                </a:solidFill>
                <a:latin typeface="Arial" panose="020B0604020202020204" pitchFamily="34" charset="0"/>
              </a:rPr>
              <a:t>Implementation science</a:t>
            </a:r>
            <a:r>
              <a:rPr lang="en-GB" sz="1600" dirty="0">
                <a:solidFill>
                  <a:srgbClr val="222222"/>
                </a:solidFill>
                <a:latin typeface="Arial" panose="020B0604020202020204" pitchFamily="34" charset="0"/>
              </a:rPr>
              <a:t>, </a:t>
            </a:r>
            <a:r>
              <a:rPr lang="en-GB" sz="1600" i="1" dirty="0">
                <a:solidFill>
                  <a:srgbClr val="222222"/>
                </a:solidFill>
                <a:latin typeface="Arial" panose="020B0604020202020204" pitchFamily="34" charset="0"/>
              </a:rPr>
              <a:t>6</a:t>
            </a:r>
            <a:r>
              <a:rPr lang="en-GB" sz="1600" dirty="0">
                <a:solidFill>
                  <a:srgbClr val="222222"/>
                </a:solidFill>
                <a:latin typeface="Arial" panose="020B0604020202020204" pitchFamily="34" charset="0"/>
              </a:rPr>
              <a:t>(1), 42.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62086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Which theories are useful?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Modifiable</a:t>
            </a:r>
          </a:p>
          <a:p>
            <a:pPr lvl="1"/>
            <a:r>
              <a:rPr lang="en-GB" dirty="0"/>
              <a:t>Some theories explain but do not suggest how to change behaviour</a:t>
            </a:r>
          </a:p>
          <a:p>
            <a:pPr lvl="2"/>
            <a:r>
              <a:rPr lang="en-GB" dirty="0"/>
              <a:t>e.g. personality</a:t>
            </a:r>
          </a:p>
          <a:p>
            <a:r>
              <a:rPr lang="en-GB" dirty="0">
                <a:solidFill>
                  <a:srgbClr val="FF0000"/>
                </a:solidFill>
              </a:rPr>
              <a:t>Non-volitional</a:t>
            </a:r>
            <a:r>
              <a:rPr lang="en-GB" dirty="0"/>
              <a:t> as well as volitional 	</a:t>
            </a:r>
          </a:p>
          <a:p>
            <a:pPr lvl="1"/>
            <a:r>
              <a:rPr lang="en-GB" dirty="0"/>
              <a:t>Constraints</a:t>
            </a:r>
          </a:p>
          <a:p>
            <a:pPr lvl="1"/>
            <a:r>
              <a:rPr lang="en-GB" dirty="0"/>
              <a:t>Automatic processes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Predict</a:t>
            </a:r>
          </a:p>
          <a:p>
            <a:pPr lvl="1"/>
            <a:r>
              <a:rPr lang="en-GB" dirty="0" smtClean="0"/>
              <a:t>Which </a:t>
            </a:r>
            <a:r>
              <a:rPr lang="en-GB" dirty="0"/>
              <a:t>theories predict implementation behaviours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429512" y="6203830"/>
            <a:ext cx="10762488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333333"/>
                </a:solidFill>
                <a:latin typeface="Open Sans"/>
              </a:rPr>
              <a:t>Eccles M, Grimshaw J, Walker A, Johnston M, Pitts N. Changing the </a:t>
            </a:r>
            <a:r>
              <a:rPr lang="en-GB" sz="1600" dirty="0" err="1">
                <a:solidFill>
                  <a:srgbClr val="333333"/>
                </a:solidFill>
                <a:latin typeface="Open Sans"/>
              </a:rPr>
              <a:t>behavior</a:t>
            </a:r>
            <a:r>
              <a:rPr lang="en-GB" sz="1600" dirty="0">
                <a:solidFill>
                  <a:srgbClr val="333333"/>
                </a:solidFill>
                <a:latin typeface="Open Sans"/>
              </a:rPr>
              <a:t> of healthcare professionals: the use of theory in promoting the uptake of research findings. J </a:t>
            </a:r>
            <a:r>
              <a:rPr lang="en-GB" sz="1600" dirty="0" err="1">
                <a:solidFill>
                  <a:srgbClr val="333333"/>
                </a:solidFill>
                <a:latin typeface="Open Sans"/>
              </a:rPr>
              <a:t>Clin</a:t>
            </a:r>
            <a:r>
              <a:rPr lang="en-GB" sz="16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en-GB" sz="1600" dirty="0" err="1">
                <a:solidFill>
                  <a:srgbClr val="333333"/>
                </a:solidFill>
                <a:latin typeface="Open Sans"/>
              </a:rPr>
              <a:t>Epidemiol</a:t>
            </a:r>
            <a:r>
              <a:rPr lang="en-GB" sz="1600" dirty="0">
                <a:solidFill>
                  <a:srgbClr val="333333"/>
                </a:solidFill>
                <a:latin typeface="Open Sans"/>
              </a:rPr>
              <a:t>. 2005;58(2):107–12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65425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Testing multiple theoretical models in Implementation </a:t>
            </a:r>
            <a:r>
              <a:rPr lang="en-GB" dirty="0" smtClean="0"/>
              <a:t>research: </a:t>
            </a:r>
            <a:r>
              <a:rPr lang="en-GB" dirty="0" smtClean="0">
                <a:solidFill>
                  <a:srgbClr val="FF0000"/>
                </a:solidFill>
              </a:rPr>
              <a:t>Evidence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930316"/>
          </a:xfrm>
        </p:spPr>
        <p:txBody>
          <a:bodyPr>
            <a:normAutofit fontScale="55000" lnSpcReduction="20000"/>
          </a:bodyPr>
          <a:lstStyle/>
          <a:p>
            <a:r>
              <a:rPr lang="en-GB" sz="4400" b="1" dirty="0" smtClean="0">
                <a:solidFill>
                  <a:srgbClr val="C00000"/>
                </a:solidFill>
              </a:rPr>
              <a:t>Evidence-based clinical behaviours</a:t>
            </a:r>
            <a:r>
              <a:rPr lang="en-GB" sz="4400" dirty="0" smtClean="0"/>
              <a:t>:  </a:t>
            </a:r>
          </a:p>
          <a:p>
            <a:r>
              <a:rPr lang="en-GB" sz="3600" i="1" dirty="0" smtClean="0"/>
              <a:t>in general practice dentists and doctors</a:t>
            </a:r>
          </a:p>
          <a:p>
            <a:pPr lvl="1"/>
            <a:r>
              <a:rPr lang="en-GB" sz="3300" dirty="0" smtClean="0"/>
              <a:t>taking </a:t>
            </a:r>
            <a:r>
              <a:rPr lang="en-GB" sz="3300" dirty="0"/>
              <a:t>dental </a:t>
            </a:r>
            <a:r>
              <a:rPr lang="en-GB" sz="3300" dirty="0" smtClean="0"/>
              <a:t>radiographs </a:t>
            </a:r>
          </a:p>
          <a:p>
            <a:pPr lvl="1"/>
            <a:r>
              <a:rPr lang="en-GB" sz="3300" dirty="0" smtClean="0"/>
              <a:t>performing </a:t>
            </a:r>
            <a:r>
              <a:rPr lang="en-GB" sz="3300" dirty="0"/>
              <a:t>dental </a:t>
            </a:r>
            <a:r>
              <a:rPr lang="en-GB" sz="3300" dirty="0" smtClean="0"/>
              <a:t>restorations </a:t>
            </a:r>
          </a:p>
          <a:p>
            <a:pPr lvl="1"/>
            <a:r>
              <a:rPr lang="en-GB" sz="3300" dirty="0" smtClean="0"/>
              <a:t>placing </a:t>
            </a:r>
            <a:r>
              <a:rPr lang="en-GB" sz="3300" dirty="0"/>
              <a:t>fissure </a:t>
            </a:r>
            <a:r>
              <a:rPr lang="en-GB" sz="3300" dirty="0" smtClean="0"/>
              <a:t>sealants </a:t>
            </a:r>
          </a:p>
          <a:p>
            <a:pPr lvl="1"/>
            <a:r>
              <a:rPr lang="en-GB" sz="3300" dirty="0" smtClean="0"/>
              <a:t>managing </a:t>
            </a:r>
            <a:r>
              <a:rPr lang="en-GB" sz="3300" dirty="0"/>
              <a:t>upper respiratory tract infections without prescribing </a:t>
            </a:r>
            <a:r>
              <a:rPr lang="en-GB" sz="3300" dirty="0" smtClean="0"/>
              <a:t>antibiotics </a:t>
            </a:r>
          </a:p>
          <a:p>
            <a:pPr lvl="1"/>
            <a:r>
              <a:rPr lang="en-GB" sz="3300" dirty="0" smtClean="0"/>
              <a:t>managing </a:t>
            </a:r>
            <a:r>
              <a:rPr lang="en-GB" sz="3300" dirty="0"/>
              <a:t>low back pain without ordering lumbar spine x-rays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998241" y="2133599"/>
            <a:ext cx="4506369" cy="4276825"/>
          </a:xfrm>
        </p:spPr>
        <p:txBody>
          <a:bodyPr>
            <a:normAutofit fontScale="55000" lnSpcReduction="20000"/>
          </a:bodyPr>
          <a:lstStyle/>
          <a:p>
            <a:r>
              <a:rPr lang="en-GB" sz="4400" b="1" dirty="0" smtClean="0">
                <a:solidFill>
                  <a:srgbClr val="C00000"/>
                </a:solidFill>
              </a:rPr>
              <a:t>Theories</a:t>
            </a:r>
          </a:p>
          <a:p>
            <a:pPr lvl="1"/>
            <a:r>
              <a:rPr lang="en-GB" sz="3300" dirty="0" smtClean="0">
                <a:solidFill>
                  <a:schemeClr val="tx1"/>
                </a:solidFill>
              </a:rPr>
              <a:t>Theory of Planned Behaviour  √</a:t>
            </a:r>
          </a:p>
          <a:p>
            <a:pPr lvl="1"/>
            <a:r>
              <a:rPr lang="en-GB" sz="3300" dirty="0" smtClean="0">
                <a:solidFill>
                  <a:schemeClr val="tx1"/>
                </a:solidFill>
              </a:rPr>
              <a:t>Social Cognitive Theory          √         </a:t>
            </a:r>
          </a:p>
          <a:p>
            <a:pPr lvl="1"/>
            <a:r>
              <a:rPr lang="en-GB" sz="3300" dirty="0" smtClean="0">
                <a:solidFill>
                  <a:schemeClr val="tx1"/>
                </a:solidFill>
              </a:rPr>
              <a:t>Learning Theory                       √</a:t>
            </a:r>
          </a:p>
          <a:p>
            <a:pPr lvl="1"/>
            <a:r>
              <a:rPr lang="en-GB" sz="3300" dirty="0">
                <a:solidFill>
                  <a:schemeClr val="tx1"/>
                </a:solidFill>
              </a:rPr>
              <a:t>Implementation </a:t>
            </a:r>
            <a:r>
              <a:rPr lang="en-GB" sz="3300" dirty="0" smtClean="0">
                <a:solidFill>
                  <a:schemeClr val="tx1"/>
                </a:solidFill>
              </a:rPr>
              <a:t>Intentions</a:t>
            </a:r>
            <a:r>
              <a:rPr lang="en-GB" sz="3300" dirty="0">
                <a:solidFill>
                  <a:schemeClr val="tx1"/>
                </a:solidFill>
              </a:rPr>
              <a:t> </a:t>
            </a:r>
            <a:r>
              <a:rPr lang="en-GB" sz="3300" dirty="0" smtClean="0">
                <a:solidFill>
                  <a:schemeClr val="tx1"/>
                </a:solidFill>
              </a:rPr>
              <a:t>  √</a:t>
            </a:r>
            <a:endParaRPr lang="en-GB" sz="3300" dirty="0">
              <a:solidFill>
                <a:schemeClr val="tx1"/>
              </a:solidFill>
            </a:endParaRPr>
          </a:p>
          <a:p>
            <a:pPr lvl="1"/>
            <a:r>
              <a:rPr lang="en-GB" sz="3300" dirty="0">
                <a:solidFill>
                  <a:schemeClr val="tx1"/>
                </a:solidFill>
              </a:rPr>
              <a:t>Precaution Adoption </a:t>
            </a:r>
            <a:r>
              <a:rPr lang="en-GB" sz="3300" dirty="0" smtClean="0">
                <a:solidFill>
                  <a:schemeClr val="tx1"/>
                </a:solidFill>
              </a:rPr>
              <a:t>Process√</a:t>
            </a:r>
            <a:endParaRPr lang="en-GB" sz="33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en-GB" sz="3300" i="1" dirty="0" smtClean="0"/>
              <a:t>--------------------------------------</a:t>
            </a:r>
          </a:p>
          <a:p>
            <a:pPr lvl="1"/>
            <a:r>
              <a:rPr lang="en-GB" sz="3300" i="1" dirty="0" smtClean="0"/>
              <a:t>Common Sense Self-Regulation</a:t>
            </a:r>
          </a:p>
          <a:p>
            <a:pPr lvl="1"/>
            <a:r>
              <a:rPr lang="en-GB" sz="3300" i="1" dirty="0" smtClean="0"/>
              <a:t>(Knowledge)</a:t>
            </a:r>
          </a:p>
        </p:txBody>
      </p:sp>
      <p:sp>
        <p:nvSpPr>
          <p:cNvPr id="4" name="Rectangle 3"/>
          <p:cNvSpPr/>
          <p:nvPr/>
        </p:nvSpPr>
        <p:spPr>
          <a:xfrm>
            <a:off x="1814520" y="6273225"/>
            <a:ext cx="10177111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16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Eccles, M. P., Grimshaw, J. M., MacLennan, G., Bonetti, D., Glidewell, L., Pitts, N. B., ... &amp; Johnston, M. (2012). Explaining clinical </a:t>
            </a:r>
            <a:r>
              <a:rPr lang="en-GB" sz="1600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behaviors</a:t>
            </a:r>
            <a:r>
              <a:rPr lang="en-GB" sz="16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using multiple theoretical models. </a:t>
            </a:r>
            <a:r>
              <a:rPr lang="en-GB" sz="1600" b="0" i="1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Implementation Science</a:t>
            </a:r>
            <a:r>
              <a:rPr lang="en-GB" sz="16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GB" sz="1600" b="0" i="1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7</a:t>
            </a:r>
            <a:r>
              <a:rPr lang="en-GB" sz="16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(1), 99.</a:t>
            </a:r>
            <a:endParaRPr lang="en-GB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31" y="3378028"/>
            <a:ext cx="1629817" cy="11897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98" y="1884340"/>
            <a:ext cx="1636556" cy="10890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70" y="4914410"/>
            <a:ext cx="1659112" cy="101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41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predicted clinical behaviours?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6712" y="2133600"/>
            <a:ext cx="5832909" cy="3777622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Knowledge</a:t>
            </a:r>
          </a:p>
          <a:p>
            <a:r>
              <a:rPr lang="en-GB" dirty="0" smtClean="0"/>
              <a:t>Attitudes/Risk Perception</a:t>
            </a:r>
          </a:p>
          <a:p>
            <a:r>
              <a:rPr lang="en-GB" dirty="0" smtClean="0"/>
              <a:t>Outcome expectancy</a:t>
            </a:r>
          </a:p>
          <a:p>
            <a:r>
              <a:rPr lang="en-GB" dirty="0"/>
              <a:t>Intentions</a:t>
            </a:r>
          </a:p>
          <a:p>
            <a:r>
              <a:rPr lang="en-GB" dirty="0" smtClean="0"/>
              <a:t>Self-efficacy </a:t>
            </a:r>
            <a:r>
              <a:rPr lang="en-GB" dirty="0"/>
              <a:t>(Perceived control)</a:t>
            </a:r>
          </a:p>
          <a:p>
            <a:r>
              <a:rPr lang="en-GB" dirty="0"/>
              <a:t>Action plans</a:t>
            </a:r>
          </a:p>
          <a:p>
            <a:endParaRPr lang="en-GB" dirty="0"/>
          </a:p>
          <a:p>
            <a:r>
              <a:rPr lang="en-GB" dirty="0" smtClean="0"/>
              <a:t>Habits 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814520" y="6273225"/>
            <a:ext cx="10177111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GB" sz="16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Eccles, M. P., Grimshaw, J. M., MacLennan, G., Bonetti, D., Glidewell, L., Pitts, N. B., ... &amp; Johnston, M. (2012). Explaining clinical </a:t>
            </a:r>
            <a:r>
              <a:rPr lang="en-GB" sz="1600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behaviors</a:t>
            </a:r>
            <a:r>
              <a:rPr lang="en-GB" sz="16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using multiple theoretical models. </a:t>
            </a:r>
            <a:r>
              <a:rPr lang="en-GB" sz="1600" b="0" i="1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Implementation Science</a:t>
            </a:r>
            <a:r>
              <a:rPr lang="en-GB" sz="16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GB" sz="1600" b="0" i="1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7</a:t>
            </a:r>
            <a:r>
              <a:rPr lang="en-GB" sz="16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(1), 99.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70612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predicted clinical behaviours?</a:t>
            </a:r>
            <a:br>
              <a:rPr lang="en-GB" dirty="0" smtClean="0"/>
            </a:br>
            <a:r>
              <a:rPr lang="en-GB" i="1" dirty="0" smtClean="0">
                <a:solidFill>
                  <a:schemeClr val="accent1"/>
                </a:solidFill>
              </a:rPr>
              <a:t>pre- and post- intention</a:t>
            </a:r>
            <a:endParaRPr lang="en-GB" i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7992" y="2133599"/>
            <a:ext cx="5832909" cy="3777622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Knowledge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Attitudes/Risk Perception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Outcome expectancy</a:t>
            </a:r>
          </a:p>
          <a:p>
            <a:r>
              <a:rPr lang="en-GB" b="1" dirty="0">
                <a:solidFill>
                  <a:schemeClr val="accent1"/>
                </a:solidFill>
              </a:rPr>
              <a:t>Intentions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Self-efficacy </a:t>
            </a:r>
            <a:r>
              <a:rPr lang="en-GB" dirty="0">
                <a:solidFill>
                  <a:srgbClr val="00B050"/>
                </a:solidFill>
              </a:rPr>
              <a:t>(Perceived control)</a:t>
            </a:r>
          </a:p>
          <a:p>
            <a:r>
              <a:rPr lang="en-GB" dirty="0">
                <a:solidFill>
                  <a:srgbClr val="00B050"/>
                </a:solidFill>
              </a:rPr>
              <a:t>Action plans</a:t>
            </a:r>
          </a:p>
          <a:p>
            <a:endParaRPr lang="en-GB" dirty="0"/>
          </a:p>
          <a:p>
            <a:r>
              <a:rPr lang="en-GB" dirty="0" smtClean="0">
                <a:solidFill>
                  <a:srgbClr val="FF0000"/>
                </a:solidFill>
              </a:rPr>
              <a:t>Habits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8191099" y="2133600"/>
            <a:ext cx="482707" cy="1225617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Brace 5"/>
          <p:cNvSpPr/>
          <p:nvPr/>
        </p:nvSpPr>
        <p:spPr>
          <a:xfrm>
            <a:off x="8191099" y="4022410"/>
            <a:ext cx="503719" cy="1752747"/>
          </a:xfrm>
          <a:prstGeom prst="rightBrace">
            <a:avLst>
              <a:gd name="adj1" fmla="val 0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932243" y="2454442"/>
            <a:ext cx="30593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i="1" dirty="0" smtClean="0">
                <a:solidFill>
                  <a:schemeClr val="accent1"/>
                </a:solidFill>
              </a:rPr>
              <a:t>Motivating</a:t>
            </a:r>
          </a:p>
          <a:p>
            <a:r>
              <a:rPr lang="en-GB" sz="2800" b="1" i="1" dirty="0" smtClean="0">
                <a:solidFill>
                  <a:schemeClr val="accent1"/>
                </a:solidFill>
              </a:rPr>
              <a:t>(Pre-intentional)</a:t>
            </a:r>
            <a:endParaRPr lang="en-GB" sz="2800" b="1" i="1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33104" y="4214293"/>
            <a:ext cx="3255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i="1" dirty="0" smtClean="0">
                <a:solidFill>
                  <a:schemeClr val="accent1"/>
                </a:solidFill>
              </a:rPr>
              <a:t>Action Regulation</a:t>
            </a:r>
          </a:p>
          <a:p>
            <a:r>
              <a:rPr lang="en-GB" sz="2800" b="1" i="1" dirty="0" smtClean="0">
                <a:solidFill>
                  <a:schemeClr val="accent1"/>
                </a:solidFill>
              </a:rPr>
              <a:t>(Post-intentional)</a:t>
            </a:r>
            <a:endParaRPr lang="en-GB" sz="2800" b="1" i="1" dirty="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14520" y="6273225"/>
            <a:ext cx="10177111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GB" sz="16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Eccles, M. P., Grimshaw, J. M., MacLennan, G., Bonetti, D., Glidewell, L., Pitts, N. B., ... &amp; Johnston, M. (2012). Explaining clinical </a:t>
            </a:r>
            <a:r>
              <a:rPr lang="en-GB" sz="1600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behaviors</a:t>
            </a:r>
            <a:r>
              <a:rPr lang="en-GB" sz="16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using multiple theoretical models. </a:t>
            </a:r>
            <a:r>
              <a:rPr lang="en-GB" sz="1600" b="0" i="1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Implementation Science</a:t>
            </a:r>
            <a:r>
              <a:rPr lang="en-GB" sz="16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GB" sz="1600" b="0" i="1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7</a:t>
            </a:r>
            <a:r>
              <a:rPr lang="en-GB" sz="16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(1), 99.</a:t>
            </a:r>
            <a:endParaRPr lang="en-GB" sz="1600" dirty="0"/>
          </a:p>
        </p:txBody>
      </p:sp>
      <p:sp>
        <p:nvSpPr>
          <p:cNvPr id="4" name="Oval Callout 3"/>
          <p:cNvSpPr/>
          <p:nvPr/>
        </p:nvSpPr>
        <p:spPr>
          <a:xfrm>
            <a:off x="5432099" y="4479812"/>
            <a:ext cx="2441448" cy="1609344"/>
          </a:xfrm>
          <a:prstGeom prst="wedgeEllipseCallout">
            <a:avLst>
              <a:gd name="adj1" fmla="val 90028"/>
              <a:gd name="adj2" fmla="val 698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But is all behaviour ‘intentional’?</a:t>
            </a:r>
          </a:p>
          <a:p>
            <a:pPr algn="ctr"/>
            <a:r>
              <a:rPr lang="en-GB" dirty="0" smtClean="0"/>
              <a:t>e.g. habits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689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‘Dual Processing’: Two systems influencing behaviour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Reasoning</a:t>
            </a:r>
          </a:p>
          <a:p>
            <a:r>
              <a:rPr lang="en-GB" dirty="0" smtClean="0"/>
              <a:t>Reflective</a:t>
            </a:r>
          </a:p>
          <a:p>
            <a:r>
              <a:rPr lang="en-GB" dirty="0" smtClean="0"/>
              <a:t>Deliberative</a:t>
            </a:r>
          </a:p>
          <a:p>
            <a:endParaRPr lang="en-GB" dirty="0" smtClean="0"/>
          </a:p>
          <a:p>
            <a:r>
              <a:rPr lang="en-GB" dirty="0" smtClean="0"/>
              <a:t>Slow </a:t>
            </a:r>
          </a:p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Impulsive</a:t>
            </a:r>
          </a:p>
          <a:p>
            <a:r>
              <a:rPr lang="en-GB" dirty="0" smtClean="0"/>
              <a:t>Automatic</a:t>
            </a:r>
          </a:p>
          <a:p>
            <a:r>
              <a:rPr lang="en-GB" dirty="0" smtClean="0"/>
              <a:t>Associative</a:t>
            </a:r>
          </a:p>
          <a:p>
            <a:endParaRPr lang="en-GB" dirty="0"/>
          </a:p>
          <a:p>
            <a:r>
              <a:rPr lang="en-GB" dirty="0" smtClean="0"/>
              <a:t>Fast </a:t>
            </a:r>
            <a:endParaRPr lang="en-GB" dirty="0"/>
          </a:p>
        </p:txBody>
      </p:sp>
      <p:pic>
        <p:nvPicPr>
          <p:cNvPr id="1026" name="Picture 2" descr="Image result for image eating choco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137" y="5039684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loud Callout 6"/>
          <p:cNvSpPr/>
          <p:nvPr/>
        </p:nvSpPr>
        <p:spPr>
          <a:xfrm>
            <a:off x="4501760" y="4457843"/>
            <a:ext cx="2967834" cy="1743269"/>
          </a:xfrm>
          <a:prstGeom prst="cloudCallout">
            <a:avLst>
              <a:gd name="adj1" fmla="val 95667"/>
              <a:gd name="adj2" fmla="val 264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 smtClean="0"/>
              <a:t>I don’t intend to eat chocolate cake … oops</a:t>
            </a:r>
            <a:r>
              <a:rPr lang="en-GB" dirty="0" smtClean="0"/>
              <a:t>!</a:t>
            </a:r>
            <a:endParaRPr lang="en-GB" dirty="0"/>
          </a:p>
        </p:txBody>
      </p:sp>
      <p:sp>
        <p:nvSpPr>
          <p:cNvPr id="8" name="Cloud Callout 7"/>
          <p:cNvSpPr/>
          <p:nvPr/>
        </p:nvSpPr>
        <p:spPr>
          <a:xfrm>
            <a:off x="8970744" y="4109987"/>
            <a:ext cx="2821537" cy="1158941"/>
          </a:xfrm>
          <a:prstGeom prst="cloudCallout">
            <a:avLst>
              <a:gd name="adj1" fmla="val -24860"/>
              <a:gd name="adj2" fmla="val 648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 smtClean="0"/>
              <a:t>Habits beat reasoning!</a:t>
            </a:r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752" y="4689457"/>
            <a:ext cx="2840997" cy="190384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15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predicted clinical behaviours?</a:t>
            </a:r>
            <a:br>
              <a:rPr lang="en-GB" dirty="0" smtClean="0"/>
            </a:br>
            <a:r>
              <a:rPr lang="en-GB" i="1" dirty="0">
                <a:solidFill>
                  <a:schemeClr val="accent1"/>
                </a:solidFill>
              </a:rPr>
              <a:t>r</a:t>
            </a:r>
            <a:r>
              <a:rPr lang="en-GB" i="1" dirty="0" smtClean="0">
                <a:solidFill>
                  <a:schemeClr val="accent1"/>
                </a:solidFill>
              </a:rPr>
              <a:t>easoning and automatic systems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6712" y="2133600"/>
            <a:ext cx="5832909" cy="3777622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Knowledge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Attitudes/Risk Perception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Outcome expectancy</a:t>
            </a:r>
          </a:p>
          <a:p>
            <a:r>
              <a:rPr lang="en-GB" dirty="0"/>
              <a:t>Intentions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Self-efficacy </a:t>
            </a:r>
            <a:r>
              <a:rPr lang="en-GB" dirty="0">
                <a:solidFill>
                  <a:srgbClr val="00B050"/>
                </a:solidFill>
              </a:rPr>
              <a:t>(Perceived control)</a:t>
            </a:r>
          </a:p>
          <a:p>
            <a:r>
              <a:rPr lang="en-GB" dirty="0">
                <a:solidFill>
                  <a:srgbClr val="00B050"/>
                </a:solidFill>
              </a:rPr>
              <a:t>Action plans</a:t>
            </a:r>
          </a:p>
          <a:p>
            <a:endParaRPr lang="en-GB" dirty="0"/>
          </a:p>
          <a:p>
            <a:r>
              <a:rPr lang="en-GB" dirty="0" smtClean="0">
                <a:solidFill>
                  <a:srgbClr val="FF0000"/>
                </a:solidFill>
              </a:rPr>
              <a:t>Habits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14520" y="6273225"/>
            <a:ext cx="10177111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GB" sz="1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Eccles, M. P., Grimshaw, J. M., MacLennan, G., Bonetti, D., Glidewell, L., Pitts, N. B., ... &amp; Johnston, M. (2012). Explaining clinical </a:t>
            </a:r>
            <a:r>
              <a:rPr lang="en-GB" sz="1400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behaviors</a:t>
            </a:r>
            <a:r>
              <a:rPr lang="en-GB" sz="1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using multiple theoretical models. </a:t>
            </a:r>
            <a:r>
              <a:rPr lang="en-GB" sz="1400" b="0" i="1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Implementation Science</a:t>
            </a:r>
            <a:r>
              <a:rPr lang="en-GB" sz="1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GB" sz="1400" b="0" i="1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7</a:t>
            </a:r>
            <a:r>
              <a:rPr lang="en-GB" sz="1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(1), 99.</a:t>
            </a:r>
            <a:endParaRPr lang="en-GB" sz="1400" dirty="0"/>
          </a:p>
        </p:txBody>
      </p:sp>
      <p:sp>
        <p:nvSpPr>
          <p:cNvPr id="5" name="Right Brace 4"/>
          <p:cNvSpPr/>
          <p:nvPr/>
        </p:nvSpPr>
        <p:spPr>
          <a:xfrm>
            <a:off x="8191099" y="2133600"/>
            <a:ext cx="482707" cy="2534653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Brace 5"/>
          <p:cNvSpPr/>
          <p:nvPr/>
        </p:nvSpPr>
        <p:spPr>
          <a:xfrm>
            <a:off x="6882063" y="5130265"/>
            <a:ext cx="503719" cy="961958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932244" y="2454442"/>
            <a:ext cx="25723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i="1" dirty="0" smtClean="0">
                <a:solidFill>
                  <a:schemeClr val="accent1"/>
                </a:solidFill>
              </a:rPr>
              <a:t>Reasoning, Slow,</a:t>
            </a:r>
          </a:p>
          <a:p>
            <a:r>
              <a:rPr lang="en-GB" sz="2800" b="1" i="1" dirty="0" smtClean="0">
                <a:solidFill>
                  <a:schemeClr val="accent1"/>
                </a:solidFill>
              </a:rPr>
              <a:t>System </a:t>
            </a:r>
            <a:endParaRPr lang="en-GB" sz="2800" b="1" i="1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13437" y="4918746"/>
            <a:ext cx="25723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i="1" dirty="0" smtClean="0">
                <a:solidFill>
                  <a:schemeClr val="accent1"/>
                </a:solidFill>
              </a:rPr>
              <a:t>Automatic,</a:t>
            </a:r>
          </a:p>
          <a:p>
            <a:r>
              <a:rPr lang="en-GB" sz="2800" b="1" i="1" dirty="0" smtClean="0">
                <a:solidFill>
                  <a:schemeClr val="accent1"/>
                </a:solidFill>
              </a:rPr>
              <a:t>Fast,</a:t>
            </a:r>
          </a:p>
          <a:p>
            <a:r>
              <a:rPr lang="en-GB" sz="2800" b="1" i="1" dirty="0" smtClean="0">
                <a:solidFill>
                  <a:schemeClr val="accent1"/>
                </a:solidFill>
              </a:rPr>
              <a:t>System </a:t>
            </a:r>
            <a:endParaRPr lang="en-GB" sz="28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89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predicted clinical behaviours?</a:t>
            </a:r>
            <a:br>
              <a:rPr lang="en-GB" dirty="0" smtClean="0"/>
            </a:br>
            <a:r>
              <a:rPr lang="en-GB" i="1" dirty="0">
                <a:solidFill>
                  <a:schemeClr val="accent1"/>
                </a:solidFill>
              </a:rPr>
              <a:t>r</a:t>
            </a:r>
            <a:r>
              <a:rPr lang="en-GB" i="1" dirty="0" smtClean="0">
                <a:solidFill>
                  <a:schemeClr val="accent1"/>
                </a:solidFill>
              </a:rPr>
              <a:t>easoning and automatic systems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6712" y="2133600"/>
            <a:ext cx="5832909" cy="3777622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Knowledge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Attitudes/Risk Perception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Outcome expectancy</a:t>
            </a:r>
          </a:p>
          <a:p>
            <a:r>
              <a:rPr lang="en-GB" b="1" dirty="0"/>
              <a:t>Intentions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Self-efficacy 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Action </a:t>
            </a:r>
            <a:r>
              <a:rPr lang="en-GB" dirty="0">
                <a:solidFill>
                  <a:srgbClr val="00B050"/>
                </a:solidFill>
              </a:rPr>
              <a:t>plans</a:t>
            </a:r>
          </a:p>
          <a:p>
            <a:endParaRPr lang="en-GB" dirty="0"/>
          </a:p>
          <a:p>
            <a:r>
              <a:rPr lang="en-GB" dirty="0" smtClean="0">
                <a:solidFill>
                  <a:srgbClr val="FF0000"/>
                </a:solidFill>
              </a:rPr>
              <a:t>Habits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14520" y="6273225"/>
            <a:ext cx="10177111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GB" sz="16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Eccles, M. P., Grimshaw, J. M., MacLennan, G., Bonetti, D., Glidewell, L., Pitts, N. B., ... &amp; Johnston, M. (2012). Explaining clinical </a:t>
            </a:r>
            <a:r>
              <a:rPr lang="en-GB" sz="1600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behaviors</a:t>
            </a:r>
            <a:r>
              <a:rPr lang="en-GB" sz="16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using multiple theoretical models. </a:t>
            </a:r>
            <a:r>
              <a:rPr lang="en-GB" sz="1600" b="0" i="1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Implementation Science</a:t>
            </a:r>
            <a:r>
              <a:rPr lang="en-GB" sz="16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GB" sz="1600" b="0" i="1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7</a:t>
            </a:r>
            <a:r>
              <a:rPr lang="en-GB" sz="16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(1), 99.</a:t>
            </a:r>
            <a:endParaRPr lang="en-GB" sz="1600" dirty="0"/>
          </a:p>
        </p:txBody>
      </p:sp>
      <p:sp>
        <p:nvSpPr>
          <p:cNvPr id="5" name="Right Brace 4"/>
          <p:cNvSpPr/>
          <p:nvPr/>
        </p:nvSpPr>
        <p:spPr>
          <a:xfrm>
            <a:off x="9596388" y="2203091"/>
            <a:ext cx="482707" cy="2534653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Brace 5"/>
          <p:cNvSpPr/>
          <p:nvPr/>
        </p:nvSpPr>
        <p:spPr>
          <a:xfrm>
            <a:off x="7142341" y="2319713"/>
            <a:ext cx="503719" cy="1280135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0000648" y="2454442"/>
            <a:ext cx="25723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i="1" dirty="0" smtClean="0">
                <a:solidFill>
                  <a:schemeClr val="accent1"/>
                </a:solidFill>
              </a:rPr>
              <a:t>Reasoning, Slow,</a:t>
            </a:r>
          </a:p>
          <a:p>
            <a:r>
              <a:rPr lang="en-GB" sz="2800" b="1" i="1" dirty="0" smtClean="0">
                <a:solidFill>
                  <a:schemeClr val="accent1"/>
                </a:solidFill>
              </a:rPr>
              <a:t>System </a:t>
            </a:r>
            <a:endParaRPr lang="en-GB" sz="2800" b="1" i="1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25338" y="5221173"/>
            <a:ext cx="3471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i="1" dirty="0" smtClean="0">
                <a:solidFill>
                  <a:srgbClr val="FF0000"/>
                </a:solidFill>
              </a:rPr>
              <a:t>Automatic,</a:t>
            </a:r>
          </a:p>
          <a:p>
            <a:r>
              <a:rPr lang="en-GB" sz="2800" b="1" i="1" dirty="0" smtClean="0">
                <a:solidFill>
                  <a:srgbClr val="FF0000"/>
                </a:solidFill>
              </a:rPr>
              <a:t>Fast, System </a:t>
            </a:r>
            <a:endParaRPr lang="en-GB" sz="2800" b="1" i="1" dirty="0">
              <a:solidFill>
                <a:srgbClr val="FF0000"/>
              </a:solidFill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7034463" y="5282665"/>
            <a:ext cx="503719" cy="961958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Brace 9"/>
          <p:cNvSpPr/>
          <p:nvPr/>
        </p:nvSpPr>
        <p:spPr>
          <a:xfrm>
            <a:off x="7142341" y="3708132"/>
            <a:ext cx="463845" cy="1117016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825339" y="2775114"/>
            <a:ext cx="1771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solidFill>
                  <a:srgbClr val="0070C0"/>
                </a:solidFill>
              </a:rPr>
              <a:t>Motivation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25339" y="3787518"/>
            <a:ext cx="1771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 smtClean="0">
                <a:solidFill>
                  <a:srgbClr val="00B050"/>
                </a:solidFill>
              </a:rPr>
              <a:t>Action Regulation</a:t>
            </a:r>
            <a:endParaRPr lang="en-GB" sz="24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9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Arrow 9"/>
          <p:cNvSpPr/>
          <p:nvPr/>
        </p:nvSpPr>
        <p:spPr>
          <a:xfrm>
            <a:off x="3032760" y="3087886"/>
            <a:ext cx="5087112" cy="16737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2408" y="142177"/>
            <a:ext cx="8911687" cy="1280890"/>
          </a:xfrm>
        </p:spPr>
        <p:txBody>
          <a:bodyPr>
            <a:normAutofit/>
          </a:bodyPr>
          <a:lstStyle/>
          <a:p>
            <a:r>
              <a:rPr lang="en-GB" dirty="0" smtClean="0"/>
              <a:t>Illustration summarising the evidence: </a:t>
            </a:r>
            <a:r>
              <a:rPr lang="en-GB" sz="3100" i="1" dirty="0" smtClean="0"/>
              <a:t>GPs managing patients with diabetes </a:t>
            </a:r>
            <a:endParaRPr lang="en-GB" sz="3100" i="1" dirty="0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1867301" y="1669404"/>
            <a:ext cx="9176794" cy="377762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00B0F0"/>
                </a:solidFill>
              </a:rPr>
              <a:t>Motivation:  ‘thinking’ </a:t>
            </a:r>
            <a:r>
              <a:rPr lang="en-GB" dirty="0" smtClean="0"/>
              <a:t>– deliberative, slow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B050"/>
                </a:solidFill>
              </a:rPr>
              <a:t>Action Regulation: ‘goals and planning’ </a:t>
            </a:r>
            <a:r>
              <a:rPr lang="en-GB" dirty="0" smtClean="0">
                <a:solidFill>
                  <a:schemeClr val="tx1"/>
                </a:solidFill>
              </a:rPr>
              <a:t>- deliberative, slow</a:t>
            </a:r>
            <a:endParaRPr lang="en-GB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Prompted by situational factors: ‘automatic’ </a:t>
            </a:r>
            <a:r>
              <a:rPr lang="en-GB" dirty="0" smtClean="0"/>
              <a:t>– impulsive, fast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000" i="1" dirty="0" smtClean="0">
                <a:solidFill>
                  <a:srgbClr val="00B0F0"/>
                </a:solidFill>
              </a:rPr>
              <a:t>‘prescribing X has good results’</a:t>
            </a:r>
          </a:p>
          <a:p>
            <a:pPr marL="0" indent="0">
              <a:buNone/>
            </a:pPr>
            <a:r>
              <a:rPr lang="en-GB" sz="2000" i="1" dirty="0" smtClean="0">
                <a:solidFill>
                  <a:srgbClr val="00B0F0"/>
                </a:solidFill>
              </a:rPr>
              <a:t>	‘I’m in favour of prescribing X’</a:t>
            </a:r>
          </a:p>
          <a:p>
            <a:pPr marL="0" indent="0">
              <a:buNone/>
            </a:pPr>
            <a:r>
              <a:rPr lang="en-GB" sz="2000" i="1" dirty="0">
                <a:solidFill>
                  <a:srgbClr val="00B0F0"/>
                </a:solidFill>
              </a:rPr>
              <a:t>		</a:t>
            </a:r>
            <a:r>
              <a:rPr lang="en-GB" sz="2000" b="1" i="1" dirty="0">
                <a:solidFill>
                  <a:srgbClr val="00B0F0"/>
                </a:solidFill>
              </a:rPr>
              <a:t>‘I intend to prescribe X’</a:t>
            </a:r>
          </a:p>
          <a:p>
            <a:pPr marL="0" indent="0">
              <a:buNone/>
            </a:pPr>
            <a:r>
              <a:rPr lang="en-GB" sz="2000" i="1" dirty="0">
                <a:solidFill>
                  <a:srgbClr val="00B0F0"/>
                </a:solidFill>
              </a:rPr>
              <a:t>			</a:t>
            </a:r>
            <a:r>
              <a:rPr lang="en-GB" sz="2000" i="1" dirty="0">
                <a:solidFill>
                  <a:srgbClr val="00B050"/>
                </a:solidFill>
              </a:rPr>
              <a:t>‘I have a clear plan about how to prescribe X’</a:t>
            </a:r>
          </a:p>
          <a:p>
            <a:pPr marL="0" indent="0">
              <a:buNone/>
            </a:pPr>
            <a:r>
              <a:rPr lang="en-GB" sz="2000" i="1" dirty="0">
                <a:solidFill>
                  <a:srgbClr val="00B0F0"/>
                </a:solidFill>
              </a:rPr>
              <a:t>				</a:t>
            </a:r>
            <a:r>
              <a:rPr lang="en-GB" sz="2000" i="1" dirty="0">
                <a:solidFill>
                  <a:srgbClr val="FF0000"/>
                </a:solidFill>
              </a:rPr>
              <a:t>‘I always prescribe X (appropriately)’</a:t>
            </a:r>
          </a:p>
          <a:p>
            <a:pPr marL="0" indent="0">
              <a:buNone/>
            </a:pPr>
            <a:r>
              <a:rPr lang="en-GB" sz="2000" i="1" dirty="0">
                <a:solidFill>
                  <a:srgbClr val="00B0F0"/>
                </a:solidFill>
              </a:rPr>
              <a:t>					</a:t>
            </a:r>
            <a:r>
              <a:rPr lang="en-GB" sz="2000" i="1" dirty="0">
                <a:solidFill>
                  <a:srgbClr val="7030A0"/>
                </a:solidFill>
              </a:rPr>
              <a:t>‘I prescribe X (appropriately)’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4C058-FD02-4953-84A4-4B1D1DDC12CB}" type="slidenum">
              <a:rPr lang="en-GB" smtClean="0"/>
              <a:t>19</a:t>
            </a:fld>
            <a:endParaRPr lang="en-GB"/>
          </a:p>
        </p:txBody>
      </p:sp>
      <p:sp>
        <p:nvSpPr>
          <p:cNvPr id="15" name="Down Arrow 14"/>
          <p:cNvSpPr/>
          <p:nvPr/>
        </p:nvSpPr>
        <p:spPr>
          <a:xfrm flipV="1">
            <a:off x="8119872" y="3338453"/>
            <a:ext cx="149352" cy="38226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/>
          <p:cNvGrpSpPr/>
          <p:nvPr/>
        </p:nvGrpSpPr>
        <p:grpSpPr>
          <a:xfrm>
            <a:off x="2098636" y="2951726"/>
            <a:ext cx="7691540" cy="1221510"/>
            <a:chOff x="2098636" y="2951726"/>
            <a:chExt cx="7691540" cy="1221510"/>
          </a:xfrm>
        </p:grpSpPr>
        <p:sp>
          <p:nvSpPr>
            <p:cNvPr id="4" name="TextBox 3"/>
            <p:cNvSpPr txBox="1"/>
            <p:nvPr/>
          </p:nvSpPr>
          <p:spPr>
            <a:xfrm>
              <a:off x="2098636" y="2990088"/>
              <a:ext cx="934124" cy="369332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dirty="0"/>
                <a:t>Beliefs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64095" y="2971800"/>
              <a:ext cx="1249993" cy="3693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dirty="0"/>
                <a:t>Attitudes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035296" y="3010162"/>
              <a:ext cx="1289304" cy="3693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dirty="0"/>
                <a:t>Intentions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62928" y="2990088"/>
              <a:ext cx="804672" cy="3693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dirty="0"/>
                <a:t>Plans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171688" y="2951726"/>
              <a:ext cx="1618488" cy="369332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dirty="0"/>
                <a:t>BEHAVIOUR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353299" y="3803904"/>
              <a:ext cx="886968" cy="36933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dirty="0"/>
                <a:t>Habits</a:t>
              </a:r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4541520" y="3106175"/>
              <a:ext cx="283464" cy="137159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6296526" y="3106175"/>
              <a:ext cx="366402" cy="137159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7421880" y="3087886"/>
              <a:ext cx="676657" cy="167378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7284721" y="3355848"/>
              <a:ext cx="137159" cy="347472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ight Arrow 25"/>
            <p:cNvSpPr/>
            <p:nvPr/>
          </p:nvSpPr>
          <p:spPr>
            <a:xfrm>
              <a:off x="3058757" y="3118106"/>
              <a:ext cx="283464" cy="137159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1685544" y="5911401"/>
            <a:ext cx="10506456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 Presseau</a:t>
            </a:r>
            <a:r>
              <a:rPr lang="en-GB" sz="1400" dirty="0">
                <a:solidFill>
                  <a:srgbClr val="222222"/>
                </a:solidFill>
                <a:latin typeface="Arial" panose="020B0604020202020204" pitchFamily="34" charset="0"/>
              </a:rPr>
              <a:t>, J., Johnston, M., Heponiemi,... &amp; Hawthorne, G. (2014). Reflective and automatic processes in health care professional behaviour: a dual process model tested across multiple behaviours. </a:t>
            </a:r>
            <a:r>
              <a:rPr lang="en-GB" sz="1400" i="1" dirty="0">
                <a:solidFill>
                  <a:srgbClr val="222222"/>
                </a:solidFill>
                <a:latin typeface="Arial" panose="020B0604020202020204" pitchFamily="34" charset="0"/>
              </a:rPr>
              <a:t>Annals of </a:t>
            </a:r>
            <a:r>
              <a:rPr lang="en-GB" sz="1400" i="1" dirty="0" err="1">
                <a:solidFill>
                  <a:srgbClr val="222222"/>
                </a:solidFill>
                <a:latin typeface="Arial" panose="020B0604020202020204" pitchFamily="34" charset="0"/>
              </a:rPr>
              <a:t>Behavioral</a:t>
            </a:r>
            <a:r>
              <a:rPr lang="en-GB" sz="1400" i="1" dirty="0">
                <a:solidFill>
                  <a:srgbClr val="222222"/>
                </a:solidFill>
                <a:latin typeface="Arial" panose="020B0604020202020204" pitchFamily="34" charset="0"/>
              </a:rPr>
              <a:t> Medicine</a:t>
            </a:r>
            <a:r>
              <a:rPr lang="en-GB" sz="1400" dirty="0">
                <a:solidFill>
                  <a:srgbClr val="222222"/>
                </a:solidFill>
                <a:latin typeface="Arial" panose="020B0604020202020204" pitchFamily="34" charset="0"/>
              </a:rPr>
              <a:t>, </a:t>
            </a:r>
            <a:r>
              <a:rPr lang="en-GB" sz="1400" i="1" dirty="0">
                <a:solidFill>
                  <a:srgbClr val="222222"/>
                </a:solidFill>
                <a:latin typeface="Arial" panose="020B0604020202020204" pitchFamily="34" charset="0"/>
              </a:rPr>
              <a:t>48</a:t>
            </a:r>
            <a:r>
              <a:rPr lang="en-GB" sz="1400" dirty="0">
                <a:solidFill>
                  <a:srgbClr val="222222"/>
                </a:solidFill>
                <a:latin typeface="Arial" panose="020B0604020202020204" pitchFamily="34" charset="0"/>
              </a:rPr>
              <a:t>(3), 347-358. </a:t>
            </a:r>
          </a:p>
          <a:p>
            <a:r>
              <a:rPr lang="en-GB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 Potthoff</a:t>
            </a:r>
            <a:r>
              <a:rPr lang="en-GB" sz="1400" dirty="0">
                <a:solidFill>
                  <a:srgbClr val="222222"/>
                </a:solidFill>
                <a:latin typeface="Arial" panose="020B0604020202020204" pitchFamily="34" charset="0"/>
              </a:rPr>
              <a:t>, S., Presseau, J., Sniehotta, F. F., Johnston, M., Elovainio, M., &amp; Avery, L. (2017). Planning to be routine: habit as a mediator of the planning-behaviour relationship in healthcare professionals. </a:t>
            </a:r>
            <a:r>
              <a:rPr lang="en-GB" sz="1400" i="1" dirty="0">
                <a:solidFill>
                  <a:srgbClr val="222222"/>
                </a:solidFill>
                <a:latin typeface="Arial" panose="020B0604020202020204" pitchFamily="34" charset="0"/>
              </a:rPr>
              <a:t>Implementation Science</a:t>
            </a:r>
            <a:r>
              <a:rPr lang="en-GB" sz="1400" dirty="0">
                <a:solidFill>
                  <a:srgbClr val="222222"/>
                </a:solidFill>
                <a:latin typeface="Arial" panose="020B0604020202020204" pitchFamily="34" charset="0"/>
              </a:rPr>
              <a:t>, </a:t>
            </a:r>
            <a:r>
              <a:rPr lang="en-GB" sz="1400" i="1" dirty="0">
                <a:solidFill>
                  <a:srgbClr val="222222"/>
                </a:solidFill>
                <a:latin typeface="Arial" panose="020B0604020202020204" pitchFamily="34" charset="0"/>
              </a:rPr>
              <a:t>12</a:t>
            </a:r>
            <a:r>
              <a:rPr lang="en-GB" sz="1400" dirty="0">
                <a:solidFill>
                  <a:srgbClr val="222222"/>
                </a:solidFill>
                <a:latin typeface="Arial" panose="020B0604020202020204" pitchFamily="34" charset="0"/>
              </a:rPr>
              <a:t>(1), 24.</a:t>
            </a:r>
            <a:endParaRPr lang="en-GB" sz="1400" dirty="0"/>
          </a:p>
        </p:txBody>
      </p:sp>
      <p:sp>
        <p:nvSpPr>
          <p:cNvPr id="17" name="Oval Callout 16"/>
          <p:cNvSpPr/>
          <p:nvPr/>
        </p:nvSpPr>
        <p:spPr>
          <a:xfrm>
            <a:off x="8240268" y="3905250"/>
            <a:ext cx="3846958" cy="1550473"/>
          </a:xfrm>
          <a:prstGeom prst="wedgeEllipseCallout">
            <a:avLst>
              <a:gd name="adj1" fmla="val 52951"/>
              <a:gd name="adj2" fmla="val 821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Intentions work via planning to change behaviour and planning can work by developing habits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018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importance of implementing evidence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528" b="70640"/>
          <a:stretch/>
        </p:blipFill>
        <p:spPr>
          <a:xfrm>
            <a:off x="170434" y="2563908"/>
            <a:ext cx="3013760" cy="9770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767" y="4173855"/>
            <a:ext cx="3221897" cy="24890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1904999"/>
            <a:ext cx="2944369" cy="2111057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697" y="3401693"/>
            <a:ext cx="484854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562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Arrow 9"/>
          <p:cNvSpPr/>
          <p:nvPr/>
        </p:nvSpPr>
        <p:spPr>
          <a:xfrm>
            <a:off x="3032760" y="3087886"/>
            <a:ext cx="5087112" cy="16737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2408" y="142177"/>
            <a:ext cx="8911687" cy="1280890"/>
          </a:xfrm>
        </p:spPr>
        <p:txBody>
          <a:bodyPr>
            <a:normAutofit/>
          </a:bodyPr>
          <a:lstStyle/>
          <a:p>
            <a:r>
              <a:rPr lang="en-GB" dirty="0" smtClean="0"/>
              <a:t>Illustration summarising the evidence:</a:t>
            </a:r>
            <a:br>
              <a:rPr lang="en-GB" dirty="0" smtClean="0"/>
            </a:br>
            <a:r>
              <a:rPr lang="en-GB" sz="2800" dirty="0" smtClean="0">
                <a:solidFill>
                  <a:srgbClr val="FF0000"/>
                </a:solidFill>
              </a:rPr>
              <a:t>reducing chocolate consumption</a:t>
            </a:r>
            <a:endParaRPr lang="en-GB" sz="3100" i="1" dirty="0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1867301" y="1669404"/>
            <a:ext cx="9176794" cy="377762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00B0F0"/>
                </a:solidFill>
              </a:rPr>
              <a:t>Motivation:  ‘thinking’ </a:t>
            </a:r>
            <a:r>
              <a:rPr lang="en-GB" dirty="0" smtClean="0"/>
              <a:t>– deliberative, slow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B050"/>
                </a:solidFill>
              </a:rPr>
              <a:t>Action Regulation: ‘goals and planning’ </a:t>
            </a:r>
            <a:r>
              <a:rPr lang="en-GB" dirty="0" smtClean="0">
                <a:solidFill>
                  <a:schemeClr val="tx1"/>
                </a:solidFill>
              </a:rPr>
              <a:t>- deliberative, slow</a:t>
            </a:r>
            <a:endParaRPr lang="en-GB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Prompted by situational factors: ‘automatic’ </a:t>
            </a:r>
            <a:r>
              <a:rPr lang="en-GB" dirty="0" smtClean="0"/>
              <a:t>– impulsive, fast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000" i="1" dirty="0" smtClean="0">
                <a:solidFill>
                  <a:srgbClr val="00B0F0"/>
                </a:solidFill>
              </a:rPr>
              <a:t>‘its bad for me to eat too much chocolate’</a:t>
            </a:r>
            <a:endParaRPr lang="en-GB" sz="2000" i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GB" sz="2000" i="1" dirty="0">
                <a:solidFill>
                  <a:srgbClr val="00B0F0"/>
                </a:solidFill>
              </a:rPr>
              <a:t>	‘</a:t>
            </a:r>
            <a:r>
              <a:rPr lang="en-GB" sz="2000" i="1" dirty="0" smtClean="0">
                <a:solidFill>
                  <a:srgbClr val="00B0F0"/>
                </a:solidFill>
              </a:rPr>
              <a:t>I would like to eat less chocolate’</a:t>
            </a:r>
            <a:endParaRPr lang="en-GB" sz="2000" i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GB" sz="2000" i="1" dirty="0">
                <a:solidFill>
                  <a:srgbClr val="00B0F0"/>
                </a:solidFill>
              </a:rPr>
              <a:t>		</a:t>
            </a:r>
            <a:r>
              <a:rPr lang="en-GB" sz="2000" b="1" i="1" dirty="0">
                <a:solidFill>
                  <a:srgbClr val="00B0F0"/>
                </a:solidFill>
              </a:rPr>
              <a:t>‘I intend to </a:t>
            </a:r>
            <a:r>
              <a:rPr lang="en-GB" sz="2000" b="1" i="1" dirty="0" smtClean="0">
                <a:solidFill>
                  <a:srgbClr val="00B0F0"/>
                </a:solidFill>
              </a:rPr>
              <a:t>eat less chocolate’</a:t>
            </a:r>
            <a:endParaRPr lang="en-GB" sz="2000" b="1" i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GB" sz="2000" i="1" dirty="0">
                <a:solidFill>
                  <a:srgbClr val="00B0F0"/>
                </a:solidFill>
              </a:rPr>
              <a:t>			</a:t>
            </a:r>
            <a:r>
              <a:rPr lang="en-GB" sz="2000" i="1" dirty="0">
                <a:solidFill>
                  <a:srgbClr val="00B050"/>
                </a:solidFill>
              </a:rPr>
              <a:t>‘I have a clear plan about how </a:t>
            </a:r>
            <a:r>
              <a:rPr lang="en-GB" sz="2000" i="1" dirty="0" smtClean="0">
                <a:solidFill>
                  <a:srgbClr val="00B050"/>
                </a:solidFill>
              </a:rPr>
              <a:t>to reduce my chocolate consumption’</a:t>
            </a:r>
            <a:endParaRPr lang="en-GB" sz="2000" i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GB" sz="2000" i="1" dirty="0">
                <a:solidFill>
                  <a:srgbClr val="00B0F0"/>
                </a:solidFill>
              </a:rPr>
              <a:t>				</a:t>
            </a:r>
            <a:r>
              <a:rPr lang="en-GB" sz="2000" i="1" dirty="0">
                <a:solidFill>
                  <a:srgbClr val="FF0000"/>
                </a:solidFill>
              </a:rPr>
              <a:t>‘I </a:t>
            </a:r>
            <a:r>
              <a:rPr lang="en-GB" sz="2000" i="1" dirty="0" smtClean="0">
                <a:solidFill>
                  <a:srgbClr val="FF0000"/>
                </a:solidFill>
              </a:rPr>
              <a:t>only eat chocolate at weekends’</a:t>
            </a:r>
            <a:endParaRPr lang="en-GB" sz="20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2000" i="1" dirty="0">
                <a:solidFill>
                  <a:srgbClr val="00B0F0"/>
                </a:solidFill>
              </a:rPr>
              <a:t>					</a:t>
            </a:r>
            <a:r>
              <a:rPr lang="en-GB" sz="2000" i="1" dirty="0">
                <a:solidFill>
                  <a:srgbClr val="7030A0"/>
                </a:solidFill>
              </a:rPr>
              <a:t>‘I </a:t>
            </a:r>
            <a:r>
              <a:rPr lang="en-GB" sz="2000" i="1" dirty="0" smtClean="0">
                <a:solidFill>
                  <a:srgbClr val="7030A0"/>
                </a:solidFill>
              </a:rPr>
              <a:t>eat the right amount of chocolate’</a:t>
            </a:r>
            <a:endParaRPr lang="en-GB" sz="2000" i="1" dirty="0">
              <a:solidFill>
                <a:srgbClr val="7030A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4C058-FD02-4953-84A4-4B1D1DDC12CB}" type="slidenum">
              <a:rPr lang="en-GB" smtClean="0"/>
              <a:t>20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098636" y="2990088"/>
            <a:ext cx="934124" cy="3693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Beliefs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64095" y="2971800"/>
            <a:ext cx="1249993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Attitudes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35296" y="3010162"/>
            <a:ext cx="1289304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Intentions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62928" y="2990088"/>
            <a:ext cx="804672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Plans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71688" y="2951726"/>
            <a:ext cx="1618488" cy="36933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BEHAVIOUR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53299" y="3803904"/>
            <a:ext cx="886968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Habits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4541520" y="3106175"/>
            <a:ext cx="283464" cy="137159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>
            <a:off x="6296526" y="3106175"/>
            <a:ext cx="366402" cy="137159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Arrow 12"/>
          <p:cNvSpPr/>
          <p:nvPr/>
        </p:nvSpPr>
        <p:spPr>
          <a:xfrm>
            <a:off x="7421880" y="3087886"/>
            <a:ext cx="676657" cy="16737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Down Arrow 13"/>
          <p:cNvSpPr/>
          <p:nvPr/>
        </p:nvSpPr>
        <p:spPr>
          <a:xfrm>
            <a:off x="7284721" y="3355848"/>
            <a:ext cx="137159" cy="34747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Down Arrow 14"/>
          <p:cNvSpPr/>
          <p:nvPr/>
        </p:nvSpPr>
        <p:spPr>
          <a:xfrm flipV="1">
            <a:off x="8119872" y="3338453"/>
            <a:ext cx="149352" cy="38226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ight Arrow 25"/>
          <p:cNvSpPr/>
          <p:nvPr/>
        </p:nvSpPr>
        <p:spPr>
          <a:xfrm>
            <a:off x="3058757" y="3118106"/>
            <a:ext cx="283464" cy="137159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09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Methods of changing behaviour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08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Methods of changing behaviour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Behaviour change techniques 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(BCTs)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smallest component of an intervention compatible with retaining the postulated </a:t>
            </a:r>
            <a:r>
              <a:rPr lang="en-US" dirty="0">
                <a:solidFill>
                  <a:srgbClr val="FF0000"/>
                </a:solidFill>
              </a:rPr>
              <a:t>active ingredients</a:t>
            </a:r>
            <a:r>
              <a:rPr lang="en-US" dirty="0"/>
              <a:t>, and </a:t>
            </a:r>
          </a:p>
          <a:p>
            <a:pPr lvl="1"/>
            <a:r>
              <a:rPr lang="en-US" dirty="0"/>
              <a:t>used </a:t>
            </a:r>
            <a:r>
              <a:rPr lang="en-US" dirty="0">
                <a:solidFill>
                  <a:srgbClr val="FF0000"/>
                </a:solidFill>
              </a:rPr>
              <a:t>alone or in combination </a:t>
            </a:r>
            <a:r>
              <a:rPr lang="en-US" dirty="0"/>
              <a:t>with </a:t>
            </a:r>
            <a:r>
              <a:rPr lang="en-US" sz="2400" dirty="0"/>
              <a:t>other BCTs.</a:t>
            </a:r>
            <a:endParaRPr lang="en-GB" sz="2400" dirty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GB" dirty="0">
                <a:solidFill>
                  <a:schemeClr val="tx1"/>
                </a:solidFill>
              </a:rPr>
              <a:t>Involves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Context</a:t>
            </a:r>
            <a:r>
              <a:rPr lang="en-GB" dirty="0">
                <a:solidFill>
                  <a:schemeClr val="tx1"/>
                </a:solidFill>
              </a:rPr>
              <a:t> e.g.</a:t>
            </a:r>
          </a:p>
          <a:p>
            <a:pPr lvl="2"/>
            <a:r>
              <a:rPr lang="en-GB" dirty="0">
                <a:solidFill>
                  <a:schemeClr val="tx1"/>
                </a:solidFill>
              </a:rPr>
              <a:t>Home</a:t>
            </a:r>
          </a:p>
          <a:p>
            <a:pPr lvl="2"/>
            <a:r>
              <a:rPr lang="en-GB" dirty="0">
                <a:solidFill>
                  <a:schemeClr val="tx1"/>
                </a:solidFill>
              </a:rPr>
              <a:t>Clinic …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Delivery</a:t>
            </a:r>
            <a:r>
              <a:rPr lang="en-GB" dirty="0">
                <a:solidFill>
                  <a:schemeClr val="tx1"/>
                </a:solidFill>
              </a:rPr>
              <a:t> e.g.</a:t>
            </a:r>
          </a:p>
          <a:p>
            <a:pPr lvl="2"/>
            <a:r>
              <a:rPr lang="en-GB" dirty="0" smtClean="0">
                <a:solidFill>
                  <a:schemeClr val="tx1"/>
                </a:solidFill>
              </a:rPr>
              <a:t>Face-to-face, Group </a:t>
            </a:r>
            <a:endParaRPr lang="en-GB" dirty="0">
              <a:solidFill>
                <a:schemeClr val="tx1"/>
              </a:solidFill>
            </a:endParaRPr>
          </a:p>
          <a:p>
            <a:pPr lvl="2"/>
            <a:r>
              <a:rPr lang="en-GB" dirty="0" smtClean="0">
                <a:solidFill>
                  <a:schemeClr val="tx1"/>
                </a:solidFill>
              </a:rPr>
              <a:t>Letter, Email </a:t>
            </a:r>
            <a:r>
              <a:rPr lang="en-GB" dirty="0">
                <a:solidFill>
                  <a:schemeClr val="tx1"/>
                </a:solidFill>
              </a:rPr>
              <a:t>…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Intensity</a:t>
            </a:r>
            <a:r>
              <a:rPr lang="en-GB" dirty="0">
                <a:solidFill>
                  <a:schemeClr val="tx1"/>
                </a:solidFill>
              </a:rPr>
              <a:t> e.g.</a:t>
            </a:r>
          </a:p>
          <a:p>
            <a:pPr lvl="2"/>
            <a:r>
              <a:rPr lang="en-GB" dirty="0">
                <a:solidFill>
                  <a:schemeClr val="tx1"/>
                </a:solidFill>
              </a:rPr>
              <a:t>Once vs monthly</a:t>
            </a:r>
          </a:p>
          <a:p>
            <a:pPr lvl="2"/>
            <a:r>
              <a:rPr lang="en-GB" dirty="0">
                <a:solidFill>
                  <a:schemeClr val="tx1"/>
                </a:solidFill>
              </a:rPr>
              <a:t>1 minute vs 3 hours</a:t>
            </a:r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680650" y="6027003"/>
            <a:ext cx="10444852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222222"/>
                </a:solidFill>
                <a:latin typeface="Arial" panose="020B0604020202020204" pitchFamily="34" charset="0"/>
              </a:rPr>
              <a:t>Michie, S., Richardson, M., Johnston, M., Abraham, C., Francis, J., Hardeman, W., ... &amp; Wood, C. E. (2013). The </a:t>
            </a:r>
            <a:r>
              <a:rPr lang="en-GB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behavior</a:t>
            </a:r>
            <a:r>
              <a:rPr lang="en-GB" sz="1600" dirty="0">
                <a:solidFill>
                  <a:srgbClr val="222222"/>
                </a:solidFill>
                <a:latin typeface="Arial" panose="020B0604020202020204" pitchFamily="34" charset="0"/>
              </a:rPr>
              <a:t> change technique taxonomy (v1) of 93 hierarchically clustered techniques: building an international consensus for the reporting of </a:t>
            </a:r>
            <a:r>
              <a:rPr lang="en-GB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behavior</a:t>
            </a:r>
            <a:r>
              <a:rPr lang="en-GB" sz="1600" dirty="0">
                <a:solidFill>
                  <a:srgbClr val="222222"/>
                </a:solidFill>
                <a:latin typeface="Arial" panose="020B0604020202020204" pitchFamily="34" charset="0"/>
              </a:rPr>
              <a:t> change interventions. </a:t>
            </a:r>
            <a:r>
              <a:rPr lang="en-GB" sz="1600" i="1" dirty="0">
                <a:solidFill>
                  <a:srgbClr val="222222"/>
                </a:solidFill>
                <a:latin typeface="Arial" panose="020B0604020202020204" pitchFamily="34" charset="0"/>
              </a:rPr>
              <a:t>Annals of </a:t>
            </a:r>
            <a:r>
              <a:rPr lang="en-GB" sz="1600" i="1" dirty="0" err="1">
                <a:solidFill>
                  <a:srgbClr val="222222"/>
                </a:solidFill>
                <a:latin typeface="Arial" panose="020B0604020202020204" pitchFamily="34" charset="0"/>
              </a:rPr>
              <a:t>behavioral</a:t>
            </a:r>
            <a:r>
              <a:rPr lang="en-GB" sz="1600" i="1" dirty="0">
                <a:solidFill>
                  <a:srgbClr val="222222"/>
                </a:solidFill>
                <a:latin typeface="Arial" panose="020B0604020202020204" pitchFamily="34" charset="0"/>
              </a:rPr>
              <a:t> medicine</a:t>
            </a:r>
            <a:r>
              <a:rPr lang="en-GB" sz="1600" dirty="0">
                <a:solidFill>
                  <a:srgbClr val="222222"/>
                </a:solidFill>
                <a:latin typeface="Arial" panose="020B0604020202020204" pitchFamily="34" charset="0"/>
              </a:rPr>
              <a:t>, </a:t>
            </a:r>
            <a:r>
              <a:rPr lang="en-GB" sz="1600" i="1" dirty="0">
                <a:solidFill>
                  <a:srgbClr val="222222"/>
                </a:solidFill>
                <a:latin typeface="Arial" panose="020B0604020202020204" pitchFamily="34" charset="0"/>
              </a:rPr>
              <a:t>46</a:t>
            </a:r>
            <a:r>
              <a:rPr lang="en-GB" sz="1600" dirty="0">
                <a:solidFill>
                  <a:srgbClr val="222222"/>
                </a:solidFill>
                <a:latin typeface="Arial" panose="020B0604020202020204" pitchFamily="34" charset="0"/>
              </a:rPr>
              <a:t>(1), 81-95.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70296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Behaviour Change Technique Taxonomy v1 </a:t>
            </a:r>
            <a:r>
              <a:rPr lang="en-GB" sz="2800" dirty="0" smtClean="0"/>
              <a:t>(BCTTv1)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1468" y="2038064"/>
            <a:ext cx="6243892" cy="3777622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Methods</a:t>
            </a:r>
          </a:p>
          <a:p>
            <a:pPr lvl="1"/>
            <a:r>
              <a:rPr lang="en-GB" dirty="0" smtClean="0"/>
              <a:t>Literature searching</a:t>
            </a:r>
          </a:p>
          <a:p>
            <a:pPr lvl="1"/>
            <a:r>
              <a:rPr lang="en-GB" dirty="0" smtClean="0"/>
              <a:t>Delphi studies with experts in behaviour change </a:t>
            </a:r>
          </a:p>
          <a:p>
            <a:pPr lvl="1"/>
            <a:r>
              <a:rPr lang="en-GB" dirty="0" smtClean="0"/>
              <a:t>Reliability testing</a:t>
            </a:r>
          </a:p>
          <a:p>
            <a:pPr lvl="1"/>
            <a:r>
              <a:rPr lang="en-GB" dirty="0" smtClean="0"/>
              <a:t>Open-sort study</a:t>
            </a:r>
          </a:p>
          <a:p>
            <a:pPr lvl="1"/>
            <a:r>
              <a:rPr lang="en-GB" dirty="0" smtClean="0"/>
              <a:t>Advice from International Advisory Board</a:t>
            </a:r>
            <a:endParaRPr lang="en-GB" dirty="0"/>
          </a:p>
          <a:p>
            <a:r>
              <a:rPr lang="en-GB" dirty="0" smtClean="0"/>
              <a:t>Result</a:t>
            </a:r>
          </a:p>
          <a:p>
            <a:pPr lvl="1"/>
            <a:r>
              <a:rPr lang="en-GB" sz="2100" b="1" dirty="0">
                <a:solidFill>
                  <a:srgbClr val="FF0000"/>
                </a:solidFill>
              </a:rPr>
              <a:t>93 BCTs </a:t>
            </a:r>
            <a:r>
              <a:rPr lang="en-GB" dirty="0" smtClean="0"/>
              <a:t>with </a:t>
            </a:r>
            <a:r>
              <a:rPr lang="en-GB" b="1" dirty="0" smtClean="0">
                <a:solidFill>
                  <a:srgbClr val="FF0000"/>
                </a:solidFill>
              </a:rPr>
              <a:t>labels</a:t>
            </a:r>
            <a:r>
              <a:rPr lang="en-GB" dirty="0" smtClean="0"/>
              <a:t> and </a:t>
            </a:r>
            <a:r>
              <a:rPr lang="en-GB" sz="2100" b="1" dirty="0">
                <a:solidFill>
                  <a:srgbClr val="FF0000"/>
                </a:solidFill>
              </a:rPr>
              <a:t>definitions</a:t>
            </a:r>
          </a:p>
          <a:p>
            <a:pPr lvl="1"/>
            <a:r>
              <a:rPr lang="en-GB" dirty="0" smtClean="0"/>
              <a:t>Grouped in </a:t>
            </a:r>
            <a:r>
              <a:rPr lang="en-GB" sz="2100" b="1" dirty="0">
                <a:solidFill>
                  <a:srgbClr val="FF0000"/>
                </a:solidFill>
              </a:rPr>
              <a:t>16 clusters</a:t>
            </a:r>
          </a:p>
        </p:txBody>
      </p:sp>
      <p:pic>
        <p:nvPicPr>
          <p:cNvPr id="4" name="Picture 4" descr="logo_draf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92847" y="677974"/>
            <a:ext cx="2109787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859280" y="5948750"/>
            <a:ext cx="10046208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1600" dirty="0">
                <a:hlinkClick r:id="rId3"/>
              </a:rPr>
              <a:t>https://</a:t>
            </a:r>
            <a:r>
              <a:rPr lang="en-GB" sz="1600" dirty="0" smtClean="0">
                <a:hlinkClick r:id="rId3"/>
              </a:rPr>
              <a:t>www.ucl.ac.uk/health-psychology/bcttaxonomy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04942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963554" y="1935829"/>
            <a:ext cx="8213718" cy="42440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GB" sz="2000" dirty="0" smtClean="0">
                <a:solidFill>
                  <a:srgbClr val="000000"/>
                </a:solidFill>
              </a:rPr>
              <a:t>2.1</a:t>
            </a:r>
            <a:r>
              <a:rPr lang="en-GB" sz="2000" dirty="0">
                <a:solidFill>
                  <a:srgbClr val="000000"/>
                </a:solidFill>
              </a:rPr>
              <a:t>. Monitoring of </a:t>
            </a:r>
            <a:r>
              <a:rPr lang="en-GB" sz="2000" dirty="0" err="1">
                <a:solidFill>
                  <a:srgbClr val="000000"/>
                </a:solidFill>
              </a:rPr>
              <a:t>behavior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by </a:t>
            </a:r>
            <a:r>
              <a:rPr lang="en-GB" sz="2000" dirty="0">
                <a:solidFill>
                  <a:srgbClr val="000000"/>
                </a:solidFill>
              </a:rPr>
              <a:t>others </a:t>
            </a:r>
            <a:r>
              <a:rPr lang="en-GB" sz="2000" dirty="0" smtClean="0">
                <a:solidFill>
                  <a:srgbClr val="000000"/>
                </a:solidFill>
              </a:rPr>
              <a:t>without feedback </a:t>
            </a:r>
            <a:endParaRPr lang="en-GB" sz="2000" dirty="0">
              <a:solidFill>
                <a:srgbClr val="000000"/>
              </a:solidFill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GB" sz="2000" dirty="0">
                <a:solidFill>
                  <a:srgbClr val="000000"/>
                </a:solidFill>
              </a:rPr>
              <a:t>2.2. Feedback on behaviour 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GB" sz="2000" dirty="0">
                <a:solidFill>
                  <a:srgbClr val="000000"/>
                </a:solidFill>
              </a:rPr>
              <a:t>2.3. Self-monitoring of </a:t>
            </a:r>
            <a:r>
              <a:rPr lang="en-GB" sz="2000" dirty="0" smtClean="0">
                <a:solidFill>
                  <a:srgbClr val="000000"/>
                </a:solidFill>
              </a:rPr>
              <a:t>behaviour </a:t>
            </a:r>
            <a:endParaRPr lang="en-GB" sz="2000" dirty="0">
              <a:solidFill>
                <a:srgbClr val="000000"/>
              </a:solidFill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GB" sz="2000" dirty="0">
                <a:solidFill>
                  <a:srgbClr val="000000"/>
                </a:solidFill>
              </a:rPr>
              <a:t>2.4. Self-monitoring of </a:t>
            </a:r>
            <a:r>
              <a:rPr lang="en-GB" sz="2000" dirty="0" smtClean="0">
                <a:solidFill>
                  <a:srgbClr val="000000"/>
                </a:solidFill>
              </a:rPr>
              <a:t>outcome(s</a:t>
            </a:r>
            <a:r>
              <a:rPr lang="en-GB" sz="2000" dirty="0">
                <a:solidFill>
                  <a:srgbClr val="000000"/>
                </a:solidFill>
              </a:rPr>
              <a:t>) of behaviour 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GB" sz="2000" dirty="0">
                <a:solidFill>
                  <a:srgbClr val="000000"/>
                </a:solidFill>
              </a:rPr>
              <a:t>2.5. Monitoring of outcome(s) </a:t>
            </a:r>
            <a:r>
              <a:rPr lang="en-GB" sz="2000" dirty="0" smtClean="0">
                <a:solidFill>
                  <a:srgbClr val="000000"/>
                </a:solidFill>
              </a:rPr>
              <a:t>of </a:t>
            </a:r>
            <a:r>
              <a:rPr lang="en-GB" sz="2000" dirty="0" err="1">
                <a:solidFill>
                  <a:srgbClr val="000000"/>
                </a:solidFill>
              </a:rPr>
              <a:t>behavior</a:t>
            </a:r>
            <a:r>
              <a:rPr lang="en-GB" sz="2000" dirty="0">
                <a:solidFill>
                  <a:srgbClr val="000000"/>
                </a:solidFill>
              </a:rPr>
              <a:t> without </a:t>
            </a:r>
            <a:r>
              <a:rPr lang="en-GB" sz="2000" dirty="0" smtClean="0">
                <a:solidFill>
                  <a:srgbClr val="000000"/>
                </a:solidFill>
              </a:rPr>
              <a:t>feedback </a:t>
            </a:r>
            <a:endParaRPr lang="en-GB" sz="2000" dirty="0">
              <a:solidFill>
                <a:srgbClr val="000000"/>
              </a:solidFill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GB" sz="2000" dirty="0">
                <a:solidFill>
                  <a:srgbClr val="000000"/>
                </a:solidFill>
              </a:rPr>
              <a:t>2.6. Biofeedback 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GB" sz="2000" dirty="0">
                <a:solidFill>
                  <a:srgbClr val="000000"/>
                </a:solidFill>
              </a:rPr>
              <a:t>2.7. Feedback on outcome(s) 	</a:t>
            </a:r>
          </a:p>
          <a:p>
            <a:endParaRPr lang="en-GB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534400" y="6356353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592925" y="624110"/>
            <a:ext cx="8911687" cy="12808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BCTTv1:  Examples of Groupings</a:t>
            </a:r>
            <a:endParaRPr lang="en-GB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BCTTv1:  Example of Groupings</a:t>
            </a:r>
            <a:br>
              <a:rPr lang="en-GB" dirty="0"/>
            </a:br>
            <a:r>
              <a:rPr lang="en-GB" sz="3100" b="1" i="1" dirty="0" smtClean="0">
                <a:solidFill>
                  <a:srgbClr val="FF0000"/>
                </a:solidFill>
              </a:rPr>
              <a:t>2</a:t>
            </a:r>
            <a:r>
              <a:rPr lang="en-GB" sz="3100" b="1" i="1" dirty="0">
                <a:solidFill>
                  <a:srgbClr val="000000"/>
                </a:solidFill>
              </a:rPr>
              <a:t>. </a:t>
            </a:r>
            <a:r>
              <a:rPr lang="en-GB" sz="3100" i="1" dirty="0">
                <a:solidFill>
                  <a:srgbClr val="000000"/>
                </a:solidFill>
              </a:rPr>
              <a:t>Feedback and monitoring </a:t>
            </a:r>
            <a:r>
              <a:rPr lang="en-GB" dirty="0">
                <a:solidFill>
                  <a:srgbClr val="000000"/>
                </a:solidFill>
              </a:rPr>
              <a:t/>
            </a:r>
            <a:br>
              <a:rPr lang="en-GB" dirty="0">
                <a:solidFill>
                  <a:srgbClr val="000000"/>
                </a:solidFill>
              </a:rPr>
            </a:br>
            <a:endParaRPr lang="en-GB" dirty="0"/>
          </a:p>
        </p:txBody>
      </p:sp>
      <p:pic>
        <p:nvPicPr>
          <p:cNvPr id="18" name="Picture 4" descr="logo_draf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13106" y="643849"/>
            <a:ext cx="2109787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Callout 7"/>
          <p:cNvSpPr/>
          <p:nvPr/>
        </p:nvSpPr>
        <p:spPr>
          <a:xfrm>
            <a:off x="8839712" y="4484951"/>
            <a:ext cx="3510269" cy="1979857"/>
          </a:xfrm>
          <a:prstGeom prst="wedgeEllipseCallout">
            <a:avLst>
              <a:gd name="adj1" fmla="val -104711"/>
              <a:gd name="adj2" fmla="val -505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“Establish </a:t>
            </a:r>
            <a:r>
              <a:rPr lang="en-GB" dirty="0"/>
              <a:t>a method for the person to monitor and record their </a:t>
            </a:r>
            <a:r>
              <a:rPr lang="en-GB" dirty="0" err="1"/>
              <a:t>behavior</a:t>
            </a:r>
            <a:r>
              <a:rPr lang="en-GB" dirty="0"/>
              <a:t>(s) as part of a </a:t>
            </a:r>
            <a:r>
              <a:rPr lang="en-GB" dirty="0" err="1"/>
              <a:t>behavior</a:t>
            </a:r>
            <a:r>
              <a:rPr lang="en-GB" dirty="0"/>
              <a:t> change </a:t>
            </a:r>
            <a:r>
              <a:rPr lang="en-GB" dirty="0" smtClean="0"/>
              <a:t>strategy”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033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BCTTv1:  Example of Groupings</a:t>
            </a:r>
            <a:br>
              <a:rPr lang="en-GB" dirty="0" smtClean="0"/>
            </a:br>
            <a:r>
              <a:rPr lang="en-GB" sz="2800" i="1" dirty="0" smtClean="0">
                <a:solidFill>
                  <a:srgbClr val="FF0000"/>
                </a:solidFill>
              </a:rPr>
              <a:t>1. </a:t>
            </a:r>
            <a:r>
              <a:rPr lang="en-GB" sz="2800" i="1" dirty="0" smtClean="0">
                <a:solidFill>
                  <a:srgbClr val="000000"/>
                </a:solidFill>
              </a:rPr>
              <a:t>Goals </a:t>
            </a:r>
            <a:r>
              <a:rPr lang="en-GB" sz="2800" i="1" dirty="0">
                <a:solidFill>
                  <a:srgbClr val="000000"/>
                </a:solidFill>
              </a:rPr>
              <a:t>and planning </a:t>
            </a:r>
            <a:endParaRPr lang="en-GB" sz="2800" i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89212" y="2133600"/>
            <a:ext cx="6125020" cy="3777622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GB" sz="2000" dirty="0" smtClean="0">
                <a:solidFill>
                  <a:srgbClr val="000000"/>
                </a:solidFill>
              </a:rPr>
              <a:t>1.1</a:t>
            </a:r>
            <a:r>
              <a:rPr lang="en-GB" sz="2000" dirty="0">
                <a:solidFill>
                  <a:srgbClr val="000000"/>
                </a:solidFill>
              </a:rPr>
              <a:t>. Goal setting (</a:t>
            </a:r>
            <a:r>
              <a:rPr lang="en-GB" sz="2000" dirty="0" err="1">
                <a:solidFill>
                  <a:srgbClr val="000000"/>
                </a:solidFill>
              </a:rPr>
              <a:t>behavior</a:t>
            </a:r>
            <a:r>
              <a:rPr lang="en-GB" sz="2000" dirty="0">
                <a:solidFill>
                  <a:srgbClr val="000000"/>
                </a:solidFill>
              </a:rPr>
              <a:t>) 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GB" sz="2000" dirty="0">
                <a:solidFill>
                  <a:srgbClr val="000000"/>
                </a:solidFill>
              </a:rPr>
              <a:t>1.2. Problem solving 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GB" sz="2000" dirty="0">
                <a:solidFill>
                  <a:srgbClr val="000000"/>
                </a:solidFill>
              </a:rPr>
              <a:t>1.3. Goal setting (outcome) 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GB" sz="2000" dirty="0">
                <a:solidFill>
                  <a:srgbClr val="000000"/>
                </a:solidFill>
              </a:rPr>
              <a:t>1.4. Action planning 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GB" sz="2000" dirty="0">
                <a:solidFill>
                  <a:srgbClr val="000000"/>
                </a:solidFill>
              </a:rPr>
              <a:t>1.5. Review </a:t>
            </a:r>
            <a:r>
              <a:rPr lang="en-GB" sz="2000" dirty="0" err="1">
                <a:solidFill>
                  <a:srgbClr val="000000"/>
                </a:solidFill>
              </a:rPr>
              <a:t>behavior</a:t>
            </a:r>
            <a:r>
              <a:rPr lang="en-GB" sz="2000" dirty="0">
                <a:solidFill>
                  <a:srgbClr val="000000"/>
                </a:solidFill>
              </a:rPr>
              <a:t> goal(s) 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GB" sz="2000" dirty="0">
                <a:solidFill>
                  <a:srgbClr val="000000"/>
                </a:solidFill>
              </a:rPr>
              <a:t>1.6. Discrepancy between current </a:t>
            </a:r>
            <a:r>
              <a:rPr lang="en-GB" sz="2000" dirty="0" err="1">
                <a:solidFill>
                  <a:srgbClr val="000000"/>
                </a:solidFill>
              </a:rPr>
              <a:t>behavior</a:t>
            </a:r>
            <a:r>
              <a:rPr lang="en-GB" sz="2000" dirty="0">
                <a:solidFill>
                  <a:srgbClr val="000000"/>
                </a:solidFill>
              </a:rPr>
              <a:t> and goal 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GB" sz="2000" dirty="0">
                <a:solidFill>
                  <a:srgbClr val="000000"/>
                </a:solidFill>
              </a:rPr>
              <a:t>1.7. Review outcome goal(s) 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GB" sz="2000" dirty="0">
                <a:solidFill>
                  <a:srgbClr val="000000"/>
                </a:solidFill>
              </a:rPr>
              <a:t>1.8. </a:t>
            </a:r>
            <a:r>
              <a:rPr lang="en-GB" sz="2000" dirty="0" err="1">
                <a:solidFill>
                  <a:srgbClr val="000000"/>
                </a:solidFill>
              </a:rPr>
              <a:t>Behavioral</a:t>
            </a:r>
            <a:r>
              <a:rPr lang="en-GB" sz="2000" dirty="0">
                <a:solidFill>
                  <a:srgbClr val="000000"/>
                </a:solidFill>
              </a:rPr>
              <a:t> contract 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GB" sz="2000" dirty="0">
                <a:solidFill>
                  <a:srgbClr val="000000"/>
                </a:solidFill>
              </a:rPr>
              <a:t>1.9. Commitment </a:t>
            </a:r>
            <a:endParaRPr lang="en-GB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592925" y="738410"/>
            <a:ext cx="8911687" cy="12808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BCTTv1:  Example of Groupings</a:t>
            </a:r>
            <a:endParaRPr lang="en-GB" dirty="0"/>
          </a:p>
          <a:p>
            <a:r>
              <a:rPr lang="en-GB" sz="2800" i="1" dirty="0" smtClean="0">
                <a:solidFill>
                  <a:srgbClr val="FF0000"/>
                </a:solidFill>
              </a:rPr>
              <a:t>1.</a:t>
            </a:r>
            <a:r>
              <a:rPr lang="en-GB" sz="2800" i="1" dirty="0" smtClean="0">
                <a:solidFill>
                  <a:schemeClr val="tx1"/>
                </a:solidFill>
              </a:rPr>
              <a:t>Goals and Planning</a:t>
            </a:r>
            <a:endParaRPr lang="en-GB" sz="2800" i="1" dirty="0">
              <a:solidFill>
                <a:srgbClr val="FF0000"/>
              </a:solidFill>
            </a:endParaRPr>
          </a:p>
        </p:txBody>
      </p:sp>
      <p:pic>
        <p:nvPicPr>
          <p:cNvPr id="18" name="Picture 4" descr="logo_draf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77698" y="787782"/>
            <a:ext cx="2109787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Callout 7"/>
          <p:cNvSpPr/>
          <p:nvPr/>
        </p:nvSpPr>
        <p:spPr>
          <a:xfrm>
            <a:off x="7744968" y="2133600"/>
            <a:ext cx="3510269" cy="1658389"/>
          </a:xfrm>
          <a:prstGeom prst="wedgeEllipseCallout">
            <a:avLst>
              <a:gd name="adj1" fmla="val -104451"/>
              <a:gd name="adj2" fmla="val -339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/>
              <a:t>Set </a:t>
            </a:r>
            <a:r>
              <a:rPr lang="en-GB" dirty="0"/>
              <a:t>or agree on a goal defined in terms of the </a:t>
            </a:r>
            <a:r>
              <a:rPr lang="en-GB" dirty="0" err="1"/>
              <a:t>behavior</a:t>
            </a:r>
            <a:r>
              <a:rPr lang="en-GB" dirty="0"/>
              <a:t> to be achieved </a:t>
            </a:r>
          </a:p>
        </p:txBody>
      </p:sp>
    </p:spTree>
    <p:extLst>
      <p:ext uri="{BB962C8B-B14F-4D97-AF65-F5344CB8AC3E}">
        <p14:creationId xmlns:p14="http://schemas.microsoft.com/office/powerpoint/2010/main" val="159054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Behaviour Change Technique Taxonomy v1 </a:t>
            </a:r>
            <a:r>
              <a:rPr lang="en-GB" sz="2800" dirty="0" smtClean="0"/>
              <a:t>(BCTTv1):  Resources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1468" y="2038064"/>
            <a:ext cx="6243892" cy="3777622"/>
          </a:xfrm>
        </p:spPr>
        <p:txBody>
          <a:bodyPr>
            <a:normAutofit/>
          </a:bodyPr>
          <a:lstStyle/>
          <a:p>
            <a:pPr lvl="1"/>
            <a:r>
              <a:rPr lang="en-GB" dirty="0" smtClean="0"/>
              <a:t>93 BCTs with labels and definitions</a:t>
            </a:r>
          </a:p>
          <a:p>
            <a:pPr lvl="1"/>
            <a:r>
              <a:rPr lang="en-GB" dirty="0" smtClean="0"/>
              <a:t>Grouped in 16 clusters</a:t>
            </a:r>
          </a:p>
          <a:p>
            <a:pPr lvl="1"/>
            <a:r>
              <a:rPr lang="en-GB" dirty="0" smtClean="0"/>
              <a:t>Online training</a:t>
            </a:r>
          </a:p>
          <a:p>
            <a:pPr lvl="1"/>
            <a:r>
              <a:rPr lang="en-GB" dirty="0" smtClean="0"/>
              <a:t>App</a:t>
            </a:r>
            <a:endParaRPr lang="en-GB" dirty="0"/>
          </a:p>
        </p:txBody>
      </p:sp>
      <p:pic>
        <p:nvPicPr>
          <p:cNvPr id="4" name="Picture 4" descr="logo_draf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92847" y="677974"/>
            <a:ext cx="2109787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685544" y="5911222"/>
            <a:ext cx="10046208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1600" dirty="0">
                <a:hlinkClick r:id="rId3"/>
              </a:rPr>
              <a:t>https://</a:t>
            </a:r>
            <a:r>
              <a:rPr lang="en-GB" sz="1600" dirty="0" smtClean="0">
                <a:hlinkClick r:id="rId3"/>
              </a:rPr>
              <a:t>www.ucl.ac.uk/health-psychology/bcttaxonomy</a:t>
            </a:r>
            <a:endParaRPr lang="en-GB" sz="1600" dirty="0" smtClean="0"/>
          </a:p>
          <a:p>
            <a:r>
              <a:rPr lang="en-GB" sz="1600" dirty="0">
                <a:hlinkClick r:id="rId4"/>
              </a:rPr>
              <a:t>https://</a:t>
            </a:r>
            <a:r>
              <a:rPr lang="en-GB" sz="1600" dirty="0" smtClean="0">
                <a:hlinkClick r:id="rId4"/>
              </a:rPr>
              <a:t>www.ucl.ac.uk/health-psychology/bcttaxonomy/BCT_app1</a:t>
            </a:r>
            <a:endParaRPr lang="en-GB" sz="1600" dirty="0" smtClean="0"/>
          </a:p>
          <a:p>
            <a:r>
              <a:rPr lang="en-GB" sz="1600" dirty="0"/>
              <a:t>https://www.ucl.ac.uk/health-psychology/bcttaxonomy/Online_training</a:t>
            </a:r>
          </a:p>
        </p:txBody>
      </p:sp>
      <p:pic>
        <p:nvPicPr>
          <p:cNvPr id="1026" name="Picture 2" descr="bct_app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847" y="2102013"/>
            <a:ext cx="2011765" cy="422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nline_train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938" y="2795959"/>
            <a:ext cx="337185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59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080125" y="836613"/>
            <a:ext cx="4572000" cy="602138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8371" name="Title 13"/>
          <p:cNvSpPr>
            <a:spLocks noGrp="1"/>
          </p:cNvSpPr>
          <p:nvPr>
            <p:ph type="title"/>
          </p:nvPr>
        </p:nvSpPr>
        <p:spPr>
          <a:xfrm>
            <a:off x="1524000" y="166688"/>
            <a:ext cx="9144000" cy="958850"/>
          </a:xfrm>
        </p:spPr>
        <p:txBody>
          <a:bodyPr>
            <a:normAutofit fontScale="90000"/>
          </a:bodyPr>
          <a:lstStyle/>
          <a:p>
            <a:r>
              <a:rPr lang="en-GB" altLang="en-US" sz="3600" dirty="0"/>
              <a:t>Improving the delivery of behaviour change techniques</a:t>
            </a:r>
          </a:p>
        </p:txBody>
      </p:sp>
      <p:sp>
        <p:nvSpPr>
          <p:cNvPr id="58372" name="Content Placeholder 6"/>
          <p:cNvSpPr>
            <a:spLocks noGrp="1"/>
          </p:cNvSpPr>
          <p:nvPr>
            <p:ph idx="1"/>
          </p:nvPr>
        </p:nvSpPr>
        <p:spPr>
          <a:xfrm>
            <a:off x="6096000" y="1163638"/>
            <a:ext cx="4321175" cy="4425950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2400" dirty="0"/>
              <a:t>Health Behaviour Change Competency Framework:</a:t>
            </a:r>
          </a:p>
          <a:p>
            <a:pPr>
              <a:buFontTx/>
              <a:buNone/>
            </a:pPr>
            <a:r>
              <a:rPr lang="en-GB" altLang="en-US" sz="2400" dirty="0"/>
              <a:t>Competences to deliver interventions to change lifestyle behaviours that affect health </a:t>
            </a:r>
          </a:p>
          <a:p>
            <a:pPr algn="r">
              <a:buFontTx/>
              <a:buNone/>
            </a:pPr>
            <a:r>
              <a:rPr lang="en-GB" altLang="en-US" dirty="0"/>
              <a:t>10/11/2010 </a:t>
            </a:r>
          </a:p>
          <a:p>
            <a:pPr algn="r">
              <a:buFontTx/>
              <a:buNone/>
            </a:pPr>
            <a:r>
              <a:rPr lang="en-GB" altLang="en-US" dirty="0"/>
              <a:t>Diane Dixon and Marie Johnston</a:t>
            </a:r>
          </a:p>
        </p:txBody>
      </p:sp>
      <p:sp>
        <p:nvSpPr>
          <p:cNvPr id="58373" name="Text Placeholder 14"/>
          <p:cNvSpPr>
            <a:spLocks noGrp="1"/>
          </p:cNvSpPr>
          <p:nvPr>
            <p:ph type="body" sz="half" idx="2"/>
          </p:nvPr>
        </p:nvSpPr>
        <p:spPr>
          <a:xfrm>
            <a:off x="1774825" y="2133600"/>
            <a:ext cx="4033838" cy="3455988"/>
          </a:xfrm>
        </p:spPr>
        <p:txBody>
          <a:bodyPr>
            <a:normAutofit lnSpcReduction="10000"/>
          </a:bodyPr>
          <a:lstStyle/>
          <a:p>
            <a:pPr>
              <a:buFontTx/>
              <a:buChar char="•"/>
            </a:pPr>
            <a:r>
              <a:rPr lang="en-GB" altLang="en-US" sz="2400" i="1"/>
              <a:t>Competency</a:t>
            </a:r>
          </a:p>
          <a:p>
            <a:pPr>
              <a:buFontTx/>
              <a:buChar char="•"/>
            </a:pPr>
            <a:endParaRPr lang="en-GB" altLang="en-US" sz="2400" i="1"/>
          </a:p>
          <a:p>
            <a:pPr>
              <a:buFontTx/>
              <a:buChar char="•"/>
            </a:pPr>
            <a:r>
              <a:rPr lang="en-GB" altLang="en-US" sz="2400" i="1"/>
              <a:t>Development of a framework to describe competencies for health behaviour change</a:t>
            </a:r>
          </a:p>
          <a:p>
            <a:pPr>
              <a:buFontTx/>
              <a:buChar char="•"/>
            </a:pPr>
            <a:endParaRPr lang="en-GB" altLang="en-US" sz="2400" i="1"/>
          </a:p>
          <a:p>
            <a:pPr>
              <a:buFontTx/>
              <a:buChar char="•"/>
            </a:pPr>
            <a:r>
              <a:rPr lang="en-GB" altLang="en-US" sz="2400" i="1"/>
              <a:t>For Scottish Government</a:t>
            </a:r>
          </a:p>
          <a:p>
            <a:endParaRPr lang="en-GB" altLang="en-US" sz="2400" i="1"/>
          </a:p>
          <a:p>
            <a:endParaRPr lang="en-GB" altLang="en-US" sz="2400" i="1"/>
          </a:p>
        </p:txBody>
      </p:sp>
      <p:pic>
        <p:nvPicPr>
          <p:cNvPr id="583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60" b="25745"/>
          <a:stretch>
            <a:fillRect/>
          </a:stretch>
        </p:blipFill>
        <p:spPr bwMode="auto">
          <a:xfrm>
            <a:off x="6172200" y="5013325"/>
            <a:ext cx="4495800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375" name="Group 3"/>
          <p:cNvGrpSpPr>
            <a:grpSpLocks/>
          </p:cNvGrpSpPr>
          <p:nvPr/>
        </p:nvGrpSpPr>
        <p:grpSpPr bwMode="auto">
          <a:xfrm>
            <a:off x="6059487" y="836613"/>
            <a:ext cx="4571999" cy="720725"/>
            <a:chOff x="-177" y="15211"/>
            <a:chExt cx="12483" cy="1278"/>
          </a:xfrm>
        </p:grpSpPr>
        <p:sp>
          <p:nvSpPr>
            <p:cNvPr id="58377" name="Rectangle 4"/>
            <p:cNvSpPr>
              <a:spLocks noChangeArrowheads="1"/>
            </p:cNvSpPr>
            <p:nvPr/>
          </p:nvSpPr>
          <p:spPr bwMode="auto">
            <a:xfrm>
              <a:off x="-177" y="15211"/>
              <a:ext cx="12483" cy="1278"/>
            </a:xfrm>
            <a:prstGeom prst="rect">
              <a:avLst/>
            </a:prstGeom>
            <a:solidFill>
              <a:srgbClr val="4BACC6"/>
            </a:solidFill>
            <a:ln w="9525">
              <a:solidFill>
                <a:srgbClr val="31849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58378" name="Picture 14" descr="scottish gov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8" y="15333"/>
              <a:ext cx="1198" cy="1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79" name="Picture 15" descr="bps-log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1" y="15428"/>
              <a:ext cx="1755" cy="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80" name="Picture 7" descr="DHP09Lo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" y="15338"/>
              <a:ext cx="1919" cy="1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8376" name="Rectangle 12"/>
          <p:cNvSpPr>
            <a:spLocks noChangeArrowheads="1"/>
          </p:cNvSpPr>
          <p:nvPr/>
        </p:nvSpPr>
        <p:spPr bwMode="auto">
          <a:xfrm>
            <a:off x="1271588" y="5373689"/>
            <a:ext cx="5219701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00" dirty="0">
                <a:solidFill>
                  <a:srgbClr val="C00000"/>
                </a:solidFill>
              </a:rPr>
              <a:t>www.healthscotland.com/documents/4877.aspx</a:t>
            </a:r>
          </a:p>
        </p:txBody>
      </p:sp>
    </p:spTree>
    <p:extLst>
      <p:ext uri="{BB962C8B-B14F-4D97-AF65-F5344CB8AC3E}">
        <p14:creationId xmlns:p14="http://schemas.microsoft.com/office/powerpoint/2010/main" val="152512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837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Health Behaviour Change Competency Framework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60" b="25745"/>
          <a:stretch>
            <a:fillRect/>
          </a:stretch>
        </p:blipFill>
        <p:spPr bwMode="auto">
          <a:xfrm>
            <a:off x="1539386" y="2426973"/>
            <a:ext cx="10412444" cy="365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2496539" y="6374353"/>
            <a:ext cx="5219701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00" dirty="0">
                <a:solidFill>
                  <a:srgbClr val="C00000"/>
                </a:solidFill>
              </a:rPr>
              <a:t>www.healthscotland.com/documents/4877.aspx</a:t>
            </a:r>
          </a:p>
        </p:txBody>
      </p:sp>
    </p:spTree>
    <p:extLst>
      <p:ext uri="{BB962C8B-B14F-4D97-AF65-F5344CB8AC3E}">
        <p14:creationId xmlns:p14="http://schemas.microsoft.com/office/powerpoint/2010/main" val="369626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Linking Theory and Methods of Behaviour Change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03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Implementation and Behavioural Science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1528" y="2359755"/>
            <a:ext cx="5614415" cy="4351338"/>
          </a:xfrm>
        </p:spPr>
        <p:txBody>
          <a:bodyPr>
            <a:normAutofit fontScale="92500" lnSpcReduction="10000"/>
          </a:bodyPr>
          <a:lstStyle/>
          <a:p>
            <a:r>
              <a:rPr lang="en-GB" sz="2000" dirty="0"/>
              <a:t>Implementing research evidence into practice depends on changing </a:t>
            </a:r>
            <a:r>
              <a:rPr lang="en-GB" sz="2000" b="1" dirty="0"/>
              <a:t>human behaviour </a:t>
            </a:r>
            <a:r>
              <a:rPr lang="en-GB" sz="2000" dirty="0"/>
              <a:t>– </a:t>
            </a:r>
            <a:r>
              <a:rPr lang="en-GB" sz="2000" i="1" dirty="0"/>
              <a:t>at individual, organisational, community and population levels (NICE, 2007).</a:t>
            </a:r>
          </a:p>
          <a:p>
            <a:r>
              <a:rPr lang="en-GB" sz="2000" b="1" dirty="0" smtClean="0"/>
              <a:t>Behaviour of </a:t>
            </a:r>
            <a:r>
              <a:rPr lang="en-GB" sz="2000" dirty="0" smtClean="0"/>
              <a:t>managers, service commissioners and providers, ancillary, administrative and technical staff, policy-makers, politicians amongst others</a:t>
            </a:r>
          </a:p>
          <a:p>
            <a:r>
              <a:rPr lang="en-GB" sz="2000" dirty="0" smtClean="0"/>
              <a:t> </a:t>
            </a:r>
            <a:r>
              <a:rPr lang="en-GB" sz="2000" b="1" dirty="0" smtClean="0"/>
              <a:t>Evidence about behaviour change </a:t>
            </a:r>
            <a:r>
              <a:rPr lang="en-GB" sz="2000" dirty="0" smtClean="0"/>
              <a:t>in systematic </a:t>
            </a:r>
            <a:r>
              <a:rPr lang="en-GB" sz="2000" dirty="0"/>
              <a:t>reviews published in the Cochrane Library (Cochrane Effective Practice and Organisation of Care Group (EPOC); </a:t>
            </a:r>
            <a:r>
              <a:rPr lang="en-GB" sz="2000" u="sng" dirty="0" smtClean="0">
                <a:hlinkClick r:id="rId2"/>
              </a:rPr>
              <a:t>www.cochranelibrary.com</a:t>
            </a:r>
            <a:r>
              <a:rPr lang="en-GB" sz="2000" dirty="0" smtClean="0"/>
              <a:t>. 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8633062" y="4137279"/>
            <a:ext cx="3182112" cy="2029968"/>
          </a:xfrm>
          <a:prstGeom prst="wedgeEllipseCallout">
            <a:avLst>
              <a:gd name="adj1" fmla="val 63782"/>
              <a:gd name="adj2" fmla="val 112935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i="1" dirty="0">
                <a:solidFill>
                  <a:schemeClr val="accent4">
                    <a:lumMod val="50000"/>
                  </a:schemeClr>
                </a:solidFill>
              </a:rPr>
              <a:t>practice only changes when people do things differently</a:t>
            </a:r>
          </a:p>
        </p:txBody>
      </p:sp>
    </p:spTree>
    <p:extLst>
      <p:ext uri="{BB962C8B-B14F-4D97-AF65-F5344CB8AC3E}">
        <p14:creationId xmlns:p14="http://schemas.microsoft.com/office/powerpoint/2010/main" val="198709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Arrow 9"/>
          <p:cNvSpPr/>
          <p:nvPr/>
        </p:nvSpPr>
        <p:spPr>
          <a:xfrm>
            <a:off x="3032760" y="3087886"/>
            <a:ext cx="5087112" cy="16737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Choosing BCTs:</a:t>
            </a:r>
            <a:r>
              <a:rPr lang="en-GB" dirty="0" smtClean="0">
                <a:solidFill>
                  <a:schemeClr val="tx1"/>
                </a:solidFill>
              </a:rPr>
              <a:t/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sz="2700" i="1" dirty="0" smtClean="0"/>
              <a:t>3 </a:t>
            </a:r>
            <a:r>
              <a:rPr lang="en-GB" sz="2700" i="1" dirty="0"/>
              <a:t>routes to behaviour </a:t>
            </a:r>
            <a:r>
              <a:rPr lang="en-GB" sz="2700" i="1" dirty="0" smtClean="0"/>
              <a:t>change </a:t>
            </a:r>
            <a:r>
              <a:rPr lang="en-GB" dirty="0"/>
              <a:t>the </a:t>
            </a:r>
            <a:r>
              <a:rPr lang="en-GB" dirty="0">
                <a:solidFill>
                  <a:srgbClr val="00B0F0"/>
                </a:solidFill>
              </a:rPr>
              <a:t>M</a:t>
            </a:r>
            <a:r>
              <a:rPr lang="en-GB" dirty="0">
                <a:solidFill>
                  <a:srgbClr val="00B050"/>
                </a:solidFill>
              </a:rPr>
              <a:t>A</a:t>
            </a:r>
            <a:r>
              <a:rPr lang="en-GB" dirty="0">
                <a:solidFill>
                  <a:srgbClr val="FF0000"/>
                </a:solidFill>
              </a:rPr>
              <a:t>P</a:t>
            </a:r>
            <a:r>
              <a:rPr lang="en-GB" dirty="0">
                <a:solidFill>
                  <a:schemeClr val="tx1"/>
                </a:solidFill>
              </a:rPr>
              <a:t>*</a:t>
            </a:r>
            <a:r>
              <a:rPr lang="en-GB" dirty="0"/>
              <a:t/>
            </a:r>
            <a:br>
              <a:rPr lang="en-GB" dirty="0"/>
            </a:b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1894332" y="1905000"/>
            <a:ext cx="9610280" cy="398068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2000" i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GB" sz="2000" i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By </a:t>
            </a:r>
          </a:p>
          <a:p>
            <a:pPr marL="0" indent="0">
              <a:buNone/>
            </a:pPr>
            <a:r>
              <a:rPr lang="en-GB" sz="2600" b="1" dirty="0" smtClean="0">
                <a:solidFill>
                  <a:srgbClr val="00B0F0"/>
                </a:solidFill>
              </a:rPr>
              <a:t>M</a:t>
            </a:r>
            <a:r>
              <a:rPr lang="en-GB" sz="2000" dirty="0" smtClean="0">
                <a:solidFill>
                  <a:srgbClr val="00B0F0"/>
                </a:solidFill>
              </a:rPr>
              <a:t>otivation: increase the desire to do the behaviour</a:t>
            </a:r>
            <a:endParaRPr lang="en-GB" sz="2000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GB" sz="2600" b="1" dirty="0">
                <a:solidFill>
                  <a:srgbClr val="00B050"/>
                </a:solidFill>
              </a:rPr>
              <a:t>A</a:t>
            </a:r>
            <a:r>
              <a:rPr lang="en-GB" sz="2000" dirty="0">
                <a:solidFill>
                  <a:srgbClr val="00B050"/>
                </a:solidFill>
              </a:rPr>
              <a:t>ction </a:t>
            </a:r>
            <a:r>
              <a:rPr lang="en-GB" sz="2000" dirty="0" smtClean="0">
                <a:solidFill>
                  <a:srgbClr val="00B050"/>
                </a:solidFill>
              </a:rPr>
              <a:t>Regulation: enable the motivated person to self-regulate toward the behaviour</a:t>
            </a:r>
            <a:endParaRPr lang="en-GB" sz="20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GB" sz="2600" b="1" dirty="0">
                <a:solidFill>
                  <a:srgbClr val="FF0000"/>
                </a:solidFill>
              </a:rPr>
              <a:t>P</a:t>
            </a:r>
            <a:r>
              <a:rPr lang="en-GB" sz="2000" dirty="0">
                <a:solidFill>
                  <a:srgbClr val="FF0000"/>
                </a:solidFill>
              </a:rPr>
              <a:t>rompts &amp; </a:t>
            </a:r>
            <a:r>
              <a:rPr lang="en-GB" sz="2000" dirty="0" smtClean="0">
                <a:solidFill>
                  <a:srgbClr val="FF0000"/>
                </a:solidFill>
              </a:rPr>
              <a:t>Cues: </a:t>
            </a:r>
            <a:r>
              <a:rPr lang="en-GB" sz="2000" dirty="0"/>
              <a:t>	</a:t>
            </a:r>
            <a:r>
              <a:rPr lang="en-GB" sz="2000" dirty="0">
                <a:solidFill>
                  <a:srgbClr val="FF0000"/>
                </a:solidFill>
              </a:rPr>
              <a:t>trigger automatic, associative processed without requiring conscious motivation or self-regulation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4C058-FD02-4953-84A4-4B1D1DDC12CB}" type="slidenum">
              <a:rPr lang="en-GB" smtClean="0"/>
              <a:t>30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142833" y="2979158"/>
            <a:ext cx="896874" cy="37669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Beliefs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80231" y="2971800"/>
            <a:ext cx="1210121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Attitudes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035296" y="3010162"/>
            <a:ext cx="1289304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Intentions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62928" y="2990088"/>
            <a:ext cx="804672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Plans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71688" y="2951726"/>
            <a:ext cx="1618488" cy="36933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BEHAVIOUR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53299" y="3803904"/>
            <a:ext cx="886968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Habits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4541520" y="3106175"/>
            <a:ext cx="283464" cy="137159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>
            <a:off x="6304788" y="3108961"/>
            <a:ext cx="283464" cy="137159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Arrow 12"/>
          <p:cNvSpPr/>
          <p:nvPr/>
        </p:nvSpPr>
        <p:spPr>
          <a:xfrm>
            <a:off x="7421880" y="3087886"/>
            <a:ext cx="676657" cy="16737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Down Arrow 13"/>
          <p:cNvSpPr/>
          <p:nvPr/>
        </p:nvSpPr>
        <p:spPr>
          <a:xfrm>
            <a:off x="7284721" y="3355848"/>
            <a:ext cx="137159" cy="34747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Down Arrow 14"/>
          <p:cNvSpPr/>
          <p:nvPr/>
        </p:nvSpPr>
        <p:spPr>
          <a:xfrm flipV="1">
            <a:off x="8119872" y="3338453"/>
            <a:ext cx="149352" cy="38226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ight Arrow 25"/>
          <p:cNvSpPr/>
          <p:nvPr/>
        </p:nvSpPr>
        <p:spPr>
          <a:xfrm>
            <a:off x="3058757" y="3118106"/>
            <a:ext cx="283464" cy="137159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1894332" y="2500884"/>
            <a:ext cx="4599432" cy="1271016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6406896" y="2902024"/>
            <a:ext cx="1450848" cy="54635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6714744" y="3720716"/>
            <a:ext cx="2177796" cy="5411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2964180" y="6179142"/>
            <a:ext cx="8915400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GB" dirty="0"/>
              <a:t>*Dixon, D. &amp; Johnston, M. (2010)  the Health behaviour change Competency Framework http://www.healthscotland.com/documents/4877.aspx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87541" y="5493451"/>
            <a:ext cx="222199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rgbClr val="FF0000"/>
                </a:solidFill>
              </a:rPr>
              <a:t>‘intention by-pass’</a:t>
            </a:r>
            <a:endParaRPr lang="en-GB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97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uiExpand="1" build="p"/>
      <p:bldP spid="16" grpId="0" animBg="1"/>
      <p:bldP spid="23" grpId="0" animBg="1"/>
      <p:bldP spid="24" grpId="0" animBg="1"/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Behaviour </a:t>
            </a:r>
            <a:r>
              <a:rPr lang="en-GB" dirty="0"/>
              <a:t>C</a:t>
            </a:r>
            <a:r>
              <a:rPr lang="en-GB" dirty="0" smtClean="0"/>
              <a:t>hange Techniques:</a:t>
            </a:r>
            <a:br>
              <a:rPr lang="en-GB" dirty="0" smtClean="0"/>
            </a:br>
            <a:r>
              <a:rPr lang="en-GB" dirty="0" smtClean="0"/>
              <a:t>Examples for the </a:t>
            </a:r>
            <a:r>
              <a:rPr lang="en-GB" dirty="0" smtClean="0">
                <a:solidFill>
                  <a:srgbClr val="00B0F0"/>
                </a:solidFill>
              </a:rPr>
              <a:t>M</a:t>
            </a:r>
            <a:r>
              <a:rPr lang="en-GB" dirty="0" smtClean="0">
                <a:solidFill>
                  <a:srgbClr val="00B050"/>
                </a:solidFill>
              </a:rPr>
              <a:t>A</a:t>
            </a:r>
            <a:r>
              <a:rPr lang="en-GB" dirty="0" smtClean="0">
                <a:solidFill>
                  <a:srgbClr val="FF0000"/>
                </a:solidFill>
              </a:rPr>
              <a:t>P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963554" y="2009532"/>
            <a:ext cx="2763774" cy="4071150"/>
          </a:xfrm>
          <a:ln>
            <a:solidFill>
              <a:srgbClr val="00B0F0"/>
            </a:solidFill>
          </a:ln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sz="5800" b="1" dirty="0" smtClean="0">
                <a:solidFill>
                  <a:srgbClr val="00B0F0"/>
                </a:solidFill>
              </a:rPr>
              <a:t>M</a:t>
            </a:r>
            <a:r>
              <a:rPr lang="en-GB" sz="5100" dirty="0" smtClean="0">
                <a:solidFill>
                  <a:srgbClr val="00B0F0"/>
                </a:solidFill>
              </a:rPr>
              <a:t>otivation</a:t>
            </a:r>
            <a:endParaRPr lang="en-GB" sz="5100" dirty="0">
              <a:solidFill>
                <a:srgbClr val="00B0F0"/>
              </a:solidFill>
            </a:endParaRPr>
          </a:p>
          <a:p>
            <a:r>
              <a:rPr lang="en-GB" sz="3300" dirty="0">
                <a:solidFill>
                  <a:srgbClr val="00B0F0"/>
                </a:solidFill>
              </a:rPr>
              <a:t>Persuasive argument </a:t>
            </a:r>
            <a:endParaRPr lang="en-GB" sz="3300" dirty="0" smtClean="0">
              <a:solidFill>
                <a:srgbClr val="00B0F0"/>
              </a:solidFill>
            </a:endParaRPr>
          </a:p>
          <a:p>
            <a:r>
              <a:rPr lang="en-GB" sz="3300" dirty="0" smtClean="0">
                <a:solidFill>
                  <a:srgbClr val="00B0F0"/>
                </a:solidFill>
              </a:rPr>
              <a:t>Pros </a:t>
            </a:r>
            <a:r>
              <a:rPr lang="en-GB" sz="3300" dirty="0">
                <a:solidFill>
                  <a:srgbClr val="00B0F0"/>
                </a:solidFill>
              </a:rPr>
              <a:t>and cons </a:t>
            </a:r>
            <a:endParaRPr lang="en-GB" sz="3300" dirty="0" smtClean="0">
              <a:solidFill>
                <a:srgbClr val="00B0F0"/>
              </a:solidFill>
            </a:endParaRPr>
          </a:p>
          <a:p>
            <a:r>
              <a:rPr lang="en-GB" sz="3300" dirty="0" smtClean="0">
                <a:solidFill>
                  <a:srgbClr val="00B0F0"/>
                </a:solidFill>
              </a:rPr>
              <a:t>Incentive</a:t>
            </a:r>
          </a:p>
          <a:p>
            <a:r>
              <a:rPr lang="en-GB" sz="3300" dirty="0" smtClean="0">
                <a:solidFill>
                  <a:srgbClr val="00B0F0"/>
                </a:solidFill>
              </a:rPr>
              <a:t>Health consequences</a:t>
            </a:r>
          </a:p>
          <a:p>
            <a:r>
              <a:rPr lang="en-GB" sz="3300" dirty="0" smtClean="0">
                <a:solidFill>
                  <a:srgbClr val="00B0F0"/>
                </a:solidFill>
              </a:rPr>
              <a:t>Social </a:t>
            </a:r>
            <a:r>
              <a:rPr lang="en-GB" sz="3300" dirty="0">
                <a:solidFill>
                  <a:srgbClr val="00B0F0"/>
                </a:solidFill>
              </a:rPr>
              <a:t>and environmental </a:t>
            </a:r>
            <a:r>
              <a:rPr lang="en-GB" sz="3300" dirty="0" smtClean="0">
                <a:solidFill>
                  <a:srgbClr val="00B0F0"/>
                </a:solidFill>
              </a:rPr>
              <a:t>consequences</a:t>
            </a:r>
          </a:p>
          <a:p>
            <a:r>
              <a:rPr lang="en-GB" sz="3300" dirty="0" smtClean="0">
                <a:solidFill>
                  <a:srgbClr val="00B0F0"/>
                </a:solidFill>
              </a:rPr>
              <a:t>Emotional consequences</a:t>
            </a:r>
          </a:p>
          <a:p>
            <a:r>
              <a:rPr lang="en-GB" sz="3300" dirty="0" smtClean="0">
                <a:solidFill>
                  <a:srgbClr val="00B0F0"/>
                </a:solidFill>
              </a:rPr>
              <a:t>Anticipated regret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933951" y="2009532"/>
            <a:ext cx="3381374" cy="4071150"/>
          </a:xfrm>
          <a:ln>
            <a:solidFill>
              <a:srgbClr val="00B05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b="1" dirty="0">
                <a:solidFill>
                  <a:srgbClr val="00B050"/>
                </a:solidFill>
              </a:rPr>
              <a:t>A</a:t>
            </a:r>
            <a:r>
              <a:rPr lang="en-GB" sz="2800" dirty="0">
                <a:solidFill>
                  <a:srgbClr val="00B050"/>
                </a:solidFill>
              </a:rPr>
              <a:t>ction </a:t>
            </a:r>
            <a:r>
              <a:rPr lang="en-GB" sz="2800" dirty="0" smtClean="0">
                <a:solidFill>
                  <a:srgbClr val="00B050"/>
                </a:solidFill>
              </a:rPr>
              <a:t>Regulation</a:t>
            </a:r>
            <a:endParaRPr lang="en-GB" sz="2800" dirty="0">
              <a:solidFill>
                <a:srgbClr val="00B050"/>
              </a:solidFill>
            </a:endParaRPr>
          </a:p>
          <a:p>
            <a:r>
              <a:rPr lang="en-GB" sz="1800" dirty="0" smtClean="0">
                <a:solidFill>
                  <a:srgbClr val="00B050"/>
                </a:solidFill>
              </a:rPr>
              <a:t>Problem </a:t>
            </a:r>
            <a:r>
              <a:rPr lang="en-GB" sz="1800" dirty="0">
                <a:solidFill>
                  <a:srgbClr val="00B050"/>
                </a:solidFill>
              </a:rPr>
              <a:t>solving/coping planning </a:t>
            </a:r>
          </a:p>
          <a:p>
            <a:r>
              <a:rPr lang="en-GB" sz="1800" dirty="0">
                <a:solidFill>
                  <a:srgbClr val="00B050"/>
                </a:solidFill>
              </a:rPr>
              <a:t>Goal setting (outcome) </a:t>
            </a:r>
          </a:p>
          <a:p>
            <a:r>
              <a:rPr lang="en-GB" sz="1800" dirty="0" err="1">
                <a:solidFill>
                  <a:srgbClr val="00B050"/>
                </a:solidFill>
              </a:rPr>
              <a:t>Behavioral</a:t>
            </a:r>
            <a:r>
              <a:rPr lang="en-GB" sz="1800" dirty="0">
                <a:solidFill>
                  <a:srgbClr val="00B050"/>
                </a:solidFill>
              </a:rPr>
              <a:t> contract </a:t>
            </a:r>
          </a:p>
          <a:p>
            <a:r>
              <a:rPr lang="en-GB" sz="1800" dirty="0" smtClean="0">
                <a:solidFill>
                  <a:srgbClr val="00B050"/>
                </a:solidFill>
              </a:rPr>
              <a:t>Review </a:t>
            </a:r>
            <a:r>
              <a:rPr lang="en-GB" sz="1800" dirty="0" err="1">
                <a:solidFill>
                  <a:srgbClr val="00B050"/>
                </a:solidFill>
              </a:rPr>
              <a:t>behavior</a:t>
            </a:r>
            <a:r>
              <a:rPr lang="en-GB" sz="1800" dirty="0">
                <a:solidFill>
                  <a:srgbClr val="00B050"/>
                </a:solidFill>
              </a:rPr>
              <a:t> goal(s) </a:t>
            </a:r>
          </a:p>
          <a:p>
            <a:r>
              <a:rPr lang="en-GB" sz="1800" dirty="0" smtClean="0">
                <a:solidFill>
                  <a:srgbClr val="00B050"/>
                </a:solidFill>
              </a:rPr>
              <a:t>Feedback </a:t>
            </a:r>
            <a:r>
              <a:rPr lang="en-GB" sz="1800" dirty="0">
                <a:solidFill>
                  <a:srgbClr val="00B050"/>
                </a:solidFill>
              </a:rPr>
              <a:t>on </a:t>
            </a:r>
            <a:r>
              <a:rPr lang="en-GB" sz="1800" dirty="0" err="1">
                <a:solidFill>
                  <a:srgbClr val="00B050"/>
                </a:solidFill>
              </a:rPr>
              <a:t>behavior</a:t>
            </a:r>
            <a:r>
              <a:rPr lang="en-GB" sz="1800" dirty="0">
                <a:solidFill>
                  <a:srgbClr val="00B050"/>
                </a:solidFill>
              </a:rPr>
              <a:t> </a:t>
            </a:r>
          </a:p>
          <a:p>
            <a:r>
              <a:rPr lang="en-GB" sz="1800" dirty="0" smtClean="0">
                <a:solidFill>
                  <a:srgbClr val="00B050"/>
                </a:solidFill>
              </a:rPr>
              <a:t>Self-monitoring </a:t>
            </a:r>
            <a:r>
              <a:rPr lang="en-GB" sz="1800" dirty="0">
                <a:solidFill>
                  <a:srgbClr val="00B050"/>
                </a:solidFill>
              </a:rPr>
              <a:t>of outcome of </a:t>
            </a:r>
            <a:r>
              <a:rPr lang="en-GB" sz="1800" dirty="0" err="1">
                <a:solidFill>
                  <a:srgbClr val="00B050"/>
                </a:solidFill>
              </a:rPr>
              <a:t>behavior</a:t>
            </a:r>
            <a:r>
              <a:rPr lang="en-GB" sz="1800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4C058-FD02-4953-84A4-4B1D1DDC12CB}" type="slidenum">
              <a:rPr lang="en-GB" smtClean="0"/>
              <a:t>31</a:t>
            </a:fld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8444044" y="1943654"/>
            <a:ext cx="3213434" cy="40205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P</a:t>
            </a:r>
            <a:r>
              <a:rPr lang="en-GB" sz="2800" dirty="0">
                <a:solidFill>
                  <a:srgbClr val="FF0000"/>
                </a:solidFill>
              </a:rPr>
              <a:t>rompts &amp; Cues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GB" dirty="0" smtClean="0">
                <a:solidFill>
                  <a:srgbClr val="FF0000"/>
                </a:solidFill>
              </a:rPr>
              <a:t>Restructuring </a:t>
            </a:r>
            <a:r>
              <a:rPr lang="en-GB" dirty="0">
                <a:solidFill>
                  <a:srgbClr val="FF0000"/>
                </a:solidFill>
              </a:rPr>
              <a:t>the physical </a:t>
            </a:r>
            <a:r>
              <a:rPr lang="en-GB" dirty="0" smtClean="0">
                <a:solidFill>
                  <a:srgbClr val="FF0000"/>
                </a:solidFill>
              </a:rPr>
              <a:t>environment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GB" dirty="0" smtClean="0">
                <a:solidFill>
                  <a:srgbClr val="FF0000"/>
                </a:solidFill>
              </a:rPr>
              <a:t>Distraction 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GB" dirty="0" smtClean="0">
                <a:solidFill>
                  <a:srgbClr val="FF0000"/>
                </a:solidFill>
              </a:rPr>
              <a:t>Reward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GB" dirty="0" smtClean="0">
                <a:solidFill>
                  <a:srgbClr val="FF0000"/>
                </a:solidFill>
              </a:rPr>
              <a:t>Punishment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GB" dirty="0" smtClean="0">
                <a:solidFill>
                  <a:srgbClr val="FF0000"/>
                </a:solidFill>
              </a:rPr>
              <a:t>Habit formation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GB" dirty="0" smtClean="0">
                <a:solidFill>
                  <a:srgbClr val="FF0000"/>
                </a:solidFill>
              </a:rPr>
              <a:t>Prompts/cues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GB" dirty="0" smtClean="0">
                <a:solidFill>
                  <a:srgbClr val="FF0000"/>
                </a:solidFill>
              </a:rPr>
              <a:t>Classical </a:t>
            </a:r>
            <a:r>
              <a:rPr lang="en-GB" dirty="0">
                <a:solidFill>
                  <a:srgbClr val="FF0000"/>
                </a:solidFill>
              </a:rPr>
              <a:t>conditioning</a:t>
            </a:r>
          </a:p>
          <a:p>
            <a:pPr marL="228600" indent="-22860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0" y="6119336"/>
            <a:ext cx="104546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Michie S, Richardson M, Johnston M, Abraham C, .., Wood CE. (2013). The </a:t>
            </a:r>
            <a:r>
              <a:rPr lang="en-GB" sz="1400" dirty="0" err="1"/>
              <a:t>Behavior</a:t>
            </a:r>
            <a:r>
              <a:rPr lang="en-GB" sz="1400" dirty="0"/>
              <a:t> Change Technique Taxonomy (v1) of 93 hierarchically clustered techniques: building an international consensus for the reporting of </a:t>
            </a:r>
            <a:r>
              <a:rPr lang="en-GB" sz="1400" dirty="0" err="1"/>
              <a:t>behavior</a:t>
            </a:r>
            <a:r>
              <a:rPr lang="en-GB" sz="1400" dirty="0"/>
              <a:t> change interventions, Annals of </a:t>
            </a:r>
            <a:r>
              <a:rPr lang="en-GB" sz="1400" dirty="0" err="1"/>
              <a:t>Behavioral</a:t>
            </a:r>
            <a:r>
              <a:rPr lang="en-GB" sz="1400" dirty="0"/>
              <a:t> Medicine, 2013;46(1): 81-95. </a:t>
            </a:r>
            <a:r>
              <a:rPr lang="en-GB" sz="1400" dirty="0" err="1"/>
              <a:t>doi</a:t>
            </a:r>
            <a:r>
              <a:rPr lang="en-GB" sz="1400" dirty="0"/>
              <a:t>: 10.1007/s12160-013-9486-6 </a:t>
            </a:r>
          </a:p>
        </p:txBody>
      </p:sp>
    </p:spTree>
    <p:extLst>
      <p:ext uri="{BB962C8B-B14F-4D97-AF65-F5344CB8AC3E}">
        <p14:creationId xmlns:p14="http://schemas.microsoft.com/office/powerpoint/2010/main" val="113001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7" grpId="0" uiExpand="1" build="p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24954"/>
            <a:ext cx="8229600" cy="17907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sz="3600" dirty="0">
                <a:latin typeface="+mn-lt"/>
              </a:rPr>
              <a:t/>
            </a:r>
            <a:br>
              <a:rPr lang="en-GB" sz="3600" dirty="0">
                <a:latin typeface="+mn-lt"/>
              </a:rPr>
            </a:br>
            <a:r>
              <a:rPr lang="en-GB" sz="3600" dirty="0">
                <a:latin typeface="+mn-lt"/>
              </a:rPr>
              <a:t/>
            </a:r>
            <a:br>
              <a:rPr lang="en-GB" sz="3600" dirty="0">
                <a:latin typeface="+mn-lt"/>
              </a:rPr>
            </a:br>
            <a:r>
              <a:rPr lang="en-GB" sz="3600" dirty="0">
                <a:solidFill>
                  <a:srgbClr val="000000"/>
                </a:solidFill>
                <a:latin typeface="+mn-lt"/>
              </a:rPr>
              <a:t/>
            </a:r>
            <a:br>
              <a:rPr lang="en-GB" sz="3600" dirty="0">
                <a:solidFill>
                  <a:srgbClr val="000000"/>
                </a:solidFill>
                <a:latin typeface="+mn-lt"/>
              </a:rPr>
            </a:br>
            <a:r>
              <a:rPr lang="en-GB" sz="3600" dirty="0">
                <a:solidFill>
                  <a:srgbClr val="000000"/>
                </a:solidFill>
                <a:latin typeface="+mn-lt"/>
              </a:rPr>
              <a:t/>
            </a:r>
            <a:br>
              <a:rPr lang="en-GB" sz="3600" dirty="0">
                <a:solidFill>
                  <a:srgbClr val="000000"/>
                </a:solidFill>
                <a:latin typeface="+mn-lt"/>
              </a:rPr>
            </a:br>
            <a:endParaRPr lang="en-GB" sz="3556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8258" y="3306085"/>
            <a:ext cx="8915400" cy="1589926"/>
          </a:xfrm>
          <a:noFill/>
        </p:spPr>
        <p:txBody>
          <a:bodyPr>
            <a:normAutofit/>
          </a:bodyPr>
          <a:lstStyle/>
          <a:p>
            <a:pPr algn="ctr"/>
            <a:r>
              <a:rPr lang="en-GB" dirty="0" smtClean="0"/>
              <a:t>Susan Michie</a:t>
            </a:r>
            <a:r>
              <a:rPr lang="en-GB" baseline="30000" dirty="0"/>
              <a:t>1</a:t>
            </a:r>
            <a:endParaRPr lang="en-GB" dirty="0"/>
          </a:p>
          <a:p>
            <a:pPr algn="ctr"/>
            <a:endParaRPr lang="en-GB" sz="1900" dirty="0"/>
          </a:p>
          <a:p>
            <a:r>
              <a:rPr lang="en-GB" sz="1900" b="1" dirty="0"/>
              <a:t>The team:</a:t>
            </a:r>
            <a:r>
              <a:rPr lang="en-GB" sz="1900" dirty="0"/>
              <a:t> Marie Johnston</a:t>
            </a:r>
            <a:r>
              <a:rPr lang="en-GB" sz="1900" baseline="30000" dirty="0"/>
              <a:t>2</a:t>
            </a:r>
            <a:r>
              <a:rPr lang="en-GB" sz="1900" dirty="0"/>
              <a:t>, Alex Rothman</a:t>
            </a:r>
            <a:r>
              <a:rPr lang="en-GB" sz="1900" baseline="30000" dirty="0"/>
              <a:t>3</a:t>
            </a:r>
            <a:r>
              <a:rPr lang="en-GB" sz="1900" dirty="0"/>
              <a:t>, Mike Kelly</a:t>
            </a:r>
            <a:r>
              <a:rPr lang="en-GB" sz="1900" baseline="30000" dirty="0"/>
              <a:t>4</a:t>
            </a:r>
            <a:r>
              <a:rPr lang="en-GB" sz="1900" dirty="0"/>
              <a:t> &amp; Marijn de Bruin</a:t>
            </a:r>
            <a:r>
              <a:rPr lang="en-GB" sz="1900" baseline="30000" dirty="0"/>
              <a:t>2</a:t>
            </a:r>
            <a:r>
              <a:rPr lang="en-GB" sz="1900" i="1" dirty="0"/>
              <a:t>,</a:t>
            </a:r>
            <a:r>
              <a:rPr lang="en-GB" sz="1900" dirty="0"/>
              <a:t> Rachel Carey</a:t>
            </a:r>
            <a:r>
              <a:rPr lang="en-GB" sz="1900" baseline="30000" dirty="0"/>
              <a:t>1 </a:t>
            </a:r>
            <a:r>
              <a:rPr lang="en-GB" sz="1900" dirty="0"/>
              <a:t>&amp; Lauren Connell</a:t>
            </a:r>
            <a:r>
              <a:rPr lang="en-GB" sz="1900" baseline="30000" dirty="0"/>
              <a:t>1</a:t>
            </a:r>
            <a:endParaRPr lang="en-GB" sz="1900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5" name="Picture 2" descr="http://www.carolinececil.co.uk/wp-content/images/medicalr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520" y="266409"/>
            <a:ext cx="1922110" cy="84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1981200" y="5943601"/>
            <a:ext cx="1784618" cy="614065"/>
            <a:chOff x="1568182" y="5481935"/>
            <a:chExt cx="1346220" cy="43737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/>
            <a:srcRect l="7086" t="29768" r="7452" b="27706"/>
            <a:stretch/>
          </p:blipFill>
          <p:spPr>
            <a:xfrm>
              <a:off x="1835696" y="5562117"/>
              <a:ext cx="1078706" cy="357188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568182" y="5481935"/>
              <a:ext cx="225157" cy="3288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baseline="30000" dirty="0"/>
                <a:t>1</a:t>
              </a:r>
              <a:endParaRPr lang="en-GB" sz="24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114801" y="5943600"/>
            <a:ext cx="1962867" cy="609600"/>
            <a:chOff x="2895600" y="4953000"/>
            <a:chExt cx="1962867" cy="609600"/>
          </a:xfrm>
        </p:grpSpPr>
        <p:pic>
          <p:nvPicPr>
            <p:cNvPr id="2050" name="Picture 2" descr="http://upload.wikimedia.org/wikipedia/en/archive/b/b2/20140614161831%21University_of_Aberdeen_logoHQ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5029200"/>
              <a:ext cx="1734267" cy="533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2895600" y="4953000"/>
              <a:ext cx="29848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baseline="30000" dirty="0"/>
                <a:t>2</a:t>
              </a:r>
              <a:endParaRPr lang="en-GB" sz="2400" dirty="0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/>
          <a:srcRect l="8662" t="28700" r="57082" b="41200"/>
          <a:stretch/>
        </p:blipFill>
        <p:spPr>
          <a:xfrm>
            <a:off x="8420264" y="150272"/>
            <a:ext cx="2175616" cy="1075304"/>
          </a:xfrm>
          <a:prstGeom prst="rect">
            <a:avLst/>
          </a:prstGeom>
        </p:spPr>
      </p:pic>
      <p:pic>
        <p:nvPicPr>
          <p:cNvPr id="1026" name="Picture 2" descr="https://encrypted-tbn0.gstatic.com/images?q=tbn:ANd9GcR7tSh-B88mwc8M1kJ0t4VulT3a2INf1LBQyl7J-GaxG-xDJ9LlHgbkdQ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860" y="6096000"/>
            <a:ext cx="1831341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6172201" y="5943600"/>
            <a:ext cx="2140225" cy="609600"/>
            <a:chOff x="4953000" y="4953000"/>
            <a:chExt cx="2140225" cy="609600"/>
          </a:xfrm>
        </p:grpSpPr>
        <p:pic>
          <p:nvPicPr>
            <p:cNvPr id="2052" name="Picture 4" descr="http://www.empactconsortium.com/wp-content/uploads/2012/05/UMN-Wordmark-Logo-300x69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5105400"/>
              <a:ext cx="1987825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4953000" y="4953000"/>
              <a:ext cx="29848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baseline="30000" dirty="0"/>
                <a:t>3</a:t>
              </a:r>
              <a:endParaRPr lang="en-GB" sz="2400" dirty="0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8382000" y="5943601"/>
            <a:ext cx="2984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aseline="30000" dirty="0"/>
              <a:t>4</a:t>
            </a:r>
            <a:endParaRPr lang="en-GB" sz="24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08806" y="5018913"/>
            <a:ext cx="562333" cy="56233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528048" y="5026903"/>
            <a:ext cx="2667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00" dirty="0"/>
          </a:p>
          <a:p>
            <a:r>
              <a:rPr lang="en-US" dirty="0"/>
              <a:t>@</a:t>
            </a:r>
            <a:r>
              <a:rPr lang="en-US" dirty="0" err="1"/>
              <a:t>UCLTaxonomy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36805" y="1300259"/>
            <a:ext cx="9144000" cy="16927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0000"/>
                </a:solidFill>
              </a:rPr>
              <a:t/>
            </a:r>
            <a:br>
              <a:rPr lang="en-GB" sz="2000" dirty="0">
                <a:solidFill>
                  <a:srgbClr val="000000"/>
                </a:solidFill>
              </a:rPr>
            </a:br>
            <a:r>
              <a:rPr lang="en-US" sz="2800" b="1" dirty="0">
                <a:solidFill>
                  <a:srgbClr val="000000"/>
                </a:solidFill>
              </a:rPr>
              <a:t>From theory-inspired to theory-based interventions: </a:t>
            </a:r>
            <a:br>
              <a:rPr lang="en-US" sz="2800" b="1" dirty="0">
                <a:solidFill>
                  <a:srgbClr val="000000"/>
                </a:solidFill>
              </a:rPr>
            </a:br>
            <a:r>
              <a:rPr lang="en-US" sz="2800" b="1" dirty="0">
                <a:solidFill>
                  <a:srgbClr val="000000"/>
                </a:solidFill>
              </a:rPr>
              <a:t>Linking </a:t>
            </a:r>
            <a:r>
              <a:rPr lang="en-US" sz="2800" b="1" dirty="0" err="1">
                <a:solidFill>
                  <a:srgbClr val="000000"/>
                </a:solidFill>
              </a:rPr>
              <a:t>behaviour</a:t>
            </a:r>
            <a:r>
              <a:rPr lang="en-US" sz="2800" b="1" dirty="0">
                <a:solidFill>
                  <a:srgbClr val="000000"/>
                </a:solidFill>
              </a:rPr>
              <a:t> change techniques to their mechanisms of action</a:t>
            </a:r>
            <a:endParaRPr lang="en-GB" sz="2800" b="1" dirty="0"/>
          </a:p>
        </p:txBody>
      </p:sp>
      <p:sp>
        <p:nvSpPr>
          <p:cNvPr id="24" name="Rectangle 23"/>
          <p:cNvSpPr/>
          <p:nvPr/>
        </p:nvSpPr>
        <p:spPr>
          <a:xfrm>
            <a:off x="3441164" y="5091964"/>
            <a:ext cx="1774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SusanMichie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50376" y="5026904"/>
            <a:ext cx="562333" cy="56233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1" r="439" b="22980"/>
          <a:stretch/>
        </p:blipFill>
        <p:spPr bwMode="auto">
          <a:xfrm>
            <a:off x="10949092" y="72385"/>
            <a:ext cx="1311943" cy="1227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0450" y="1216786"/>
            <a:ext cx="1102803" cy="1172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2342" y="2018098"/>
            <a:ext cx="1052765" cy="131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5" t="-924" r="12760" b="15521"/>
          <a:stretch/>
        </p:blipFill>
        <p:spPr bwMode="auto">
          <a:xfrm>
            <a:off x="10388601" y="2901265"/>
            <a:ext cx="1104899" cy="1247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462" y="3817991"/>
            <a:ext cx="1262306" cy="141579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5"/>
          <a:srcRect l="7589" r="22121" b="35589"/>
          <a:stretch/>
        </p:blipFill>
        <p:spPr>
          <a:xfrm>
            <a:off x="10189742" y="4737733"/>
            <a:ext cx="1125866" cy="107539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6"/>
          <a:srcRect l="15618" t="3385" r="19385" b="15335"/>
          <a:stretch/>
        </p:blipFill>
        <p:spPr>
          <a:xfrm>
            <a:off x="10970147" y="5589237"/>
            <a:ext cx="1274960" cy="118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34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528" y="594393"/>
            <a:ext cx="8489950" cy="1296988"/>
          </a:xfrm>
        </p:spPr>
        <p:txBody>
          <a:bodyPr/>
          <a:lstStyle/>
          <a:p>
            <a:r>
              <a:rPr lang="en-GB" dirty="0" smtClean="0"/>
              <a:t>‘Theory and Techniques’ project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7528" y="2376966"/>
            <a:ext cx="8489950" cy="3457575"/>
          </a:xfrm>
        </p:spPr>
        <p:txBody>
          <a:bodyPr>
            <a:normAutofit lnSpcReduction="10000"/>
          </a:bodyPr>
          <a:lstStyle/>
          <a:p>
            <a:pPr marL="266700">
              <a:spcBef>
                <a:spcPct val="0"/>
              </a:spcBef>
              <a:buNone/>
            </a:pPr>
            <a:r>
              <a:rPr lang="en-GB" altLang="en-US" b="1" dirty="0"/>
              <a:t>Aim:</a:t>
            </a:r>
          </a:p>
          <a:p>
            <a:pPr marL="266700">
              <a:spcBef>
                <a:spcPct val="0"/>
              </a:spcBef>
            </a:pPr>
            <a:r>
              <a:rPr lang="en-GB" altLang="en-US" dirty="0"/>
              <a:t>To identify </a:t>
            </a:r>
            <a:r>
              <a:rPr lang="en-GB" altLang="en-US" i="1" dirty="0"/>
              <a:t>hypothesised</a:t>
            </a:r>
            <a:r>
              <a:rPr lang="en-GB" altLang="en-US" dirty="0"/>
              <a:t> links between intervention content (i.e. BCTs) and </a:t>
            </a:r>
            <a:endParaRPr lang="en-GB" altLang="en-US" dirty="0" smtClean="0"/>
          </a:p>
          <a:p>
            <a:pPr marL="666750" lvl="1">
              <a:spcBef>
                <a:spcPct val="0"/>
              </a:spcBef>
            </a:pPr>
            <a:r>
              <a:rPr lang="en-GB" altLang="en-US" dirty="0" smtClean="0"/>
              <a:t>(</a:t>
            </a:r>
            <a:r>
              <a:rPr lang="en-GB" altLang="en-US" dirty="0"/>
              <a:t>i) mechanisms of </a:t>
            </a:r>
            <a:r>
              <a:rPr lang="en-GB" altLang="en-US" dirty="0" smtClean="0"/>
              <a:t>action (</a:t>
            </a:r>
            <a:r>
              <a:rPr lang="en-GB" altLang="en-US" dirty="0" err="1" smtClean="0"/>
              <a:t>MoAs</a:t>
            </a:r>
            <a:r>
              <a:rPr lang="en-GB" altLang="en-US" dirty="0" smtClean="0"/>
              <a:t>) </a:t>
            </a:r>
            <a:r>
              <a:rPr lang="en-GB" altLang="en-US" dirty="0"/>
              <a:t>and </a:t>
            </a:r>
            <a:endParaRPr lang="en-GB" altLang="en-US" dirty="0" smtClean="0"/>
          </a:p>
          <a:p>
            <a:pPr marL="666750" lvl="1">
              <a:spcBef>
                <a:spcPct val="0"/>
              </a:spcBef>
            </a:pPr>
            <a:r>
              <a:rPr lang="en-GB" altLang="en-US" dirty="0" smtClean="0"/>
              <a:t>(</a:t>
            </a:r>
            <a:r>
              <a:rPr lang="en-GB" altLang="en-US" dirty="0"/>
              <a:t>ii) </a:t>
            </a:r>
            <a:r>
              <a:rPr lang="en-GB" altLang="en-US" dirty="0" smtClean="0"/>
              <a:t>theories</a:t>
            </a:r>
          </a:p>
          <a:p>
            <a:pPr marL="381000" lvl="1" indent="0">
              <a:spcBef>
                <a:spcPct val="0"/>
              </a:spcBef>
              <a:buNone/>
            </a:pPr>
            <a:endParaRPr lang="en-GB" altLang="en-US" dirty="0"/>
          </a:p>
          <a:p>
            <a:pPr marL="0" indent="0">
              <a:buNone/>
            </a:pPr>
            <a:r>
              <a:rPr lang="en-GB" altLang="en-US" b="1" dirty="0" smtClean="0"/>
              <a:t>Two data sources</a:t>
            </a:r>
            <a:r>
              <a:rPr lang="en-GB" b="1" dirty="0" smtClean="0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800" dirty="0"/>
              <a:t>Published reports of interventions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800" dirty="0"/>
              <a:t>Expert consensus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8662" t="28700" r="57082" b="41200"/>
          <a:stretch/>
        </p:blipFill>
        <p:spPr>
          <a:xfrm>
            <a:off x="9048328" y="89758"/>
            <a:ext cx="1430200" cy="70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03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Linking Behaviour change techniques with Mechanisms of Action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3141076" y="2016176"/>
            <a:ext cx="8363536" cy="4320480"/>
            <a:chOff x="1775520" y="1124570"/>
            <a:chExt cx="8363536" cy="4320480"/>
          </a:xfrm>
        </p:grpSpPr>
        <p:grpSp>
          <p:nvGrpSpPr>
            <p:cNvPr id="5" name="Group 4"/>
            <p:cNvGrpSpPr/>
            <p:nvPr/>
          </p:nvGrpSpPr>
          <p:grpSpPr>
            <a:xfrm>
              <a:off x="2837959" y="3024212"/>
              <a:ext cx="6131288" cy="216024"/>
              <a:chOff x="2855640" y="2996778"/>
              <a:chExt cx="6131288" cy="216024"/>
            </a:xfrm>
          </p:grpSpPr>
          <p:sp>
            <p:nvSpPr>
              <p:cNvPr id="17" name="Flowchart: Connector 16"/>
              <p:cNvSpPr/>
              <p:nvPr/>
            </p:nvSpPr>
            <p:spPr bwMode="auto">
              <a:xfrm>
                <a:off x="2855640" y="2996778"/>
                <a:ext cx="216024" cy="216024"/>
              </a:xfrm>
              <a:prstGeom prst="flowChartConnector">
                <a:avLst/>
              </a:prstGeom>
              <a:solidFill>
                <a:srgbClr val="FFFFFF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18" name="Flowchart: Connector 17"/>
              <p:cNvSpPr/>
              <p:nvPr/>
            </p:nvSpPr>
            <p:spPr bwMode="auto">
              <a:xfrm>
                <a:off x="8770904" y="2996778"/>
                <a:ext cx="216024" cy="216024"/>
              </a:xfrm>
              <a:prstGeom prst="flowChartConnector">
                <a:avLst/>
              </a:prstGeom>
              <a:solidFill>
                <a:srgbClr val="FFFFFF"/>
              </a:solidFill>
              <a:ln w="38100" cap="flat" cmpd="sng" algn="ctr">
                <a:solidFill>
                  <a:srgbClr val="24ACA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latin typeface="Arial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775520" y="1124570"/>
              <a:ext cx="8363536" cy="4320480"/>
              <a:chOff x="1775520" y="1141709"/>
              <a:chExt cx="8363536" cy="4320480"/>
            </a:xfrm>
          </p:grpSpPr>
          <p:sp>
            <p:nvSpPr>
              <p:cNvPr id="7" name="Rounded Rectangle 6"/>
              <p:cNvSpPr/>
              <p:nvPr/>
            </p:nvSpPr>
            <p:spPr bwMode="auto">
              <a:xfrm>
                <a:off x="7690784" y="3788866"/>
                <a:ext cx="2448272" cy="1368152"/>
              </a:xfrm>
              <a:prstGeom prst="roundRect">
                <a:avLst/>
              </a:prstGeom>
              <a:solidFill>
                <a:srgbClr val="FFFFFF"/>
              </a:solidFill>
              <a:ln w="38100" cap="flat" cmpd="sng" algn="ctr">
                <a:solidFill>
                  <a:srgbClr val="24ACA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dirty="0">
                    <a:latin typeface="Arial" charset="0"/>
                  </a:rPr>
                  <a:t>Anything a person does in response to internal or external events</a:t>
                </a:r>
              </a:p>
            </p:txBody>
          </p:sp>
          <p:sp>
            <p:nvSpPr>
              <p:cNvPr id="8" name="Oval 3"/>
              <p:cNvSpPr>
                <a:spLocks noChangeArrowheads="1"/>
              </p:cNvSpPr>
              <p:nvPr/>
            </p:nvSpPr>
            <p:spPr bwMode="auto">
              <a:xfrm>
                <a:off x="1881110" y="1501749"/>
                <a:ext cx="2198666" cy="1584176"/>
              </a:xfrm>
              <a:prstGeom prst="ellipse">
                <a:avLst/>
              </a:prstGeom>
              <a:solidFill>
                <a:srgbClr val="FFFFFF"/>
              </a:solidFill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1800" b="1" dirty="0"/>
                  <a:t>Behaviour Change Techniques </a:t>
                </a:r>
                <a:r>
                  <a:rPr lang="en-GB" altLang="en-US" sz="1800" dirty="0"/>
                  <a:t>(BCTs)</a:t>
                </a:r>
                <a:endParaRPr lang="en-GB" altLang="en-US" sz="1000" dirty="0"/>
              </a:p>
            </p:txBody>
          </p:sp>
          <p:sp>
            <p:nvSpPr>
              <p:cNvPr id="9" name="Oval 3"/>
              <p:cNvSpPr>
                <a:spLocks noChangeArrowheads="1"/>
              </p:cNvSpPr>
              <p:nvPr/>
            </p:nvSpPr>
            <p:spPr bwMode="auto">
              <a:xfrm>
                <a:off x="7608230" y="1501749"/>
                <a:ext cx="2198666" cy="1584176"/>
              </a:xfrm>
              <a:prstGeom prst="ellipse">
                <a:avLst/>
              </a:prstGeom>
              <a:solidFill>
                <a:srgbClr val="FFFFFF"/>
              </a:solidFill>
              <a:ln w="57150">
                <a:solidFill>
                  <a:srgbClr val="24ACA9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 b="1" dirty="0"/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2000" b="1" dirty="0"/>
                  <a:t>Behaviour</a:t>
                </a:r>
                <a:endParaRPr lang="en-GB" altLang="en-US" sz="1000" dirty="0"/>
              </a:p>
            </p:txBody>
          </p:sp>
          <p:sp>
            <p:nvSpPr>
              <p:cNvPr id="10" name="Oval 3"/>
              <p:cNvSpPr>
                <a:spLocks noChangeArrowheads="1"/>
              </p:cNvSpPr>
              <p:nvPr/>
            </p:nvSpPr>
            <p:spPr bwMode="auto">
              <a:xfrm>
                <a:off x="4655840" y="1141709"/>
                <a:ext cx="2415136" cy="1584176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1800" b="1" dirty="0"/>
                  <a:t>Mechanism(s) of Action </a:t>
                </a:r>
                <a:r>
                  <a:rPr lang="en-GB" altLang="en-US" sz="1800" dirty="0"/>
                  <a:t>(</a:t>
                </a:r>
                <a:r>
                  <a:rPr lang="en-GB" altLang="en-US" sz="1800" dirty="0" err="1"/>
                  <a:t>MoAs</a:t>
                </a:r>
                <a:r>
                  <a:rPr lang="en-GB" altLang="en-US" sz="1800" dirty="0"/>
                  <a:t>)</a:t>
                </a:r>
                <a:endParaRPr lang="en-GB" altLang="en-US" sz="1000" dirty="0"/>
              </a:p>
            </p:txBody>
          </p:sp>
          <p:sp>
            <p:nvSpPr>
              <p:cNvPr id="11" name="Right Arrow 5"/>
              <p:cNvSpPr>
                <a:spLocks noChangeArrowheads="1"/>
              </p:cNvSpPr>
              <p:nvPr/>
            </p:nvSpPr>
            <p:spPr bwMode="auto">
              <a:xfrm rot="-918373">
                <a:off x="4049678" y="1951007"/>
                <a:ext cx="636263" cy="263525"/>
              </a:xfrm>
              <a:prstGeom prst="rightArrow">
                <a:avLst>
                  <a:gd name="adj1" fmla="val 50000"/>
                  <a:gd name="adj2" fmla="val 61522"/>
                </a:avLst>
              </a:prstGeom>
              <a:solidFill>
                <a:schemeClr val="bg1">
                  <a:lumMod val="65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2" name="Right Arrow 5"/>
              <p:cNvSpPr>
                <a:spLocks noChangeArrowheads="1"/>
              </p:cNvSpPr>
              <p:nvPr/>
            </p:nvSpPr>
            <p:spPr bwMode="auto">
              <a:xfrm rot="1031384">
                <a:off x="7033169" y="1942179"/>
                <a:ext cx="636263" cy="263525"/>
              </a:xfrm>
              <a:prstGeom prst="rightArrow">
                <a:avLst>
                  <a:gd name="adj1" fmla="val 50000"/>
                  <a:gd name="adj2" fmla="val 61522"/>
                </a:avLst>
              </a:prstGeom>
              <a:solidFill>
                <a:schemeClr val="bg1">
                  <a:lumMod val="65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3" name="Cloud Callout 9"/>
              <p:cNvSpPr>
                <a:spLocks noChangeArrowheads="1"/>
              </p:cNvSpPr>
              <p:nvPr/>
            </p:nvSpPr>
            <p:spPr bwMode="auto">
              <a:xfrm>
                <a:off x="4547823" y="3301950"/>
                <a:ext cx="2631170" cy="1741767"/>
              </a:xfrm>
              <a:prstGeom prst="cloudCallout">
                <a:avLst>
                  <a:gd name="adj1" fmla="val 3014"/>
                  <a:gd name="adj2" fmla="val -96523"/>
                </a:avLst>
              </a:prstGeom>
              <a:solidFill>
                <a:srgbClr val="FFFFFF"/>
              </a:solidFill>
              <a:ln w="3810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1800" dirty="0"/>
                  <a:t>Process(</a:t>
                </a:r>
                <a:r>
                  <a:rPr lang="en-GB" altLang="en-US" sz="1800" dirty="0" err="1"/>
                  <a:t>es</a:t>
                </a:r>
                <a:r>
                  <a:rPr lang="en-GB" altLang="en-US" sz="1800" dirty="0"/>
                  <a:t>) through which a BCT affects behaviour</a:t>
                </a:r>
              </a:p>
            </p:txBody>
          </p:sp>
          <p:sp>
            <p:nvSpPr>
              <p:cNvPr id="14" name="Rounded Rectangle 13"/>
              <p:cNvSpPr/>
              <p:nvPr/>
            </p:nvSpPr>
            <p:spPr bwMode="auto">
              <a:xfrm>
                <a:off x="1775520" y="3806005"/>
                <a:ext cx="2448272" cy="1656184"/>
              </a:xfrm>
              <a:prstGeom prst="roundRect">
                <a:avLst/>
              </a:prstGeom>
              <a:solidFill>
                <a:srgbClr val="FFFFFF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dirty="0">
                    <a:latin typeface="Arial" charset="0"/>
                  </a:rPr>
                  <a:t>Potentially active ingredients within an intervention designed to change behaviour</a:t>
                </a:r>
              </a:p>
            </p:txBody>
          </p:sp>
          <p:sp>
            <p:nvSpPr>
              <p:cNvPr id="15" name="Flowchart: Connector 14"/>
              <p:cNvSpPr/>
              <p:nvPr/>
            </p:nvSpPr>
            <p:spPr bwMode="auto">
              <a:xfrm>
                <a:off x="2711624" y="3393801"/>
                <a:ext cx="360040" cy="340196"/>
              </a:xfrm>
              <a:prstGeom prst="flowChartConnector">
                <a:avLst/>
              </a:prstGeom>
              <a:solidFill>
                <a:srgbClr val="FFFFFF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16" name="Flowchart: Connector 15"/>
              <p:cNvSpPr/>
              <p:nvPr/>
            </p:nvSpPr>
            <p:spPr bwMode="auto">
              <a:xfrm>
                <a:off x="8806908" y="3376662"/>
                <a:ext cx="360040" cy="340196"/>
              </a:xfrm>
              <a:prstGeom prst="flowChartConnector">
                <a:avLst/>
              </a:prstGeom>
              <a:solidFill>
                <a:srgbClr val="FFFFFF"/>
              </a:solidFill>
              <a:ln w="38100" cap="flat" cmpd="sng" algn="ctr">
                <a:solidFill>
                  <a:srgbClr val="24ACA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latin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3804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Oval 3"/>
          <p:cNvSpPr>
            <a:spLocks noChangeArrowheads="1"/>
          </p:cNvSpPr>
          <p:nvPr/>
        </p:nvSpPr>
        <p:spPr bwMode="auto">
          <a:xfrm>
            <a:off x="1774826" y="1328181"/>
            <a:ext cx="1679575" cy="1276350"/>
          </a:xfrm>
          <a:prstGeom prst="ellipse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/>
              <a:t>BCT</a:t>
            </a:r>
            <a:endParaRPr lang="en-GB" altLang="en-US" sz="1800"/>
          </a:p>
        </p:txBody>
      </p:sp>
      <p:sp>
        <p:nvSpPr>
          <p:cNvPr id="43011" name="Oval 4"/>
          <p:cNvSpPr>
            <a:spLocks noChangeArrowheads="1"/>
          </p:cNvSpPr>
          <p:nvPr/>
        </p:nvSpPr>
        <p:spPr bwMode="auto">
          <a:xfrm>
            <a:off x="4511675" y="997982"/>
            <a:ext cx="2736850" cy="1222375"/>
          </a:xfrm>
          <a:prstGeom prst="ellipse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Mechanisms of Action</a:t>
            </a:r>
          </a:p>
        </p:txBody>
      </p:sp>
      <p:sp>
        <p:nvSpPr>
          <p:cNvPr id="43012" name="Oval 5"/>
          <p:cNvSpPr>
            <a:spLocks noChangeArrowheads="1"/>
          </p:cNvSpPr>
          <p:nvPr/>
        </p:nvSpPr>
        <p:spPr bwMode="auto">
          <a:xfrm>
            <a:off x="8464550" y="1586944"/>
            <a:ext cx="1974850" cy="684212"/>
          </a:xfrm>
          <a:prstGeom prst="ellipse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/>
              <a:t>Behaviour</a:t>
            </a:r>
            <a:endParaRPr lang="en-GB" altLang="en-US" sz="1200"/>
          </a:p>
        </p:txBody>
      </p:sp>
      <p:sp>
        <p:nvSpPr>
          <p:cNvPr id="43013" name="Right Arrow 7"/>
          <p:cNvSpPr>
            <a:spLocks noChangeArrowheads="1"/>
          </p:cNvSpPr>
          <p:nvPr/>
        </p:nvSpPr>
        <p:spPr bwMode="auto">
          <a:xfrm rot="624599">
            <a:off x="7262012" y="1646279"/>
            <a:ext cx="1149536" cy="254000"/>
          </a:xfrm>
          <a:prstGeom prst="rightArrow">
            <a:avLst>
              <a:gd name="adj1" fmla="val 50000"/>
              <a:gd name="adj2" fmla="val 49914"/>
            </a:avLst>
          </a:prstGeom>
          <a:solidFill>
            <a:srgbClr val="FF00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43014" name="Right Arrow 8"/>
          <p:cNvSpPr>
            <a:spLocks noChangeArrowheads="1"/>
          </p:cNvSpPr>
          <p:nvPr/>
        </p:nvSpPr>
        <p:spPr bwMode="auto">
          <a:xfrm rot="-714781">
            <a:off x="3508872" y="1694270"/>
            <a:ext cx="983890" cy="287338"/>
          </a:xfrm>
          <a:prstGeom prst="rightArrow">
            <a:avLst>
              <a:gd name="adj1" fmla="val 50000"/>
              <a:gd name="adj2" fmla="val 49761"/>
            </a:avLst>
          </a:prstGeom>
          <a:solidFill>
            <a:srgbClr val="FF00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pic>
        <p:nvPicPr>
          <p:cNvPr id="43015" name="Picture 2" descr="http://www.ucl.ac.uk/health-psychology/bcttaxonomy/bct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9" r="19000" b="34010"/>
          <a:stretch>
            <a:fillRect/>
          </a:stretch>
        </p:blipFill>
        <p:spPr bwMode="auto">
          <a:xfrm>
            <a:off x="2181225" y="1969532"/>
            <a:ext cx="8953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806575" y="2677556"/>
            <a:ext cx="4097338" cy="35394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1400" b="1" dirty="0" err="1">
                <a:ea typeface="ＭＳ Ｐゴシック" panose="020B0600070205080204" pitchFamily="34" charset="-128"/>
              </a:rPr>
              <a:t>MoAs</a:t>
            </a:r>
            <a:r>
              <a:rPr lang="en-GB" sz="1400" b="1" dirty="0">
                <a:ea typeface="ＭＳ Ｐゴシック" panose="020B0600070205080204" pitchFamily="34" charset="-128"/>
              </a:rPr>
              <a:t> from Theoretical Domains Framework</a:t>
            </a:r>
            <a:r>
              <a:rPr lang="en-GB" sz="1400" b="1" baseline="30000" dirty="0">
                <a:ea typeface="ＭＳ Ｐゴシック" panose="020B0600070205080204" pitchFamily="34" charset="-128"/>
              </a:rPr>
              <a:t>1</a:t>
            </a:r>
            <a:endParaRPr lang="en-GB" sz="1400" dirty="0">
              <a:ea typeface="ＭＳ Ｐゴシック" panose="020B0600070205080204" pitchFamily="34" charset="-128"/>
            </a:endParaRPr>
          </a:p>
          <a:p>
            <a:pPr marL="342900" indent="-342900">
              <a:buFontTx/>
              <a:buAutoNum type="arabicPeriod"/>
              <a:defRPr/>
            </a:pPr>
            <a:endParaRPr lang="en-GB" sz="1400" dirty="0">
              <a:ea typeface="ＭＳ Ｐゴシック" panose="020B0600070205080204" pitchFamily="34" charset="-128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GB" sz="1400" dirty="0">
                <a:ea typeface="ＭＳ Ｐゴシック" panose="020B0600070205080204" pitchFamily="34" charset="-128"/>
              </a:rPr>
              <a:t>Knowledge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GB" sz="1400" dirty="0">
                <a:ea typeface="ＭＳ Ｐゴシック" panose="020B0600070205080204" pitchFamily="34" charset="-128"/>
              </a:rPr>
              <a:t>Skills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GB" sz="1400" dirty="0">
                <a:ea typeface="ＭＳ Ｐゴシック" panose="020B0600070205080204" pitchFamily="34" charset="-128"/>
              </a:rPr>
              <a:t>Social/Professional Role &amp; Identity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GB" sz="1400" dirty="0">
                <a:ea typeface="ＭＳ Ｐゴシック" panose="020B0600070205080204" pitchFamily="34" charset="-128"/>
              </a:rPr>
              <a:t>Beliefs about Capabilities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GB" sz="1400" dirty="0">
                <a:ea typeface="ＭＳ Ｐゴシック" panose="020B0600070205080204" pitchFamily="34" charset="-128"/>
              </a:rPr>
              <a:t>Optimism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GB" sz="1400" dirty="0">
                <a:ea typeface="ＭＳ Ｐゴシック" panose="020B0600070205080204" pitchFamily="34" charset="-128"/>
              </a:rPr>
              <a:t>Beliefs about Consequences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GB" sz="1400" dirty="0">
                <a:ea typeface="ＭＳ Ｐゴシック" panose="020B0600070205080204" pitchFamily="34" charset="-128"/>
              </a:rPr>
              <a:t>Reinforcement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GB" sz="1400" dirty="0">
                <a:ea typeface="ＭＳ Ｐゴシック" panose="020B0600070205080204" pitchFamily="34" charset="-128"/>
              </a:rPr>
              <a:t>Intentions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GB" sz="1400" dirty="0">
                <a:ea typeface="ＭＳ Ｐゴシック" panose="020B0600070205080204" pitchFamily="34" charset="-128"/>
              </a:rPr>
              <a:t>Goals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GB" sz="1400" dirty="0">
                <a:ea typeface="ＭＳ Ｐゴシック" panose="020B0600070205080204" pitchFamily="34" charset="-128"/>
              </a:rPr>
              <a:t>Memory, Attention &amp; Decision Processes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GB" sz="1400" dirty="0">
                <a:ea typeface="ＭＳ Ｐゴシック" panose="020B0600070205080204" pitchFamily="34" charset="-128"/>
              </a:rPr>
              <a:t>Environmental Context &amp; Resources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GB" sz="1400" dirty="0">
                <a:ea typeface="ＭＳ Ｐゴシック" panose="020B0600070205080204" pitchFamily="34" charset="-128"/>
              </a:rPr>
              <a:t>Social Influences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GB" sz="1400" dirty="0">
                <a:ea typeface="ＭＳ Ｐゴシック" panose="020B0600070205080204" pitchFamily="34" charset="-128"/>
              </a:rPr>
              <a:t>Emotion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GB" sz="1400" dirty="0">
                <a:ea typeface="ＭＳ Ｐゴシック" panose="020B0600070205080204" pitchFamily="34" charset="-128"/>
              </a:rPr>
              <a:t>Behavioural Regulation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40464" y="2677556"/>
            <a:ext cx="4097337" cy="35394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1400" b="1" dirty="0">
                <a:ea typeface="ＭＳ Ｐゴシック" panose="020B0600070205080204" pitchFamily="34" charset="-128"/>
              </a:rPr>
              <a:t>Additional </a:t>
            </a:r>
            <a:r>
              <a:rPr lang="en-GB" sz="1400" b="1" dirty="0" err="1">
                <a:ea typeface="ＭＳ Ｐゴシック" panose="020B0600070205080204" pitchFamily="34" charset="-128"/>
              </a:rPr>
              <a:t>MoAs</a:t>
            </a:r>
            <a:r>
              <a:rPr lang="en-GB" sz="1400" b="1" dirty="0">
                <a:ea typeface="ＭＳ Ｐゴシック" panose="020B0600070205080204" pitchFamily="34" charset="-128"/>
              </a:rPr>
              <a:t> from 83 theories of behaviour change</a:t>
            </a:r>
            <a:r>
              <a:rPr lang="en-GB" sz="1400" b="1" baseline="30000" dirty="0">
                <a:ea typeface="ＭＳ Ｐゴシック" panose="020B0600070205080204" pitchFamily="34" charset="-128"/>
              </a:rPr>
              <a:t>2</a:t>
            </a:r>
            <a:endParaRPr lang="en-GB" sz="1400" b="1" dirty="0"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GB" sz="1400" b="1" dirty="0">
              <a:ea typeface="ＭＳ Ｐゴシック" panose="020B0600070205080204" pitchFamily="34" charset="-128"/>
            </a:endParaRPr>
          </a:p>
          <a:p>
            <a:pPr>
              <a:defRPr/>
            </a:pPr>
            <a:r>
              <a:rPr lang="en-GB" sz="1400" dirty="0">
                <a:ea typeface="ＭＳ Ｐゴシック" panose="020B0600070205080204" pitchFamily="34" charset="-128"/>
              </a:rPr>
              <a:t>15. (Societal) Norms</a:t>
            </a:r>
          </a:p>
          <a:p>
            <a:pPr>
              <a:defRPr/>
            </a:pPr>
            <a:r>
              <a:rPr lang="en-GB" sz="1400" dirty="0">
                <a:ea typeface="ＭＳ Ｐゴシック" panose="020B0600070205080204" pitchFamily="34" charset="-128"/>
              </a:rPr>
              <a:t>16. Subjective Norms</a:t>
            </a:r>
          </a:p>
          <a:p>
            <a:pPr>
              <a:defRPr/>
            </a:pPr>
            <a:r>
              <a:rPr lang="en-GB" sz="1400" dirty="0">
                <a:ea typeface="ＭＳ Ｐゴシック" panose="020B0600070205080204" pitchFamily="34" charset="-128"/>
              </a:rPr>
              <a:t>17. Attitude towards the Behaviour</a:t>
            </a:r>
          </a:p>
          <a:p>
            <a:pPr>
              <a:defRPr/>
            </a:pPr>
            <a:r>
              <a:rPr lang="en-GB" sz="1400" dirty="0">
                <a:ea typeface="ＭＳ Ｐゴシック" panose="020B0600070205080204" pitchFamily="34" charset="-128"/>
              </a:rPr>
              <a:t>18. Motivation</a:t>
            </a:r>
          </a:p>
          <a:p>
            <a:pPr>
              <a:defRPr/>
            </a:pPr>
            <a:r>
              <a:rPr lang="en-GB" sz="1400" dirty="0">
                <a:ea typeface="ＭＳ Ｐゴシック" panose="020B0600070205080204" pitchFamily="34" charset="-128"/>
              </a:rPr>
              <a:t>19. Self-image</a:t>
            </a:r>
          </a:p>
          <a:p>
            <a:pPr>
              <a:defRPr/>
            </a:pPr>
            <a:r>
              <a:rPr lang="en-GB" sz="1400" dirty="0">
                <a:ea typeface="ＭＳ Ｐゴシック" panose="020B0600070205080204" pitchFamily="34" charset="-128"/>
              </a:rPr>
              <a:t>20. Needs</a:t>
            </a:r>
          </a:p>
          <a:p>
            <a:pPr>
              <a:defRPr/>
            </a:pPr>
            <a:r>
              <a:rPr lang="en-GB" sz="1400" dirty="0">
                <a:ea typeface="ＭＳ Ｐゴシック" panose="020B0600070205080204" pitchFamily="34" charset="-128"/>
              </a:rPr>
              <a:t>21. Values</a:t>
            </a:r>
          </a:p>
          <a:p>
            <a:pPr>
              <a:defRPr/>
            </a:pPr>
            <a:r>
              <a:rPr lang="en-GB" sz="1400" dirty="0">
                <a:ea typeface="ＭＳ Ｐゴシック" panose="020B0600070205080204" pitchFamily="34" charset="-128"/>
              </a:rPr>
              <a:t>22. Feedback Processes</a:t>
            </a:r>
          </a:p>
          <a:p>
            <a:pPr>
              <a:defRPr/>
            </a:pPr>
            <a:r>
              <a:rPr lang="en-GB" sz="1400" dirty="0">
                <a:ea typeface="ＭＳ Ｐゴシック" panose="020B0600070205080204" pitchFamily="34" charset="-128"/>
              </a:rPr>
              <a:t>23. Social Learning/Imitation</a:t>
            </a:r>
          </a:p>
          <a:p>
            <a:pPr>
              <a:defRPr/>
            </a:pPr>
            <a:r>
              <a:rPr lang="en-GB" sz="1400" dirty="0">
                <a:ea typeface="ＭＳ Ｐゴシック" panose="020B0600070205080204" pitchFamily="34" charset="-128"/>
              </a:rPr>
              <a:t>24. Behavioural Cueing</a:t>
            </a:r>
          </a:p>
          <a:p>
            <a:pPr>
              <a:defRPr/>
            </a:pPr>
            <a:r>
              <a:rPr lang="en-GB" sz="1400" dirty="0">
                <a:ea typeface="ＭＳ Ｐゴシック" panose="020B0600070205080204" pitchFamily="34" charset="-128"/>
              </a:rPr>
              <a:t>25. General Attitudes/Beliefs</a:t>
            </a:r>
          </a:p>
          <a:p>
            <a:pPr>
              <a:defRPr/>
            </a:pPr>
            <a:r>
              <a:rPr lang="en-GB" sz="1400" dirty="0">
                <a:ea typeface="ＭＳ Ｐゴシック" panose="020B0600070205080204" pitchFamily="34" charset="-128"/>
              </a:rPr>
              <a:t>26. Perceived Susceptibility</a:t>
            </a:r>
            <a:endParaRPr lang="en-GB" sz="1400" b="1" dirty="0"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GB" sz="1400" b="1" dirty="0">
              <a:ea typeface="ＭＳ Ｐゴシック" panose="020B0600070205080204" pitchFamily="34" charset="-128"/>
            </a:endParaRPr>
          </a:p>
        </p:txBody>
      </p:sp>
      <p:sp>
        <p:nvSpPr>
          <p:cNvPr id="43018" name="Oval 14"/>
          <p:cNvSpPr>
            <a:spLocks noChangeArrowheads="1"/>
          </p:cNvSpPr>
          <p:nvPr/>
        </p:nvSpPr>
        <p:spPr bwMode="auto">
          <a:xfrm>
            <a:off x="5207000" y="2194956"/>
            <a:ext cx="190500" cy="177800"/>
          </a:xfrm>
          <a:prstGeom prst="ellipse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43019" name="Oval 15"/>
          <p:cNvSpPr>
            <a:spLocks noChangeArrowheads="1"/>
          </p:cNvSpPr>
          <p:nvPr/>
        </p:nvSpPr>
        <p:spPr bwMode="auto">
          <a:xfrm>
            <a:off x="6362700" y="2194956"/>
            <a:ext cx="190500" cy="177800"/>
          </a:xfrm>
          <a:prstGeom prst="ellipse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43020" name="Oval 16"/>
          <p:cNvSpPr>
            <a:spLocks noChangeArrowheads="1"/>
          </p:cNvSpPr>
          <p:nvPr/>
        </p:nvSpPr>
        <p:spPr bwMode="auto">
          <a:xfrm>
            <a:off x="4938714" y="2393395"/>
            <a:ext cx="319087" cy="263525"/>
          </a:xfrm>
          <a:prstGeom prst="ellipse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43021" name="Oval 17"/>
          <p:cNvSpPr>
            <a:spLocks noChangeArrowheads="1"/>
          </p:cNvSpPr>
          <p:nvPr/>
        </p:nvSpPr>
        <p:spPr bwMode="auto">
          <a:xfrm>
            <a:off x="6538914" y="2414032"/>
            <a:ext cx="319087" cy="263525"/>
          </a:xfrm>
          <a:prstGeom prst="ellipse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1" name="TextBox 20"/>
          <p:cNvSpPr txBox="1"/>
          <p:nvPr/>
        </p:nvSpPr>
        <p:spPr>
          <a:xfrm>
            <a:off x="8388701" y="6469497"/>
            <a:ext cx="3863625" cy="3077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aseline="30000" dirty="0">
                <a:solidFill>
                  <a:srgbClr val="7030A0"/>
                </a:solidFill>
              </a:rPr>
              <a:t>1</a:t>
            </a:r>
            <a:r>
              <a:rPr lang="en-GB" sz="1400" dirty="0">
                <a:solidFill>
                  <a:srgbClr val="7030A0"/>
                </a:solidFill>
              </a:rPr>
              <a:t>Cane et al., 2012; </a:t>
            </a:r>
            <a:r>
              <a:rPr lang="en-GB" sz="1400" baseline="30000" dirty="0">
                <a:solidFill>
                  <a:srgbClr val="7030A0"/>
                </a:solidFill>
              </a:rPr>
              <a:t>2</a:t>
            </a:r>
            <a:r>
              <a:rPr lang="en-GB" sz="1400" dirty="0">
                <a:solidFill>
                  <a:srgbClr val="7030A0"/>
                </a:solidFill>
              </a:rPr>
              <a:t>Michie et al., 2014</a:t>
            </a:r>
            <a:endParaRPr lang="en-GB" sz="1400" i="1" dirty="0">
              <a:solidFill>
                <a:srgbClr val="7030A0"/>
              </a:solidFill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3" t="28700" r="57082" b="41200"/>
          <a:stretch>
            <a:fillRect/>
          </a:stretch>
        </p:blipFill>
        <p:spPr bwMode="auto">
          <a:xfrm>
            <a:off x="10601325" y="379732"/>
            <a:ext cx="1433016" cy="778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6575" y="50346"/>
            <a:ext cx="8794750" cy="787854"/>
          </a:xfrm>
        </p:spPr>
        <p:txBody>
          <a:bodyPr/>
          <a:lstStyle/>
          <a:p>
            <a:r>
              <a:rPr lang="en-GB" dirty="0" smtClean="0"/>
              <a:t>Mechanisms of Action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092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Two studies linking BCTs and Mechanisms of action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b="1" dirty="0">
                <a:solidFill>
                  <a:srgbClr val="2907B9"/>
                </a:solidFill>
              </a:rPr>
              <a:t>Methods</a:t>
            </a:r>
          </a:p>
          <a:p>
            <a:r>
              <a:rPr lang="en-GB" altLang="en-US" dirty="0">
                <a:solidFill>
                  <a:srgbClr val="FF0000"/>
                </a:solidFill>
              </a:rPr>
              <a:t>Study </a:t>
            </a:r>
            <a:r>
              <a:rPr lang="en-GB" altLang="en-US" dirty="0" smtClean="0">
                <a:solidFill>
                  <a:srgbClr val="FF0000"/>
                </a:solidFill>
              </a:rPr>
              <a:t>1 published reports</a:t>
            </a:r>
            <a:r>
              <a:rPr lang="en-GB" altLang="en-US" dirty="0" smtClean="0">
                <a:solidFill>
                  <a:srgbClr val="2907B9"/>
                </a:solidFill>
              </a:rPr>
              <a:t>: </a:t>
            </a:r>
            <a:r>
              <a:rPr lang="en-GB" altLang="en-US" dirty="0">
                <a:solidFill>
                  <a:srgbClr val="2907B9"/>
                </a:solidFill>
              </a:rPr>
              <a:t>Links between BCTs and mechanisms of action (</a:t>
            </a:r>
            <a:r>
              <a:rPr lang="en-GB" altLang="en-US" dirty="0" err="1">
                <a:solidFill>
                  <a:srgbClr val="2907B9"/>
                </a:solidFill>
              </a:rPr>
              <a:t>MoAs</a:t>
            </a:r>
            <a:r>
              <a:rPr lang="en-GB" altLang="en-US" dirty="0">
                <a:solidFill>
                  <a:srgbClr val="2907B9"/>
                </a:solidFill>
              </a:rPr>
              <a:t>) hypothesised by authors </a:t>
            </a:r>
            <a:r>
              <a:rPr lang="en-GB" altLang="en-US" dirty="0" smtClean="0">
                <a:solidFill>
                  <a:srgbClr val="2907B9"/>
                </a:solidFill>
              </a:rPr>
              <a:t>identified </a:t>
            </a:r>
            <a:r>
              <a:rPr lang="en-GB" altLang="en-US" dirty="0">
                <a:solidFill>
                  <a:srgbClr val="2907B9"/>
                </a:solidFill>
              </a:rPr>
              <a:t>from 277  published intervention papers.</a:t>
            </a:r>
          </a:p>
          <a:p>
            <a:r>
              <a:rPr lang="en-GB" altLang="en-US" dirty="0">
                <a:solidFill>
                  <a:srgbClr val="FF0000"/>
                </a:solidFill>
              </a:rPr>
              <a:t>Study </a:t>
            </a:r>
            <a:r>
              <a:rPr lang="en-GB" altLang="en-US" dirty="0" smtClean="0">
                <a:solidFill>
                  <a:srgbClr val="FF0000"/>
                </a:solidFill>
              </a:rPr>
              <a:t>2 expert consensus</a:t>
            </a:r>
            <a:r>
              <a:rPr lang="en-GB" altLang="en-US" dirty="0" smtClean="0">
                <a:solidFill>
                  <a:srgbClr val="2907B9"/>
                </a:solidFill>
              </a:rPr>
              <a:t>: </a:t>
            </a:r>
            <a:r>
              <a:rPr lang="en-GB" altLang="en-US" dirty="0">
                <a:solidFill>
                  <a:srgbClr val="2907B9"/>
                </a:solidFill>
              </a:rPr>
              <a:t>BCT-</a:t>
            </a:r>
            <a:r>
              <a:rPr lang="en-GB" altLang="en-US" dirty="0" err="1">
                <a:solidFill>
                  <a:srgbClr val="2907B9"/>
                </a:solidFill>
              </a:rPr>
              <a:t>MoA</a:t>
            </a:r>
            <a:r>
              <a:rPr lang="en-GB" altLang="en-US" dirty="0">
                <a:solidFill>
                  <a:srgbClr val="2907B9"/>
                </a:solidFill>
              </a:rPr>
              <a:t> links hypothesised by 105 international behaviour change </a:t>
            </a:r>
            <a:r>
              <a:rPr lang="en-GB" altLang="en-US" dirty="0" smtClean="0">
                <a:solidFill>
                  <a:srgbClr val="2907B9"/>
                </a:solidFill>
              </a:rPr>
              <a:t>experts.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216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0859" y="2464067"/>
            <a:ext cx="7092867" cy="3900170"/>
          </a:xfrm>
          <a:prstGeom prst="rect">
            <a:avLst/>
          </a:prstGeom>
        </p:spPr>
      </p:pic>
      <p:sp>
        <p:nvSpPr>
          <p:cNvPr id="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2592925" y="624110"/>
            <a:ext cx="926728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3200" dirty="0" smtClean="0">
                <a:solidFill>
                  <a:srgbClr val="2907B9"/>
                </a:solidFill>
                <a:latin typeface="+mj-lt"/>
              </a:rPr>
              <a:t>Links between Behaviour change Techniques </a:t>
            </a:r>
            <a:br>
              <a:rPr lang="en-GB" altLang="en-US" sz="3200" dirty="0" smtClean="0">
                <a:solidFill>
                  <a:srgbClr val="2907B9"/>
                </a:solidFill>
                <a:latin typeface="+mj-lt"/>
              </a:rPr>
            </a:br>
            <a:r>
              <a:rPr lang="en-GB" altLang="en-US" sz="3200" dirty="0" smtClean="0">
                <a:solidFill>
                  <a:srgbClr val="2907B9"/>
                </a:solidFill>
                <a:latin typeface="+mj-lt"/>
              </a:rPr>
              <a:t>and Mechanisms of Action </a:t>
            </a:r>
            <a:br>
              <a:rPr lang="en-GB" altLang="en-US" sz="3200" dirty="0" smtClean="0">
                <a:solidFill>
                  <a:srgbClr val="2907B9"/>
                </a:solidFill>
                <a:latin typeface="+mj-lt"/>
              </a:rPr>
            </a:br>
            <a:r>
              <a:rPr lang="en-GB" altLang="en-US" sz="3200" dirty="0" smtClean="0">
                <a:solidFill>
                  <a:schemeClr val="accent1"/>
                </a:solidFill>
                <a:latin typeface="+mj-lt"/>
              </a:rPr>
              <a:t>found in published reports</a:t>
            </a:r>
            <a:r>
              <a:rPr lang="en-GB" altLang="en-US" sz="3200" dirty="0" smtClean="0">
                <a:solidFill>
                  <a:srgbClr val="2907B9"/>
                </a:solidFill>
                <a:latin typeface="+mj-lt"/>
              </a:rPr>
              <a:t>: </a:t>
            </a:r>
            <a:r>
              <a:rPr lang="en-GB" altLang="en-US" sz="2000" b="1" dirty="0" smtClean="0">
                <a:solidFill>
                  <a:srgbClr val="2907B9"/>
                </a:solidFill>
                <a:latin typeface="+mj-lt"/>
              </a:rPr>
              <a:t>Examples </a:t>
            </a:r>
            <a:r>
              <a:rPr lang="en-GB" altLang="en-US" sz="2000" b="1" dirty="0">
                <a:solidFill>
                  <a:srgbClr val="2907B9"/>
                </a:solidFill>
                <a:latin typeface="+mj-lt"/>
              </a:rPr>
              <a:t>of significant links </a:t>
            </a:r>
            <a:endParaRPr lang="en-GB" altLang="en-US" sz="20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6945" y="5148645"/>
            <a:ext cx="1835055" cy="15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26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5790" y="2589196"/>
            <a:ext cx="6910364" cy="4121551"/>
          </a:xfrm>
          <a:prstGeom prst="rect">
            <a:avLst/>
          </a:prstGeom>
        </p:spPr>
      </p:pic>
      <p:sp>
        <p:nvSpPr>
          <p:cNvPr id="5" name="TextBox 6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117559" y="624110"/>
            <a:ext cx="9740766" cy="15696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3200" dirty="0">
                <a:solidFill>
                  <a:srgbClr val="2907B9"/>
                </a:solidFill>
              </a:rPr>
              <a:t>Links between Behaviour change Techniques </a:t>
            </a:r>
            <a:br>
              <a:rPr lang="en-GB" altLang="en-US" sz="3200" dirty="0">
                <a:solidFill>
                  <a:srgbClr val="2907B9"/>
                </a:solidFill>
              </a:rPr>
            </a:br>
            <a:r>
              <a:rPr lang="en-GB" altLang="en-US" sz="3200" dirty="0">
                <a:solidFill>
                  <a:srgbClr val="2907B9"/>
                </a:solidFill>
              </a:rPr>
              <a:t>and Mechanisms of </a:t>
            </a:r>
            <a:r>
              <a:rPr lang="en-GB" altLang="en-US" sz="3200" dirty="0" smtClean="0">
                <a:solidFill>
                  <a:srgbClr val="2907B9"/>
                </a:solidFill>
              </a:rPr>
              <a:t>Action:</a:t>
            </a:r>
            <a:br>
              <a:rPr lang="en-GB" altLang="en-US" sz="3200" dirty="0" smtClean="0">
                <a:solidFill>
                  <a:srgbClr val="2907B9"/>
                </a:solidFill>
              </a:rPr>
            </a:br>
            <a:r>
              <a:rPr lang="en-US" altLang="en-US" sz="3200" dirty="0" smtClean="0">
                <a:solidFill>
                  <a:schemeClr val="accent1"/>
                </a:solidFill>
                <a:latin typeface="+mj-lt"/>
              </a:rPr>
              <a:t>100% of experts agreed on the following 10 links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0461392" y="5172930"/>
            <a:ext cx="1618448" cy="1537817"/>
            <a:chOff x="5580112" y="4005065"/>
            <a:chExt cx="2297329" cy="1640662"/>
          </a:xfrm>
          <a:solidFill>
            <a:srgbClr val="FFFFFF"/>
          </a:solidFill>
        </p:grpSpPr>
        <p:grpSp>
          <p:nvGrpSpPr>
            <p:cNvPr id="7" name="Group 12"/>
            <p:cNvGrpSpPr>
              <a:grpSpLocks/>
            </p:cNvGrpSpPr>
            <p:nvPr/>
          </p:nvGrpSpPr>
          <p:grpSpPr bwMode="auto">
            <a:xfrm>
              <a:off x="5580112" y="4005065"/>
              <a:ext cx="2297329" cy="1640662"/>
              <a:chOff x="2306986" y="3695403"/>
              <a:chExt cx="2187575" cy="1568837"/>
            </a:xfrm>
            <a:grpFill/>
          </p:grpSpPr>
          <p:pic>
            <p:nvPicPr>
              <p:cNvPr id="9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803" t="28700" r="57082" b="41200"/>
              <a:stretch>
                <a:fillRect/>
              </a:stretch>
            </p:blipFill>
            <p:spPr bwMode="auto">
              <a:xfrm>
                <a:off x="2306986" y="3695403"/>
                <a:ext cx="2187575" cy="11922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2333948" y="4987241"/>
                <a:ext cx="2133650" cy="276999"/>
              </a:xfrm>
              <a:prstGeom prst="rect">
                <a:avLst/>
              </a:prstGeom>
              <a:grpFill/>
            </p:spPr>
            <p:txBody>
              <a:bodyPr spcFirstLastPara="1" wrap="none">
                <a:prstTxWarp prst="textArchDown">
                  <a:avLst/>
                </a:prstTxWarp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 w="0"/>
                    <a:solidFill>
                      <a:srgbClr val="000000"/>
                    </a:solidFill>
                    <a:effectLst>
                      <a:outerShdw blurRad="38100" dist="19050" dir="2700000" algn="tl" rotWithShape="0">
                        <a:srgbClr val="000000">
                          <a:alpha val="40000"/>
                        </a:srgbClr>
                      </a:outerShdw>
                    </a:effectLst>
                    <a:uLnTx/>
                    <a:uFillTx/>
                    <a:latin typeface="Arial" panose="020B0604020202020204" pitchFamily="34" charset="0"/>
                  </a:rPr>
                  <a:t>Expert-Agreed Explicit Links</a:t>
                </a: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5633539" y="5125856"/>
              <a:ext cx="2133650" cy="276999"/>
            </a:xfrm>
            <a:prstGeom prst="rect">
              <a:avLst/>
            </a:prstGeom>
            <a:grpFill/>
          </p:spPr>
          <p:txBody>
            <a:bodyPr spcFirstLastPara="1" wrap="none">
              <a:prstTxWarp prst="textArchDown">
                <a:avLst/>
              </a:prstTxWarp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Californian FB" panose="0207040306080B030204" pitchFamily="18" charset="0"/>
                </a:rPr>
                <a:t>STUDY TWO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980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76200"/>
            <a:ext cx="8489950" cy="1296988"/>
          </a:xfrm>
        </p:spPr>
        <p:txBody>
          <a:bodyPr/>
          <a:lstStyle/>
          <a:p>
            <a:r>
              <a:rPr lang="en-US" dirty="0" smtClean="0"/>
              <a:t>Triangulation: Heat Map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8662" t="28700" r="57082" b="41200"/>
          <a:stretch/>
        </p:blipFill>
        <p:spPr>
          <a:xfrm>
            <a:off x="8976320" y="152401"/>
            <a:ext cx="1472052" cy="7275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846552"/>
            <a:ext cx="7315200" cy="5478049"/>
          </a:xfrm>
          <a:prstGeom prst="rect">
            <a:avLst/>
          </a:prstGeom>
        </p:spPr>
      </p:pic>
      <p:sp>
        <p:nvSpPr>
          <p:cNvPr id="7" name="Right Brace 6"/>
          <p:cNvSpPr/>
          <p:nvPr/>
        </p:nvSpPr>
        <p:spPr bwMode="auto">
          <a:xfrm>
            <a:off x="9601200" y="914400"/>
            <a:ext cx="648072" cy="5410200"/>
          </a:xfrm>
          <a:prstGeom prst="rightBrace">
            <a:avLst/>
          </a:prstGeom>
          <a:solidFill>
            <a:srgbClr val="FFFF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latin typeface="Arial" charset="0"/>
            </a:endParaRPr>
          </a:p>
        </p:txBody>
      </p:sp>
      <p:sp>
        <p:nvSpPr>
          <p:cNvPr id="8" name="Right Brace 7"/>
          <p:cNvSpPr/>
          <p:nvPr/>
        </p:nvSpPr>
        <p:spPr bwMode="auto">
          <a:xfrm rot="5400000">
            <a:off x="5731004" y="2987803"/>
            <a:ext cx="381000" cy="7054592"/>
          </a:xfrm>
          <a:prstGeom prst="rightBrace">
            <a:avLst/>
          </a:prstGeom>
          <a:solidFill>
            <a:srgbClr val="FFFFFF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41310" y="2834670"/>
            <a:ext cx="1903066" cy="15696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Behaviour Change </a:t>
            </a:r>
            <a:r>
              <a:rPr lang="en-GB" sz="2400" dirty="0" err="1" smtClean="0">
                <a:solidFill>
                  <a:srgbClr val="FF0000"/>
                </a:solidFill>
              </a:rPr>
              <a:t>TechniquesBCTs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42521" y="6396335"/>
            <a:ext cx="4658530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</a:rPr>
              <a:t>Mechanisms of Action: </a:t>
            </a:r>
            <a:r>
              <a:rPr lang="en-GB" sz="2400" dirty="0" err="1" smtClean="0">
                <a:solidFill>
                  <a:srgbClr val="0070C0"/>
                </a:solidFill>
              </a:rPr>
              <a:t>MoAs</a:t>
            </a:r>
            <a:endParaRPr lang="en-GB" sz="2400" dirty="0">
              <a:solidFill>
                <a:srgbClr val="0070C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895600" y="2086000"/>
            <a:ext cx="5360640" cy="2567136"/>
          </a:xfrm>
          <a:prstGeom prst="roundRect">
            <a:avLst/>
          </a:prstGeom>
          <a:solidFill>
            <a:srgbClr val="FFFFFF"/>
          </a:solidFill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142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Arial" charset="0"/>
              </a:rPr>
              <a:t>Data are represented in heat maps to indicate the frequency with which each 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BCT</a:t>
            </a:r>
            <a:r>
              <a:rPr lang="en-US" sz="2800" dirty="0">
                <a:latin typeface="Arial" charset="0"/>
              </a:rPr>
              <a:t> is </a:t>
            </a:r>
            <a:r>
              <a:rPr lang="en-US" sz="2800" dirty="0" err="1">
                <a:latin typeface="Arial" charset="0"/>
              </a:rPr>
              <a:t>hypothesised</a:t>
            </a:r>
            <a:r>
              <a:rPr lang="en-US" sz="2800" dirty="0">
                <a:latin typeface="Arial" charset="0"/>
              </a:rPr>
              <a:t> to link to each </a:t>
            </a:r>
            <a:r>
              <a:rPr lang="en-US" sz="2800" b="1" dirty="0" err="1">
                <a:solidFill>
                  <a:srgbClr val="0070C0"/>
                </a:solidFill>
                <a:latin typeface="Arial" charset="0"/>
              </a:rPr>
              <a:t>MoA</a:t>
            </a:r>
            <a:endParaRPr lang="en-US" sz="2800" b="1" dirty="0">
              <a:solidFill>
                <a:srgbClr val="0070C0"/>
              </a:solidFill>
              <a:latin typeface="Arial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58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does behavioural science bring?</a:t>
            </a:r>
          </a:p>
          <a:p>
            <a:pPr lvl="1"/>
            <a:r>
              <a:rPr lang="en-GB" dirty="0" smtClean="0">
                <a:solidFill>
                  <a:srgbClr val="C00000"/>
                </a:solidFill>
              </a:rPr>
              <a:t>Theories </a:t>
            </a:r>
            <a:r>
              <a:rPr lang="en-GB" dirty="0" smtClean="0"/>
              <a:t>explaining behaviour</a:t>
            </a:r>
          </a:p>
          <a:p>
            <a:pPr lvl="2"/>
            <a:r>
              <a:rPr lang="en-GB" dirty="0" smtClean="0"/>
              <a:t>Why are theories of behaviour  important?</a:t>
            </a:r>
          </a:p>
          <a:p>
            <a:pPr lvl="2"/>
            <a:r>
              <a:rPr lang="en-GB" dirty="0" smtClean="0"/>
              <a:t>Which theories are useful?</a:t>
            </a:r>
          </a:p>
          <a:p>
            <a:pPr lvl="1"/>
            <a:r>
              <a:rPr lang="en-GB" dirty="0" smtClean="0">
                <a:solidFill>
                  <a:srgbClr val="C00000"/>
                </a:solidFill>
              </a:rPr>
              <a:t>Methods</a:t>
            </a:r>
            <a:r>
              <a:rPr lang="en-GB" dirty="0" smtClean="0"/>
              <a:t> of changing behaviour</a:t>
            </a:r>
          </a:p>
          <a:p>
            <a:pPr lvl="2"/>
            <a:r>
              <a:rPr lang="en-GB" dirty="0" smtClean="0"/>
              <a:t>Behaviour change techniques</a:t>
            </a:r>
          </a:p>
          <a:p>
            <a:r>
              <a:rPr lang="en-GB" dirty="0">
                <a:solidFill>
                  <a:srgbClr val="C00000"/>
                </a:solidFill>
              </a:rPr>
              <a:t>How can Theory and Methods be linked?</a:t>
            </a:r>
          </a:p>
          <a:p>
            <a:endParaRPr lang="en-GB" dirty="0">
              <a:solidFill>
                <a:srgbClr val="C000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357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Future Challenge:  ‘</a:t>
            </a:r>
            <a:r>
              <a:rPr lang="en-GB" i="1" dirty="0" smtClean="0"/>
              <a:t>the big question</a:t>
            </a:r>
            <a:r>
              <a:rPr lang="en-GB" dirty="0" smtClean="0"/>
              <a:t>’</a:t>
            </a:r>
            <a:br>
              <a:rPr lang="en-GB" dirty="0" smtClean="0"/>
            </a:br>
            <a:r>
              <a:rPr lang="en-GB" dirty="0" smtClean="0"/>
              <a:t>Human Behaviour-Change Project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08050"/>
          </a:xfrm>
        </p:spPr>
        <p:txBody>
          <a:bodyPr>
            <a:noAutofit/>
          </a:bodyPr>
          <a:lstStyle/>
          <a:p>
            <a:endParaRPr lang="en-GB" sz="3200" dirty="0"/>
          </a:p>
          <a:p>
            <a:endParaRPr lang="en-GB" sz="3200" dirty="0"/>
          </a:p>
        </p:txBody>
      </p:sp>
      <p:sp>
        <p:nvSpPr>
          <p:cNvPr id="4" name="Rounded Rectangle 3"/>
          <p:cNvSpPr/>
          <p:nvPr/>
        </p:nvSpPr>
        <p:spPr>
          <a:xfrm>
            <a:off x="989012" y="2806065"/>
            <a:ext cx="10515600" cy="368617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i="1">
                <a:solidFill>
                  <a:schemeClr val="accent5"/>
                </a:solidFill>
              </a:rPr>
              <a:t>When it comes to behaviour change interventions:</a:t>
            </a:r>
            <a:r>
              <a:rPr lang="en-GB" sz="3200" b="1">
                <a:solidFill>
                  <a:schemeClr val="accent5"/>
                </a:solidFill>
              </a:rPr>
              <a:t> </a:t>
            </a:r>
          </a:p>
          <a:p>
            <a:r>
              <a:rPr lang="en-GB" sz="3200">
                <a:solidFill>
                  <a:schemeClr val="accent5"/>
                </a:solidFill>
              </a:rPr>
              <a:t>what works, </a:t>
            </a:r>
          </a:p>
          <a:p>
            <a:r>
              <a:rPr lang="en-GB" sz="3200">
                <a:solidFill>
                  <a:schemeClr val="accent5"/>
                </a:solidFill>
              </a:rPr>
              <a:t>compared with what, </a:t>
            </a:r>
          </a:p>
          <a:p>
            <a:r>
              <a:rPr lang="en-GB" sz="3200">
                <a:solidFill>
                  <a:schemeClr val="accent5"/>
                </a:solidFill>
              </a:rPr>
              <a:t>for what behaviours, </a:t>
            </a:r>
          </a:p>
          <a:p>
            <a:r>
              <a:rPr lang="en-GB" sz="3200">
                <a:solidFill>
                  <a:schemeClr val="accent5"/>
                </a:solidFill>
              </a:rPr>
              <a:t>how well, for how long, </a:t>
            </a:r>
          </a:p>
          <a:p>
            <a:r>
              <a:rPr lang="en-GB" sz="3200">
                <a:solidFill>
                  <a:schemeClr val="accent5"/>
                </a:solidFill>
              </a:rPr>
              <a:t>with whom, in what setting, </a:t>
            </a:r>
          </a:p>
          <a:p>
            <a:r>
              <a:rPr lang="en-GB" sz="3200">
                <a:solidFill>
                  <a:schemeClr val="accent5"/>
                </a:solidFill>
              </a:rPr>
              <a:t>and why?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353" y="3694509"/>
            <a:ext cx="4285997" cy="263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419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2997" y="5893542"/>
            <a:ext cx="660400" cy="66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9639" y="488272"/>
            <a:ext cx="8883316" cy="103252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</a:t>
            </a:r>
            <a:r>
              <a:rPr lang="en-GB" dirty="0"/>
              <a:t>Human Behaviour-Change Project</a:t>
            </a:r>
            <a:br>
              <a:rPr lang="en-GB" dirty="0"/>
            </a:br>
            <a:endParaRPr lang="en-GB" sz="4000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88" y="2977223"/>
            <a:ext cx="1298561" cy="48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00" y="3687404"/>
            <a:ext cx="1769005" cy="537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64" y="4326700"/>
            <a:ext cx="18954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16" y="4941606"/>
            <a:ext cx="1537751" cy="431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261" y="3400620"/>
            <a:ext cx="22002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>
            <p:extLst/>
          </p:nvPr>
        </p:nvSpPr>
        <p:spPr>
          <a:xfrm>
            <a:off x="9430573" y="1908408"/>
            <a:ext cx="2281188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2400">
                <a:solidFill>
                  <a:schemeClr val="bg2">
                    <a:lumMod val="50000"/>
                  </a:schemeClr>
                </a:solidFill>
              </a:rPr>
              <a:t>A Collaborative award funded by the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83" y="1859080"/>
            <a:ext cx="4551892" cy="2799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47100" y="1908408"/>
            <a:ext cx="2281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solidFill>
                  <a:schemeClr val="bg2">
                    <a:lumMod val="50000"/>
                  </a:schemeClr>
                </a:solidFill>
              </a:rPr>
              <a:t>Participating organisations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2638425" y="1908408"/>
            <a:ext cx="19050" cy="436856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9360905" y="1908407"/>
            <a:ext cx="19050" cy="436856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20426" y="5992909"/>
            <a:ext cx="37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  @</a:t>
            </a:r>
            <a:r>
              <a:rPr lang="en-GB" sz="2400" dirty="0" err="1"/>
              <a:t>HBCProject</a:t>
            </a:r>
            <a:endParaRPr lang="en-GB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426054" y="4926566"/>
            <a:ext cx="5592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hlinkClick r:id="rId10"/>
              </a:rPr>
              <a:t>www.humanbehaviourchange.org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172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</a:t>
            </a:r>
            <a:r>
              <a:rPr lang="en-GB" dirty="0" smtClean="0"/>
              <a:t>rimary </a:t>
            </a:r>
            <a:r>
              <a:rPr lang="en-GB" dirty="0"/>
              <a:t>goal of </a:t>
            </a:r>
            <a:r>
              <a:rPr lang="en-GB" dirty="0" smtClean="0"/>
              <a:t>the </a:t>
            </a:r>
            <a:br>
              <a:rPr lang="en-GB" dirty="0" smtClean="0"/>
            </a:br>
            <a:r>
              <a:rPr lang="en-GB" dirty="0" smtClean="0"/>
              <a:t>Human Behaviour-Change Project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08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200"/>
              <a:t>To develop an understanding of human behaviour to answer variants of the ‘</a:t>
            </a:r>
            <a:r>
              <a:rPr lang="en-GB" sz="3200">
                <a:solidFill>
                  <a:schemeClr val="accent5"/>
                </a:solidFill>
              </a:rPr>
              <a:t>big question</a:t>
            </a:r>
            <a:r>
              <a:rPr lang="en-GB" sz="3200"/>
              <a:t>’</a:t>
            </a:r>
          </a:p>
          <a:p>
            <a:endParaRPr lang="en-GB" sz="3200"/>
          </a:p>
          <a:p>
            <a:endParaRPr lang="en-GB" sz="3200"/>
          </a:p>
        </p:txBody>
      </p:sp>
      <p:sp>
        <p:nvSpPr>
          <p:cNvPr id="4" name="Rounded Rectangle 3"/>
          <p:cNvSpPr/>
          <p:nvPr/>
        </p:nvSpPr>
        <p:spPr>
          <a:xfrm>
            <a:off x="838200" y="2943225"/>
            <a:ext cx="10515600" cy="368617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i="1">
                <a:solidFill>
                  <a:schemeClr val="accent5"/>
                </a:solidFill>
              </a:rPr>
              <a:t>When it comes to behaviour change interventions:</a:t>
            </a:r>
            <a:r>
              <a:rPr lang="en-GB" sz="3200" b="1">
                <a:solidFill>
                  <a:schemeClr val="accent5"/>
                </a:solidFill>
              </a:rPr>
              <a:t> </a:t>
            </a:r>
          </a:p>
          <a:p>
            <a:r>
              <a:rPr lang="en-GB" sz="3200">
                <a:solidFill>
                  <a:schemeClr val="accent5"/>
                </a:solidFill>
              </a:rPr>
              <a:t>what works, </a:t>
            </a:r>
          </a:p>
          <a:p>
            <a:r>
              <a:rPr lang="en-GB" sz="3200">
                <a:solidFill>
                  <a:schemeClr val="accent5"/>
                </a:solidFill>
              </a:rPr>
              <a:t>compared with what, </a:t>
            </a:r>
          </a:p>
          <a:p>
            <a:r>
              <a:rPr lang="en-GB" sz="3200">
                <a:solidFill>
                  <a:schemeClr val="accent5"/>
                </a:solidFill>
              </a:rPr>
              <a:t>for what behaviours, </a:t>
            </a:r>
          </a:p>
          <a:p>
            <a:r>
              <a:rPr lang="en-GB" sz="3200">
                <a:solidFill>
                  <a:schemeClr val="accent5"/>
                </a:solidFill>
              </a:rPr>
              <a:t>how well, for how long, </a:t>
            </a:r>
          </a:p>
          <a:p>
            <a:r>
              <a:rPr lang="en-GB" sz="3200">
                <a:solidFill>
                  <a:schemeClr val="accent5"/>
                </a:solidFill>
              </a:rPr>
              <a:t>with whom, in what setting, </a:t>
            </a:r>
          </a:p>
          <a:p>
            <a:r>
              <a:rPr lang="en-GB" sz="3200">
                <a:solidFill>
                  <a:schemeClr val="accent5"/>
                </a:solidFill>
              </a:rPr>
              <a:t>and why?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353" y="3694509"/>
            <a:ext cx="4285997" cy="263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52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506765"/>
              </p:ext>
            </p:extLst>
          </p:nvPr>
        </p:nvGraphicFramePr>
        <p:xfrm>
          <a:off x="428626" y="971550"/>
          <a:ext cx="10919078" cy="23645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150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039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826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Challenge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rgbClr val="0070C0"/>
                          </a:solidFill>
                          <a:effectLst/>
                        </a:rPr>
                        <a:t>Solution</a:t>
                      </a:r>
                      <a:endParaRPr lang="en-GB" sz="28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819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500" b="1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Research conduct:</a:t>
                      </a:r>
                      <a:r>
                        <a:rPr lang="en-GB" sz="2500" b="1" dirty="0">
                          <a:solidFill>
                            <a:srgbClr val="4472C4"/>
                          </a:solidFill>
                          <a:effectLst/>
                        </a:rPr>
                        <a:t> </a:t>
                      </a:r>
                      <a:r>
                        <a:rPr lang="en-GB" sz="2500" b="1" dirty="0">
                          <a:solidFill>
                            <a:srgbClr val="000000"/>
                          </a:solidFill>
                          <a:effectLst/>
                        </a:rPr>
                        <a:t>Diversity of research methods and topics; inconsistency and incompleteness in reporting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500" b="1" dirty="0">
                          <a:effectLst/>
                        </a:rPr>
                        <a:t>Ontology of behaviour change interventions</a:t>
                      </a:r>
                      <a:endParaRPr lang="en-GB" sz="25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2425" y="95250"/>
            <a:ext cx="9087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chemeClr val="accent5"/>
                </a:solidFill>
              </a:rPr>
              <a:t>Challenges in addressing the big question</a:t>
            </a:r>
            <a:endParaRPr lang="en-GB" sz="4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67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992779"/>
              </p:ext>
            </p:extLst>
          </p:nvPr>
        </p:nvGraphicFramePr>
        <p:xfrm>
          <a:off x="428626" y="971550"/>
          <a:ext cx="11010518" cy="33108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150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954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09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Challenge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rgbClr val="0070C0"/>
                          </a:solidFill>
                          <a:effectLst/>
                        </a:rPr>
                        <a:t>Solution</a:t>
                      </a:r>
                      <a:endParaRPr lang="en-GB" sz="28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819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500" b="1">
                          <a:solidFill>
                            <a:schemeClr val="accent5"/>
                          </a:solidFill>
                          <a:effectLst/>
                        </a:rPr>
                        <a:t>Research conduct: </a:t>
                      </a:r>
                      <a:r>
                        <a:rPr lang="en-GB" sz="2500" b="0">
                          <a:solidFill>
                            <a:schemeClr val="tx1"/>
                          </a:solidFill>
                          <a:effectLst/>
                        </a:rPr>
                        <a:t>Diversity of research methods and topics; inconsistency and incompleteness in reporting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500" b="0" dirty="0">
                          <a:effectLst/>
                        </a:rPr>
                        <a:t>Ontology of behaviour change interventions</a:t>
                      </a:r>
                      <a:endParaRPr lang="en-GB" sz="25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19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500" b="1" dirty="0">
                          <a:solidFill>
                            <a:schemeClr val="accent5"/>
                          </a:solidFill>
                          <a:effectLst/>
                        </a:rPr>
                        <a:t>Resource limitations: </a:t>
                      </a:r>
                      <a:r>
                        <a:rPr lang="en-GB" sz="2500" b="1" dirty="0">
                          <a:solidFill>
                            <a:schemeClr val="tx1"/>
                          </a:solidFill>
                          <a:effectLst/>
                        </a:rPr>
                        <a:t>Insufficient human resources to manage the</a:t>
                      </a:r>
                      <a:r>
                        <a:rPr lang="en-GB" sz="2500" b="1" baseline="0" dirty="0">
                          <a:solidFill>
                            <a:schemeClr val="tx1"/>
                          </a:solidFill>
                          <a:effectLst/>
                        </a:rPr>
                        <a:t> increasing volume of research</a:t>
                      </a:r>
                      <a:endParaRPr lang="en-GB" sz="25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500" b="1" dirty="0">
                          <a:effectLst/>
                        </a:rPr>
                        <a:t>Use of automated literature searching and study feature extraction</a:t>
                      </a:r>
                      <a:endParaRPr lang="en-GB" sz="25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2425" y="95250"/>
            <a:ext cx="87696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>
                <a:solidFill>
                  <a:schemeClr val="accent5"/>
                </a:solidFill>
              </a:rPr>
              <a:t>Challenges in addressing the big question</a:t>
            </a:r>
          </a:p>
        </p:txBody>
      </p:sp>
    </p:spTree>
    <p:extLst>
      <p:ext uri="{BB962C8B-B14F-4D97-AF65-F5344CB8AC3E}">
        <p14:creationId xmlns:p14="http://schemas.microsoft.com/office/powerpoint/2010/main" val="156000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981828"/>
              </p:ext>
            </p:extLst>
          </p:nvPr>
        </p:nvGraphicFramePr>
        <p:xfrm>
          <a:off x="428626" y="971550"/>
          <a:ext cx="11019662" cy="57894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150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045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27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Challenge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rgbClr val="0070C0"/>
                          </a:solidFill>
                          <a:effectLst/>
                        </a:rPr>
                        <a:t>Solution</a:t>
                      </a:r>
                      <a:endParaRPr lang="en-GB" sz="28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624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500" b="1">
                          <a:solidFill>
                            <a:schemeClr val="accent5"/>
                          </a:solidFill>
                          <a:effectLst/>
                        </a:rPr>
                        <a:t>Research conduct: </a:t>
                      </a:r>
                      <a:r>
                        <a:rPr lang="en-GB" sz="2500" b="0">
                          <a:solidFill>
                            <a:schemeClr val="tx1"/>
                          </a:solidFill>
                          <a:effectLst/>
                        </a:rPr>
                        <a:t>Diversity of research methods and topics; inconsistency and incompleteness in reporting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500" b="0" dirty="0">
                          <a:effectLst/>
                        </a:rPr>
                        <a:t>Ontology of behaviour change interventions</a:t>
                      </a:r>
                      <a:endParaRPr lang="en-GB" sz="25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020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500" b="1">
                          <a:solidFill>
                            <a:schemeClr val="accent5"/>
                          </a:solidFill>
                          <a:effectLst/>
                        </a:rPr>
                        <a:t>Resource limitations: </a:t>
                      </a:r>
                      <a:r>
                        <a:rPr lang="en-GB" sz="2500" b="0">
                          <a:solidFill>
                            <a:schemeClr val="tx1"/>
                          </a:solidFill>
                          <a:effectLst/>
                        </a:rPr>
                        <a:t>Insufficient human resources given the</a:t>
                      </a:r>
                      <a:r>
                        <a:rPr lang="en-GB" sz="2500" b="0" baseline="0">
                          <a:solidFill>
                            <a:schemeClr val="tx1"/>
                          </a:solidFill>
                          <a:effectLst/>
                        </a:rPr>
                        <a:t> increasing volume of research</a:t>
                      </a:r>
                      <a:endParaRPr lang="en-GB" sz="25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500" b="0" dirty="0">
                          <a:effectLst/>
                        </a:rPr>
                        <a:t>Use of automated literature searching and study feature extraction</a:t>
                      </a:r>
                      <a:endParaRPr lang="en-GB" sz="25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785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500" b="1" dirty="0">
                          <a:solidFill>
                            <a:schemeClr val="accent5"/>
                          </a:solidFill>
                          <a:effectLst/>
                        </a:rPr>
                        <a:t>Research findings:</a:t>
                      </a:r>
                      <a:r>
                        <a:rPr lang="en-GB" sz="2500" b="1" baseline="0" dirty="0">
                          <a:solidFill>
                            <a:schemeClr val="accent5"/>
                          </a:solidFill>
                          <a:effectLst/>
                        </a:rPr>
                        <a:t> </a:t>
                      </a:r>
                      <a:r>
                        <a:rPr lang="en-GB" sz="2500" b="1" baseline="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n-GB" sz="2500" b="1" dirty="0">
                          <a:solidFill>
                            <a:schemeClr val="tx1"/>
                          </a:solidFill>
                          <a:effectLst/>
                        </a:rPr>
                        <a:t>omplex evidence </a:t>
                      </a:r>
                      <a:r>
                        <a:rPr lang="en-GB" sz="2500" b="1" dirty="0" smtClean="0">
                          <a:solidFill>
                            <a:schemeClr val="tx1"/>
                          </a:solidFill>
                          <a:effectLst/>
                        </a:rPr>
                        <a:t>base</a:t>
                      </a:r>
                    </a:p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</a:rPr>
                        <a:t>equivocal or 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contradictory findings, </a:t>
                      </a:r>
                      <a:endParaRPr lang="en-GB" sz="20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</a:rPr>
                        <a:t>variety 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of behaviours, interventions, contexts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</a:rPr>
                        <a:t>etc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; </a:t>
                      </a:r>
                      <a:endParaRPr lang="en-GB" sz="20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</a:rPr>
                        <a:t>complexity 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of interactions between intervention components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500" b="1" dirty="0">
                          <a:effectLst/>
                        </a:rPr>
                        <a:t>Use of machine learning and reasoning algorithms for evidence synthesis </a:t>
                      </a:r>
                    </a:p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User interface to simplify understanding of evidence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2425" y="95250"/>
            <a:ext cx="87696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>
                <a:solidFill>
                  <a:schemeClr val="accent5"/>
                </a:solidFill>
              </a:rPr>
              <a:t>Challenges in addressing the big question</a:t>
            </a:r>
          </a:p>
        </p:txBody>
      </p:sp>
    </p:spTree>
    <p:extLst>
      <p:ext uri="{BB962C8B-B14F-4D97-AF65-F5344CB8AC3E}">
        <p14:creationId xmlns:p14="http://schemas.microsoft.com/office/powerpoint/2010/main" val="317874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017" y="288072"/>
            <a:ext cx="11069052" cy="1325563"/>
          </a:xfrm>
        </p:spPr>
        <p:txBody>
          <a:bodyPr>
            <a:normAutofit/>
          </a:bodyPr>
          <a:lstStyle/>
          <a:p>
            <a:r>
              <a:rPr lang="en-GB" sz="4000" dirty="0"/>
              <a:t>The Human Behaviour-Change Project 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2700" dirty="0" smtClean="0"/>
              <a:t>Top-level </a:t>
            </a:r>
            <a:r>
              <a:rPr lang="en-GB" sz="2700" dirty="0"/>
              <a:t>of Behaviour Change </a:t>
            </a:r>
            <a:r>
              <a:rPr lang="en-GB" sz="2700" dirty="0" smtClean="0"/>
              <a:t>Intervention Ontology</a:t>
            </a:r>
            <a:endParaRPr lang="en-GB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2743" y="3298291"/>
            <a:ext cx="10515600" cy="4351338"/>
          </a:xfrm>
        </p:spPr>
        <p:txBody>
          <a:bodyPr>
            <a:normAutofit/>
          </a:bodyPr>
          <a:lstStyle/>
          <a:p>
            <a:endParaRPr lang="en-GB" sz="3200">
              <a:solidFill>
                <a:schemeClr val="tx1"/>
              </a:solidFill>
            </a:endParaRPr>
          </a:p>
          <a:p>
            <a:endParaRPr lang="en-GB" sz="320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061" y="1613635"/>
            <a:ext cx="7904286" cy="503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7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4111675"/>
              </p:ext>
            </p:extLst>
          </p:nvPr>
        </p:nvGraphicFramePr>
        <p:xfrm>
          <a:off x="762001" y="1596628"/>
          <a:ext cx="10019852" cy="4739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5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982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845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845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46017">
                <a:tc>
                  <a:txBody>
                    <a:bodyPr/>
                    <a:lstStyle/>
                    <a:p>
                      <a:pPr algn="l"/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Behavioural science</a:t>
                      </a:r>
                    </a:p>
                  </a:txBody>
                  <a:tcP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System architects</a:t>
                      </a:r>
                    </a:p>
                  </a:txBody>
                  <a:tcP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Computer science</a:t>
                      </a:r>
                    </a:p>
                  </a:txBody>
                  <a:tcPr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48869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solidFill>
                            <a:srgbClr val="000000"/>
                          </a:solidFill>
                        </a:rPr>
                        <a:t>Grant-holders</a:t>
                      </a: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000000"/>
                          </a:solidFill>
                        </a:rPr>
                        <a:t>Susan Michie</a:t>
                      </a:r>
                      <a:r>
                        <a:rPr lang="en-GB" sz="2000" b="0" baseline="30000" dirty="0">
                          <a:solidFill>
                            <a:srgbClr val="000000"/>
                          </a:solidFill>
                        </a:rPr>
                        <a:t>1</a:t>
                      </a:r>
                      <a:r>
                        <a:rPr lang="en-GB" sz="2000" b="0" dirty="0">
                          <a:solidFill>
                            <a:srgbClr val="000000"/>
                          </a:solidFill>
                        </a:rPr>
                        <a:t> (PI)</a:t>
                      </a:r>
                    </a:p>
                    <a:p>
                      <a:pPr algn="ctr"/>
                      <a:r>
                        <a:rPr lang="en-GB" sz="2000" b="0" dirty="0">
                          <a:solidFill>
                            <a:srgbClr val="000000"/>
                          </a:solidFill>
                        </a:rPr>
                        <a:t>Robert West</a:t>
                      </a:r>
                      <a:r>
                        <a:rPr lang="en-GB" sz="2000" b="0" baseline="30000" dirty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GB" sz="2000" b="0" dirty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en-GB" sz="2000" b="0" dirty="0">
                          <a:solidFill>
                            <a:srgbClr val="000000"/>
                          </a:solidFill>
                        </a:rPr>
                        <a:t>Marie Johnston</a:t>
                      </a:r>
                      <a:r>
                        <a:rPr lang="en-GB" sz="2000" b="0" baseline="30000" dirty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GB" sz="2000" b="0" dirty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en-GB" sz="2000" b="0" dirty="0">
                          <a:solidFill>
                            <a:srgbClr val="000000"/>
                          </a:solidFill>
                        </a:rPr>
                        <a:t>Mike Kelly</a:t>
                      </a:r>
                      <a:r>
                        <a:rPr lang="en-GB" sz="2000" b="0" baseline="30000" dirty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en-GB" sz="2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>
                          <a:solidFill>
                            <a:srgbClr val="000000"/>
                          </a:solidFill>
                        </a:rPr>
                        <a:t>James Thomas</a:t>
                      </a:r>
                      <a:r>
                        <a:rPr lang="en-GB" sz="2000" b="0" baseline="3000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  <a:p>
                      <a:pPr marL="0" algn="ctr" defTabSz="914400" rtl="0" eaLnBrk="1" latinLnBrk="0" hangingPunct="1"/>
                      <a:endParaRPr lang="en-GB" sz="2000" b="0" kern="120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>
                          <a:solidFill>
                            <a:srgbClr val="000000"/>
                          </a:solidFill>
                        </a:rPr>
                        <a:t>John Shawe-Taylor</a:t>
                      </a:r>
                      <a:r>
                        <a:rPr lang="en-GB" sz="2000" b="0" baseline="3000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GB" sz="2000" b="0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>
                          <a:solidFill>
                            <a:srgbClr val="000000"/>
                          </a:solidFill>
                        </a:rPr>
                        <a:t>Pol</a:t>
                      </a:r>
                      <a:r>
                        <a:rPr lang="en-GB" sz="2000" b="0" baseline="0">
                          <a:solidFill>
                            <a:srgbClr val="000000"/>
                          </a:solidFill>
                        </a:rPr>
                        <a:t> Mac</a:t>
                      </a:r>
                      <a:r>
                        <a:rPr lang="en-GB" sz="2000" b="0">
                          <a:solidFill>
                            <a:srgbClr val="000000"/>
                          </a:solidFill>
                        </a:rPr>
                        <a:t>Aonghusa</a:t>
                      </a:r>
                      <a:r>
                        <a:rPr lang="en-GB" sz="2000" b="0" baseline="3000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GB" sz="2000" b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44471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</a:rPr>
                        <a:t>Researchers</a:t>
                      </a:r>
                    </a:p>
                    <a:p>
                      <a:pPr lvl="0" algn="l">
                        <a:buNone/>
                      </a:pPr>
                      <a:endParaRPr lang="en-GB" sz="2000" dirty="0">
                        <a:solidFill>
                          <a:srgbClr val="000000"/>
                        </a:solidFill>
                      </a:endParaRPr>
                    </a:p>
                    <a:p>
                      <a:pPr lvl="0" algn="l">
                        <a:buNone/>
                      </a:pPr>
                      <a:endParaRPr lang="en-GB" sz="2000" dirty="0">
                        <a:solidFill>
                          <a:srgbClr val="000000"/>
                        </a:solidFill>
                      </a:endParaRPr>
                    </a:p>
                    <a:p>
                      <a:pPr lvl="0" algn="l">
                        <a:buNone/>
                      </a:pPr>
                      <a:endParaRPr lang="en-GB" sz="2000" dirty="0">
                        <a:solidFill>
                          <a:srgbClr val="000000"/>
                        </a:solidFill>
                      </a:endParaRPr>
                    </a:p>
                    <a:p>
                      <a:pPr lvl="0" algn="l">
                        <a:buNone/>
                      </a:pPr>
                      <a:endParaRPr lang="en-GB" sz="2000" dirty="0">
                        <a:solidFill>
                          <a:srgbClr val="000000"/>
                        </a:solidFill>
                      </a:endParaRPr>
                    </a:p>
                    <a:p>
                      <a:pPr lvl="0" algn="l">
                        <a:buNone/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</a:rPr>
                        <a:t>Consultants</a:t>
                      </a: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2000" b="0" err="1">
                          <a:solidFill>
                            <a:srgbClr val="000000"/>
                          </a:solidFill>
                        </a:rPr>
                        <a:t>Ailbhe</a:t>
                      </a:r>
                      <a:r>
                        <a:rPr lang="en-GB" sz="2000" b="0">
                          <a:solidFill>
                            <a:srgbClr val="000000"/>
                          </a:solidFill>
                        </a:rPr>
                        <a:t> Finnerty</a:t>
                      </a:r>
                      <a:r>
                        <a:rPr lang="en-GB" sz="2000" b="0" baseline="3000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GB" sz="2000" b="0">
                        <a:solidFill>
                          <a:srgbClr val="000000"/>
                        </a:solidFill>
                      </a:endParaRPr>
                    </a:p>
                    <a:p>
                      <a:pPr lvl="0" algn="ctr">
                        <a:buNone/>
                      </a:pPr>
                      <a:r>
                        <a:rPr lang="en-GB" sz="2000" b="0">
                          <a:solidFill>
                            <a:srgbClr val="000000"/>
                          </a:solidFill>
                        </a:rPr>
                        <a:t>Marta Marques</a:t>
                      </a:r>
                      <a:r>
                        <a:rPr lang="en-GB" sz="2000" b="0" baseline="3000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GB" sz="2000" b="0">
                        <a:solidFill>
                          <a:srgbClr val="000000"/>
                        </a:solidFill>
                      </a:endParaRPr>
                    </a:p>
                    <a:p>
                      <a:pPr lvl="0" algn="ctr">
                        <a:buNone/>
                      </a:pPr>
                      <a:r>
                        <a:rPr lang="en-GB" sz="2000" b="0">
                          <a:solidFill>
                            <a:srgbClr val="000000"/>
                          </a:solidFill>
                        </a:rPr>
                        <a:t>Emma</a:t>
                      </a:r>
                      <a:r>
                        <a:rPr lang="en-GB" sz="2000" b="0" baseline="0">
                          <a:solidFill>
                            <a:srgbClr val="000000"/>
                          </a:solidFill>
                        </a:rPr>
                        <a:t> Norris</a:t>
                      </a:r>
                      <a:r>
                        <a:rPr lang="en-GB" sz="2000" b="0" baseline="3000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GB" sz="2000" b="0" baseline="0">
                        <a:solidFill>
                          <a:srgbClr val="000000"/>
                        </a:solidFill>
                      </a:endParaRPr>
                    </a:p>
                    <a:p>
                      <a:pPr lvl="0" algn="ctr">
                        <a:buNone/>
                      </a:pPr>
                      <a:r>
                        <a:rPr lang="en-GB" sz="2000" b="0" i="0" baseline="0">
                          <a:solidFill>
                            <a:srgbClr val="000000"/>
                          </a:solidFill>
                        </a:rPr>
                        <a:t>Alison Wright</a:t>
                      </a:r>
                      <a:r>
                        <a:rPr lang="en-GB" sz="2000" b="0" baseline="3000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GB" sz="2000" b="0" i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>
                          <a:solidFill>
                            <a:srgbClr val="000000"/>
                          </a:solidFill>
                        </a:rPr>
                        <a:t>Alison O’Mara-Eves</a:t>
                      </a:r>
                      <a:r>
                        <a:rPr lang="en-GB" sz="2000" b="0" baseline="3000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GB" sz="2000" b="0">
                        <a:solidFill>
                          <a:srgbClr val="000000"/>
                        </a:solidFill>
                      </a:endParaRPr>
                    </a:p>
                    <a:p>
                      <a:pPr lvl="0" algn="ctr" defTabSz="91440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>
                          <a:solidFill>
                            <a:srgbClr val="000000"/>
                          </a:solidFill>
                        </a:rPr>
                        <a:t>Gillian Stokes</a:t>
                      </a:r>
                      <a:r>
                        <a:rPr lang="en-GB" sz="2000" b="0" baseline="30000">
                          <a:solidFill>
                            <a:srgbClr val="000000"/>
                          </a:solidFill>
                        </a:rPr>
                        <a:t>1</a:t>
                      </a:r>
                      <a:endParaRPr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>
                          <a:solidFill>
                            <a:srgbClr val="000000"/>
                          </a:solidFill>
                          <a:latin typeface="Calibri"/>
                          <a:cs typeface="Times New Roman"/>
                        </a:rPr>
                        <a:t>Patrick O'Driscoll</a:t>
                      </a:r>
                      <a:r>
                        <a:rPr lang="en-GB" sz="2000" b="0" baseline="30000">
                          <a:solidFill>
                            <a:srgbClr val="000000"/>
                          </a:solidFill>
                        </a:rPr>
                        <a:t>1</a:t>
                      </a:r>
                      <a:endParaRPr/>
                    </a:p>
                    <a:p>
                      <a:pPr lvl="0" algn="ctr" defTabSz="91440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i="0">
                        <a:solidFill>
                          <a:srgbClr val="000000"/>
                        </a:solidFill>
                      </a:endParaRPr>
                    </a:p>
                    <a:p>
                      <a:pPr lvl="0" algn="ctr" defTabSz="91440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i="0">
                        <a:solidFill>
                          <a:srgbClr val="000000"/>
                        </a:solidFill>
                      </a:endParaRPr>
                    </a:p>
                    <a:p>
                      <a:pPr marL="0" lvl="0" algn="ctr" defTabSz="91440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Janna Hastings</a:t>
                      </a:r>
                    </a:p>
                    <a:p>
                      <a:pPr lvl="0" algn="ctr" defTabSz="91440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Julian Everett</a:t>
                      </a:r>
                      <a:endParaRPr/>
                    </a:p>
                  </a:txBody>
                  <a:tcPr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err="1">
                          <a:solidFill>
                            <a:srgbClr val="000000"/>
                          </a:solidFill>
                        </a:rPr>
                        <a:t>Debasis</a:t>
                      </a:r>
                      <a:r>
                        <a:rPr lang="en-GB" sz="2000" b="0" dirty="0">
                          <a:solidFill>
                            <a:srgbClr val="000000"/>
                          </a:solidFill>
                        </a:rPr>
                        <a:t> Ganguly</a:t>
                      </a:r>
                      <a:r>
                        <a:rPr lang="en-GB" sz="2000" b="0" baseline="30000" dirty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GB" sz="2000" b="0" dirty="0">
                        <a:solidFill>
                          <a:srgbClr val="000000"/>
                        </a:solidFill>
                      </a:endParaRPr>
                    </a:p>
                    <a:p>
                      <a:pPr lvl="0" algn="ctr" defTabSz="91440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rgbClr val="000000"/>
                          </a:solidFill>
                        </a:rPr>
                        <a:t>Lea</a:t>
                      </a:r>
                      <a:r>
                        <a:rPr lang="en-GB" sz="2000" b="0" baseline="0" dirty="0">
                          <a:solidFill>
                            <a:srgbClr val="000000"/>
                          </a:solidFill>
                        </a:rPr>
                        <a:t> Deleris</a:t>
                      </a:r>
                      <a:r>
                        <a:rPr lang="en-GB" sz="2000" b="0" baseline="30000" dirty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GB" sz="2000" b="0" dirty="0">
                        <a:solidFill>
                          <a:srgbClr val="000000"/>
                        </a:solidFill>
                      </a:endParaRPr>
                    </a:p>
                    <a:p>
                      <a:pPr lvl="0" algn="ctr" defTabSz="91440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The Human Behaviour-Change Project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The </a:t>
            </a:r>
            <a:r>
              <a:rPr lang="en-GB" dirty="0"/>
              <a:t>collaboration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8125" y="6324600"/>
            <a:ext cx="7988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aseline="30000">
                <a:solidFill>
                  <a:schemeClr val="accent5"/>
                </a:solidFill>
              </a:rPr>
              <a:t>1</a:t>
            </a:r>
            <a:r>
              <a:rPr lang="en-GB" sz="2400">
                <a:solidFill>
                  <a:schemeClr val="accent5"/>
                </a:solidFill>
              </a:rPr>
              <a:t>UCL </a:t>
            </a:r>
            <a:r>
              <a:rPr lang="en-GB" sz="2400" baseline="30000">
                <a:solidFill>
                  <a:schemeClr val="accent5"/>
                </a:solidFill>
              </a:rPr>
              <a:t>2</a:t>
            </a:r>
            <a:r>
              <a:rPr lang="en-GB" sz="2400">
                <a:solidFill>
                  <a:schemeClr val="accent5"/>
                </a:solidFill>
              </a:rPr>
              <a:t>IBM Dublin </a:t>
            </a:r>
            <a:r>
              <a:rPr lang="en-GB" sz="2400" baseline="30000">
                <a:solidFill>
                  <a:schemeClr val="accent5"/>
                </a:solidFill>
              </a:rPr>
              <a:t>3</a:t>
            </a:r>
            <a:r>
              <a:rPr lang="en-GB" sz="2400">
                <a:solidFill>
                  <a:schemeClr val="accent5"/>
                </a:solidFill>
              </a:rPr>
              <a:t>Aberdeen University </a:t>
            </a:r>
            <a:r>
              <a:rPr lang="en-GB" sz="2400" baseline="30000">
                <a:solidFill>
                  <a:schemeClr val="accent5"/>
                </a:solidFill>
              </a:rPr>
              <a:t>4</a:t>
            </a:r>
            <a:r>
              <a:rPr lang="en-GB" sz="2400">
                <a:solidFill>
                  <a:schemeClr val="accent5"/>
                </a:solidFill>
              </a:rPr>
              <a:t>Cambridge University </a:t>
            </a:r>
            <a:endParaRPr lang="en-GB" sz="2400" baseline="3000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57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189" y="5520646"/>
            <a:ext cx="1862915" cy="11861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and 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649" y="1996360"/>
            <a:ext cx="8915400" cy="4541520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Implementation involves behaviour change</a:t>
            </a:r>
          </a:p>
          <a:p>
            <a:pPr lvl="1"/>
            <a:r>
              <a:rPr lang="en-GB" dirty="0" smtClean="0"/>
              <a:t>Danger of intuitive models </a:t>
            </a:r>
          </a:p>
          <a:p>
            <a:r>
              <a:rPr lang="en-GB" dirty="0"/>
              <a:t>Behavioural science </a:t>
            </a:r>
            <a:r>
              <a:rPr lang="en-GB" dirty="0" smtClean="0"/>
              <a:t>offers: </a:t>
            </a:r>
            <a:endParaRPr lang="en-GB" dirty="0"/>
          </a:p>
          <a:p>
            <a:pPr lvl="1"/>
            <a:r>
              <a:rPr lang="en-GB" dirty="0"/>
              <a:t>Theory explaining behaviour </a:t>
            </a:r>
            <a:endParaRPr lang="en-GB" dirty="0" smtClean="0"/>
          </a:p>
          <a:p>
            <a:pPr lvl="2"/>
            <a:r>
              <a:rPr lang="en-GB" dirty="0" smtClean="0"/>
              <a:t>Theoretical domains framework</a:t>
            </a:r>
          </a:p>
          <a:p>
            <a:pPr lvl="2"/>
            <a:r>
              <a:rPr lang="en-GB" dirty="0" smtClean="0"/>
              <a:t>COM-B</a:t>
            </a:r>
          </a:p>
          <a:p>
            <a:pPr lvl="2"/>
            <a:r>
              <a:rPr lang="en-GB" dirty="0" smtClean="0"/>
              <a:t>Dual processing</a:t>
            </a:r>
          </a:p>
          <a:p>
            <a:pPr lvl="1"/>
            <a:r>
              <a:rPr lang="en-GB" dirty="0" smtClean="0"/>
              <a:t>Methods </a:t>
            </a:r>
            <a:r>
              <a:rPr lang="en-GB" dirty="0"/>
              <a:t>of changing </a:t>
            </a:r>
            <a:r>
              <a:rPr lang="en-GB" dirty="0" smtClean="0"/>
              <a:t>behaviour: </a:t>
            </a:r>
          </a:p>
          <a:p>
            <a:pPr lvl="2"/>
            <a:r>
              <a:rPr lang="en-GB" dirty="0" smtClean="0"/>
              <a:t>Behaviour Change Techniques – Taxonomy BCTTv1</a:t>
            </a:r>
          </a:p>
          <a:p>
            <a:pPr lvl="2"/>
            <a:r>
              <a:rPr lang="en-GB" dirty="0" smtClean="0">
                <a:solidFill>
                  <a:srgbClr val="0070C0"/>
                </a:solidFill>
              </a:rPr>
              <a:t>M</a:t>
            </a:r>
            <a:r>
              <a:rPr lang="en-GB" dirty="0" smtClean="0">
                <a:solidFill>
                  <a:srgbClr val="00B050"/>
                </a:solidFill>
              </a:rPr>
              <a:t>A</a:t>
            </a:r>
            <a:r>
              <a:rPr lang="en-GB" dirty="0" smtClean="0">
                <a:solidFill>
                  <a:srgbClr val="FF0000"/>
                </a:solidFill>
              </a:rPr>
              <a:t>P</a:t>
            </a:r>
            <a:r>
              <a:rPr lang="en-GB" dirty="0" smtClean="0"/>
              <a:t> of the  3 routes to behaviour change</a:t>
            </a:r>
          </a:p>
          <a:p>
            <a:pPr lvl="2"/>
            <a:r>
              <a:rPr lang="en-GB" dirty="0" smtClean="0"/>
              <a:t>Links to mechanisms – heat maps</a:t>
            </a:r>
          </a:p>
          <a:p>
            <a:pPr lvl="2"/>
            <a:r>
              <a:rPr lang="en-GB" dirty="0" smtClean="0"/>
              <a:t>Competency </a:t>
            </a:r>
            <a:endParaRPr lang="en-GB" dirty="0"/>
          </a:p>
          <a:p>
            <a:r>
              <a:rPr lang="en-GB" dirty="0" smtClean="0"/>
              <a:t>Challenges!!</a:t>
            </a:r>
          </a:p>
        </p:txBody>
      </p:sp>
      <p:pic>
        <p:nvPicPr>
          <p:cNvPr id="4" name="Picture 4" descr="logo_dra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4824" y="3896022"/>
            <a:ext cx="1089091" cy="60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60" b="25745"/>
          <a:stretch>
            <a:fillRect/>
          </a:stretch>
        </p:blipFill>
        <p:spPr bwMode="auto">
          <a:xfrm>
            <a:off x="8725992" y="5577525"/>
            <a:ext cx="3319335" cy="116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Image result for com-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271" y="2066944"/>
            <a:ext cx="1703313" cy="93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6388608" y="3189187"/>
            <a:ext cx="5803392" cy="805343"/>
            <a:chOff x="2098636" y="2951726"/>
            <a:chExt cx="7691540" cy="1194573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0" name="TextBox 9"/>
            <p:cNvSpPr txBox="1"/>
            <p:nvPr/>
          </p:nvSpPr>
          <p:spPr>
            <a:xfrm>
              <a:off x="2098636" y="2990087"/>
              <a:ext cx="934124" cy="342395"/>
            </a:xfrm>
            <a:prstGeom prst="rect">
              <a:avLst/>
            </a:prstGeom>
            <a:grpFill/>
            <a:ln w="38100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900" b="1" dirty="0"/>
                <a:t>Beliefs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64095" y="2971800"/>
              <a:ext cx="1249992" cy="342395"/>
            </a:xfrm>
            <a:prstGeom prst="rect">
              <a:avLst/>
            </a:prstGeom>
            <a:grpFill/>
            <a:ln w="38100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900" b="1" dirty="0"/>
                <a:t>Attitudes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35296" y="3010162"/>
              <a:ext cx="1289304" cy="342395"/>
            </a:xfrm>
            <a:prstGeom prst="rect">
              <a:avLst/>
            </a:prstGeom>
            <a:grpFill/>
            <a:ln w="38100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900" b="1" dirty="0"/>
                <a:t>Intentions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662927" y="2990087"/>
              <a:ext cx="804673" cy="342395"/>
            </a:xfrm>
            <a:prstGeom prst="rect">
              <a:avLst/>
            </a:prstGeom>
            <a:grpFill/>
            <a:ln w="3810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900" dirty="0"/>
                <a:t>Plans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171687" y="2951726"/>
              <a:ext cx="1618489" cy="342395"/>
            </a:xfrm>
            <a:prstGeom prst="rect">
              <a:avLst/>
            </a:prstGeom>
            <a:grpFill/>
            <a:ln w="38100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900" b="1" dirty="0"/>
                <a:t>BEHAVIOUR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353299" y="3803904"/>
              <a:ext cx="886968" cy="342395"/>
            </a:xfrm>
            <a:prstGeom prst="rect">
              <a:avLst/>
            </a:prstGeom>
            <a:grp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900" b="1" dirty="0"/>
                <a:t>Habits</a:t>
              </a:r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4541520" y="3106175"/>
              <a:ext cx="283464" cy="137159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00"/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6296526" y="3106175"/>
              <a:ext cx="366402" cy="137159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00"/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7421880" y="3087886"/>
              <a:ext cx="676657" cy="167378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00"/>
            </a:p>
          </p:txBody>
        </p:sp>
        <p:sp>
          <p:nvSpPr>
            <p:cNvPr id="19" name="Down Arrow 18"/>
            <p:cNvSpPr/>
            <p:nvPr/>
          </p:nvSpPr>
          <p:spPr>
            <a:xfrm>
              <a:off x="7284721" y="3355848"/>
              <a:ext cx="137159" cy="347472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00"/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3058757" y="3118106"/>
              <a:ext cx="283464" cy="137159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00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11048452" y="4103656"/>
            <a:ext cx="877163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M</a:t>
            </a:r>
            <a:r>
              <a:rPr lang="en-GB" sz="2400" dirty="0">
                <a:solidFill>
                  <a:srgbClr val="00B050"/>
                </a:solidFill>
              </a:rPr>
              <a:t>A</a:t>
            </a:r>
            <a:r>
              <a:rPr lang="en-GB" sz="2400" dirty="0">
                <a:solidFill>
                  <a:srgbClr val="FF0000"/>
                </a:solidFill>
              </a:rPr>
              <a:t>P</a:t>
            </a:r>
            <a:endParaRPr lang="en-GB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17" y="1536192"/>
            <a:ext cx="1615980" cy="115862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02" y="2388886"/>
            <a:ext cx="1677638" cy="111639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36" y="3163524"/>
            <a:ext cx="1716633" cy="124554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15" y="4135330"/>
            <a:ext cx="1830611" cy="102514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528" b="70640"/>
          <a:stretch/>
        </p:blipFill>
        <p:spPr>
          <a:xfrm>
            <a:off x="173122" y="5101796"/>
            <a:ext cx="2136945" cy="692757"/>
          </a:xfrm>
          <a:prstGeom prst="rect">
            <a:avLst/>
          </a:prstGeom>
        </p:spPr>
      </p:pic>
      <p:sp>
        <p:nvSpPr>
          <p:cNvPr id="26" name="Down Arrow 25"/>
          <p:cNvSpPr/>
          <p:nvPr/>
        </p:nvSpPr>
        <p:spPr>
          <a:xfrm flipV="1">
            <a:off x="10740799" y="3515986"/>
            <a:ext cx="120913" cy="237051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06382" y="4345103"/>
            <a:ext cx="1569780" cy="117554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049" y="1474136"/>
            <a:ext cx="904133" cy="111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93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7" grpId="0" animBg="1"/>
      <p:bldP spid="2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4346" y="1778895"/>
            <a:ext cx="7706808" cy="1512168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Using Behaviour Change Theory and Techniques in Implementation Research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620" y="3930160"/>
            <a:ext cx="6614734" cy="1080120"/>
          </a:xfrm>
        </p:spPr>
        <p:txBody>
          <a:bodyPr>
            <a:normAutofit fontScale="47500" lnSpcReduction="20000"/>
          </a:bodyPr>
          <a:lstStyle/>
          <a:p>
            <a:r>
              <a:rPr lang="en-GB" sz="4200" b="1" dirty="0">
                <a:solidFill>
                  <a:schemeClr val="accent1">
                    <a:lumMod val="50000"/>
                  </a:schemeClr>
                </a:solidFill>
              </a:rPr>
              <a:t>Marie Johnston</a:t>
            </a:r>
          </a:p>
          <a:p>
            <a:r>
              <a:rPr lang="en-GB" sz="4200" b="1" i="1" dirty="0">
                <a:solidFill>
                  <a:schemeClr val="accent1">
                    <a:lumMod val="50000"/>
                  </a:schemeClr>
                </a:solidFill>
              </a:rPr>
              <a:t>Aberdeen Health Psychology Group</a:t>
            </a:r>
          </a:p>
          <a:p>
            <a:r>
              <a:rPr lang="en-GB" sz="4200" b="1" i="1" dirty="0">
                <a:solidFill>
                  <a:schemeClr val="accent1">
                    <a:lumMod val="50000"/>
                  </a:schemeClr>
                </a:solidFill>
              </a:rPr>
              <a:t>m.johnston@abdn.ac.uk</a:t>
            </a:r>
          </a:p>
          <a:p>
            <a:endParaRPr lang="en-GB" i="1" dirty="0"/>
          </a:p>
          <a:p>
            <a:endParaRPr lang="en-GB" i="1" dirty="0">
              <a:solidFill>
                <a:srgbClr val="C00000"/>
              </a:solidFill>
            </a:endParaRPr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774620" y="5200632"/>
            <a:ext cx="3443556" cy="1115920"/>
          </a:xfrm>
        </p:spPr>
        <p:txBody>
          <a:bodyPr>
            <a:normAutofit/>
          </a:bodyPr>
          <a:lstStyle/>
          <a:p>
            <a:endParaRPr lang="en-IE" sz="2000" dirty="0"/>
          </a:p>
          <a:p>
            <a:r>
              <a:rPr lang="en-GB" sz="2100" dirty="0" smtClean="0"/>
              <a:t>SIRC 2017  Seattle</a:t>
            </a:r>
            <a:r>
              <a:rPr lang="en-GB" sz="2100" dirty="0"/>
              <a:t> </a:t>
            </a:r>
          </a:p>
        </p:txBody>
      </p:sp>
      <p:pic>
        <p:nvPicPr>
          <p:cNvPr id="5" name="Picture 7" descr="inde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299" y="327780"/>
            <a:ext cx="1123113" cy="1048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622510" y="3739808"/>
            <a:ext cx="3619902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Thank you</a:t>
            </a:r>
            <a:endParaRPr lang="en-US" sz="5400" b="1" i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00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642"/>
            <a:ext cx="9226296" cy="1325563"/>
          </a:xfrm>
        </p:spPr>
        <p:txBody>
          <a:bodyPr>
            <a:normAutofit/>
          </a:bodyPr>
          <a:lstStyle/>
          <a:p>
            <a:r>
              <a:rPr lang="en-GB" dirty="0" smtClean="0"/>
              <a:t>Why is theory important? </a:t>
            </a:r>
            <a:br>
              <a:rPr lang="en-GB" dirty="0" smtClean="0"/>
            </a:br>
            <a:r>
              <a:rPr lang="en-GB" dirty="0" smtClean="0"/>
              <a:t>Anecdote:  a recent conference paper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68956" y="1670084"/>
            <a:ext cx="2895548" cy="3056499"/>
          </a:xfrm>
        </p:spPr>
        <p:txBody>
          <a:bodyPr>
            <a:normAutofit fontScale="92500" lnSpcReduction="20000"/>
          </a:bodyPr>
          <a:lstStyle/>
          <a:p>
            <a:r>
              <a:rPr lang="en-GB" sz="2300" dirty="0"/>
              <a:t>Intensive study </a:t>
            </a:r>
            <a:r>
              <a:rPr lang="en-GB" sz="2300" dirty="0" smtClean="0"/>
              <a:t>of physical </a:t>
            </a:r>
            <a:r>
              <a:rPr lang="en-GB" sz="2300" dirty="0"/>
              <a:t>activity in a large sample of women</a:t>
            </a:r>
          </a:p>
          <a:p>
            <a:r>
              <a:rPr lang="en-GB" sz="2300" dirty="0"/>
              <a:t>health motivations did not predict physical activity</a:t>
            </a:r>
          </a:p>
          <a:p>
            <a:r>
              <a:rPr lang="en-GB" sz="2300" dirty="0"/>
              <a:t>no theoretical background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745671" y="1587099"/>
            <a:ext cx="4553360" cy="2547833"/>
          </a:xfrm>
        </p:spPr>
        <p:txBody>
          <a:bodyPr>
            <a:normAutofit fontScale="92500" lnSpcReduction="20000"/>
          </a:bodyPr>
          <a:lstStyle/>
          <a:p>
            <a:pPr marL="285750" indent="-285750"/>
            <a:r>
              <a:rPr lang="en-GB" sz="2300" dirty="0"/>
              <a:t>1934 	La </a:t>
            </a:r>
            <a:r>
              <a:rPr lang="en-GB" sz="2300" dirty="0" err="1"/>
              <a:t>Piere</a:t>
            </a:r>
            <a:r>
              <a:rPr lang="en-GB" sz="2300" dirty="0"/>
              <a:t> demonstrated that attitudes did not predict behaviour</a:t>
            </a:r>
          </a:p>
          <a:p>
            <a:pPr marL="285750" indent="-285750"/>
            <a:r>
              <a:rPr lang="en-GB" sz="2300" dirty="0"/>
              <a:t>1950s -1960s 	academic crisis that attitudes did not predict behaviour</a:t>
            </a:r>
          </a:p>
          <a:p>
            <a:pPr marL="285750" indent="-285750"/>
            <a:r>
              <a:rPr lang="en-GB" sz="2300" dirty="0"/>
              <a:t>1975 Theory of Planned </a:t>
            </a:r>
            <a:r>
              <a:rPr lang="en-GB" sz="2300" dirty="0" smtClean="0"/>
              <a:t>Behaviour</a:t>
            </a:r>
            <a:endParaRPr lang="en-GB" sz="2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0" y="1039814"/>
            <a:ext cx="457200" cy="441325"/>
          </a:xfrm>
        </p:spPr>
        <p:txBody>
          <a:bodyPr/>
          <a:lstStyle/>
          <a:p>
            <a:fld id="{EE04C058-FD02-4953-84A4-4B1D1DDC12CB}" type="slidenum">
              <a:rPr lang="en-GB" smtClean="0"/>
              <a:t>5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606297" y="6027003"/>
            <a:ext cx="8887968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fr-FR" sz="1400" dirty="0" err="1">
                <a:solidFill>
                  <a:srgbClr val="333333"/>
                </a:solidFill>
                <a:latin typeface="Helvetica Neue Light"/>
              </a:rPr>
              <a:t>LaPiere</a:t>
            </a:r>
            <a:r>
              <a:rPr lang="fr-FR" sz="1400" dirty="0">
                <a:solidFill>
                  <a:srgbClr val="333333"/>
                </a:solidFill>
                <a:latin typeface="Helvetica Neue Light"/>
              </a:rPr>
              <a:t>, R.T. (1934). Attitudes </a:t>
            </a:r>
            <a:r>
              <a:rPr lang="fr-FR" sz="1400" dirty="0" err="1">
                <a:solidFill>
                  <a:srgbClr val="333333"/>
                </a:solidFill>
                <a:latin typeface="Helvetica Neue Light"/>
              </a:rPr>
              <a:t>v’s</a:t>
            </a:r>
            <a:r>
              <a:rPr lang="fr-FR" sz="1400" dirty="0">
                <a:solidFill>
                  <a:srgbClr val="333333"/>
                </a:solidFill>
                <a:latin typeface="Helvetica Neue Light"/>
              </a:rPr>
              <a:t> actions. </a:t>
            </a:r>
            <a:r>
              <a:rPr lang="fr-FR" sz="1400" i="1" dirty="0">
                <a:solidFill>
                  <a:srgbClr val="333333"/>
                </a:solidFill>
                <a:latin typeface="Helvetica Neue Light"/>
              </a:rPr>
              <a:t>Social Forces, 13</a:t>
            </a:r>
            <a:r>
              <a:rPr lang="fr-FR" sz="1400" dirty="0">
                <a:solidFill>
                  <a:srgbClr val="333333"/>
                </a:solidFill>
                <a:latin typeface="Helvetica Neue Light"/>
              </a:rPr>
              <a:t>, 230-7</a:t>
            </a:r>
          </a:p>
          <a:p>
            <a:r>
              <a:rPr lang="en-GB" sz="1400" dirty="0">
                <a:solidFill>
                  <a:srgbClr val="333333"/>
                </a:solidFill>
                <a:latin typeface="Helvetica Neue Light"/>
              </a:rPr>
              <a:t>Fishbein, M., &amp; </a:t>
            </a:r>
            <a:r>
              <a:rPr lang="en-GB" sz="1400" dirty="0" err="1">
                <a:solidFill>
                  <a:srgbClr val="333333"/>
                </a:solidFill>
                <a:latin typeface="Helvetica Neue Light"/>
              </a:rPr>
              <a:t>Ajzen</a:t>
            </a:r>
            <a:r>
              <a:rPr lang="en-GB" sz="1400" dirty="0">
                <a:solidFill>
                  <a:srgbClr val="333333"/>
                </a:solidFill>
                <a:latin typeface="Helvetica Neue Light"/>
              </a:rPr>
              <a:t>, I. (1975). Belief, Attitude, Intention, and </a:t>
            </a:r>
            <a:r>
              <a:rPr lang="en-GB" sz="1400" dirty="0" err="1">
                <a:solidFill>
                  <a:srgbClr val="333333"/>
                </a:solidFill>
                <a:latin typeface="Helvetica Neue Light"/>
              </a:rPr>
              <a:t>Behavior</a:t>
            </a:r>
            <a:r>
              <a:rPr lang="en-GB" sz="1400" dirty="0">
                <a:solidFill>
                  <a:srgbClr val="333333"/>
                </a:solidFill>
                <a:latin typeface="Helvetica Neue Light"/>
              </a:rPr>
              <a:t>: An Introduction to Theory and Research. Reading, MA: Addison-Wesley</a:t>
            </a:r>
            <a:endParaRPr lang="fr-FR" sz="1400" dirty="0">
              <a:solidFill>
                <a:srgbClr val="333333"/>
              </a:solidFill>
              <a:latin typeface="Helvetica Neue Ligh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0" b="19244"/>
          <a:stretch/>
        </p:blipFill>
        <p:spPr>
          <a:xfrm>
            <a:off x="4441223" y="4051946"/>
            <a:ext cx="6048184" cy="2009373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264343" y="4281825"/>
            <a:ext cx="1481328" cy="5577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Callout 9"/>
          <p:cNvSpPr/>
          <p:nvPr/>
        </p:nvSpPr>
        <p:spPr>
          <a:xfrm>
            <a:off x="1725455" y="4861622"/>
            <a:ext cx="2715768" cy="1106424"/>
          </a:xfrm>
          <a:prstGeom prst="wedgeEllipseCallout">
            <a:avLst>
              <a:gd name="adj1" fmla="val -52146"/>
              <a:gd name="adj2" fmla="val 68285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study failed to benefit from evidence and (old) theory</a:t>
            </a:r>
          </a:p>
        </p:txBody>
      </p:sp>
    </p:spTree>
    <p:extLst>
      <p:ext uri="{BB962C8B-B14F-4D97-AF65-F5344CB8AC3E}">
        <p14:creationId xmlns:p14="http://schemas.microsoft.com/office/powerpoint/2010/main" val="311526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animBg="1"/>
      <p:bldP spid="1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501735" y="613982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http://dissemination-implementation.org/viewAll_di.aspx</a:t>
            </a:r>
          </a:p>
        </p:txBody>
      </p:sp>
    </p:spTree>
    <p:extLst>
      <p:ext uri="{BB962C8B-B14F-4D97-AF65-F5344CB8AC3E}">
        <p14:creationId xmlns:p14="http://schemas.microsoft.com/office/powerpoint/2010/main" val="183629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3061" y="624110"/>
            <a:ext cx="9271551" cy="128089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Theories of behaviour: </a:t>
            </a:r>
            <a:br>
              <a:rPr lang="en-GB" dirty="0" smtClean="0"/>
            </a:br>
            <a:r>
              <a:rPr lang="en-GB" dirty="0" smtClean="0"/>
              <a:t>Problem of ‘intuitive’ ‘common-sense models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6175226" cy="3777622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GB" sz="2400" dirty="0" smtClean="0"/>
              <a:t>Different people and disciplines have different intuitions</a:t>
            </a:r>
          </a:p>
          <a:p>
            <a:pPr lvl="2"/>
            <a:r>
              <a:rPr lang="en-GB" dirty="0" smtClean="0"/>
              <a:t>Common sense isn’t ‘common’</a:t>
            </a:r>
          </a:p>
          <a:p>
            <a:pPr lvl="1"/>
            <a:r>
              <a:rPr lang="en-GB" sz="2400" dirty="0" smtClean="0"/>
              <a:t>‘implicit’ theory – </a:t>
            </a:r>
          </a:p>
          <a:p>
            <a:pPr lvl="2"/>
            <a:r>
              <a:rPr lang="en-GB" sz="2400" dirty="0" smtClean="0"/>
              <a:t>not explicit and so not tested </a:t>
            </a:r>
            <a:r>
              <a:rPr lang="en-GB" sz="2400" dirty="0"/>
              <a:t>- and so </a:t>
            </a:r>
            <a:r>
              <a:rPr lang="en-GB" sz="2400" dirty="0" smtClean="0"/>
              <a:t>persist</a:t>
            </a:r>
          </a:p>
          <a:p>
            <a:pPr lvl="2"/>
            <a:r>
              <a:rPr lang="en-GB" sz="2400" dirty="0" smtClean="0"/>
              <a:t>don’t </a:t>
            </a:r>
            <a:r>
              <a:rPr lang="en-GB" sz="2400" dirty="0"/>
              <a:t>benefit from </a:t>
            </a:r>
            <a:r>
              <a:rPr lang="en-GB" sz="2400" dirty="0" smtClean="0"/>
              <a:t>evidence</a:t>
            </a:r>
            <a:endParaRPr lang="en-GB" sz="2400" dirty="0"/>
          </a:p>
          <a:p>
            <a:pPr lvl="1"/>
            <a:r>
              <a:rPr lang="en-GB" sz="2400" dirty="0"/>
              <a:t>Often ‘wrong</a:t>
            </a:r>
            <a:r>
              <a:rPr lang="en-GB" dirty="0" smtClean="0"/>
              <a:t>’ e.g. importance of </a:t>
            </a:r>
          </a:p>
          <a:p>
            <a:pPr lvl="2"/>
            <a:r>
              <a:rPr lang="en-GB" dirty="0"/>
              <a:t>k</a:t>
            </a:r>
            <a:r>
              <a:rPr lang="en-GB" dirty="0" smtClean="0"/>
              <a:t>nowledge/education</a:t>
            </a:r>
          </a:p>
          <a:p>
            <a:pPr lvl="2"/>
            <a:r>
              <a:rPr lang="en-GB" dirty="0" smtClean="0"/>
              <a:t>conscious decisions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4C058-FD02-4953-84A4-4B1D1DDC12CB}" type="slidenum">
              <a:rPr lang="en-GB" smtClean="0"/>
              <a:t>6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665" y="5003442"/>
            <a:ext cx="1373505" cy="1693083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8564339" y="3282211"/>
            <a:ext cx="2969703" cy="1412747"/>
          </a:xfrm>
          <a:prstGeom prst="cloudCallout">
            <a:avLst>
              <a:gd name="adj1" fmla="val -68947"/>
              <a:gd name="adj2" fmla="val 86534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>
                <a:solidFill>
                  <a:srgbClr val="FF0000"/>
                </a:solidFill>
                <a:latin typeface="Comic Sans MS" panose="030F0702030302020204" pitchFamily="66" charset="0"/>
              </a:rPr>
              <a:t>I have an idea about what influences behaviour!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597931"/>
              </p:ext>
            </p:extLst>
          </p:nvPr>
        </p:nvGraphicFramePr>
        <p:xfrm>
          <a:off x="8596962" y="5088262"/>
          <a:ext cx="3589056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4528"/>
                <a:gridCol w="1794528"/>
              </a:tblGrid>
              <a:tr h="586357">
                <a:tc>
                  <a:txBody>
                    <a:bodyPr/>
                    <a:lstStyle/>
                    <a:p>
                      <a:pPr algn="ctr"/>
                      <a:r>
                        <a:rPr lang="en-GB" sz="1600" i="1" dirty="0" smtClean="0"/>
                        <a:t>‘too many cooks spoil the broth’</a:t>
                      </a:r>
                      <a:endParaRPr lang="en-GB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i="1" dirty="0" smtClean="0"/>
                        <a:t>‘many hands make light work’</a:t>
                      </a:r>
                      <a:endParaRPr lang="en-GB" sz="1600" i="1" dirty="0"/>
                    </a:p>
                  </a:txBody>
                  <a:tcPr/>
                </a:tc>
              </a:tr>
              <a:tr h="598784">
                <a:tc>
                  <a:txBody>
                    <a:bodyPr/>
                    <a:lstStyle/>
                    <a:p>
                      <a:pPr algn="ctr"/>
                      <a:r>
                        <a:rPr lang="en-GB" sz="1600" i="1" dirty="0" smtClean="0"/>
                        <a:t>‘absence makes the heart grow fonder’</a:t>
                      </a:r>
                      <a:endParaRPr lang="en-GB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i="1" dirty="0" smtClean="0"/>
                        <a:t>‘out of sight,</a:t>
                      </a:r>
                      <a:r>
                        <a:rPr lang="en-GB" sz="1600" i="1" baseline="0" dirty="0" smtClean="0"/>
                        <a:t> </a:t>
                      </a:r>
                      <a:r>
                        <a:rPr lang="en-GB" sz="1600" i="1" dirty="0" smtClean="0"/>
                        <a:t>out of mind’</a:t>
                      </a:r>
                      <a:endParaRPr lang="en-GB" sz="1600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Left-Right Arrow 7"/>
          <p:cNvSpPr/>
          <p:nvPr/>
        </p:nvSpPr>
        <p:spPr>
          <a:xfrm>
            <a:off x="10124573" y="6469195"/>
            <a:ext cx="751972" cy="22733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Left-Right Arrow 8"/>
          <p:cNvSpPr/>
          <p:nvPr/>
        </p:nvSpPr>
        <p:spPr>
          <a:xfrm>
            <a:off x="10049191" y="5615525"/>
            <a:ext cx="684597" cy="295697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81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10896" y="205583"/>
            <a:ext cx="11881104" cy="1236503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GB" sz="3500" dirty="0">
                <a:cs typeface="ＭＳ Ｐゴシック" charset="0"/>
              </a:rPr>
              <a:t>Contrasting ‘intuitive’ and theory-based </a:t>
            </a:r>
            <a:r>
              <a:rPr lang="en-GB" sz="3500" dirty="0" smtClean="0">
                <a:cs typeface="ＭＳ Ｐゴシック" charset="0"/>
              </a:rPr>
              <a:t>interventions</a:t>
            </a:r>
            <a:r>
              <a:rPr lang="en-GB" sz="4000" dirty="0">
                <a:cs typeface="ＭＳ Ｐゴシック" charset="0"/>
              </a:rPr>
              <a:t/>
            </a:r>
            <a:br>
              <a:rPr lang="en-GB" sz="4000" dirty="0">
                <a:cs typeface="ＭＳ Ｐゴシック" charset="0"/>
              </a:rPr>
            </a:br>
            <a:r>
              <a:rPr lang="en-GB" sz="2800" i="1" dirty="0">
                <a:cs typeface="ＭＳ Ｐゴシック" charset="0"/>
              </a:rPr>
              <a:t>dentists’ clinical behaviour</a:t>
            </a:r>
            <a:r>
              <a:rPr lang="en-GB" sz="2800" dirty="0">
                <a:cs typeface="ＭＳ Ｐゴシック" charset="0"/>
              </a:rPr>
              <a:t> </a:t>
            </a:r>
            <a:r>
              <a:rPr lang="en-GB" sz="2800" i="1" dirty="0" smtClean="0">
                <a:cs typeface="ＭＳ Ｐゴシック" charset="0"/>
              </a:rPr>
              <a:t> </a:t>
            </a:r>
            <a:r>
              <a:rPr lang="en-GB" sz="2400" dirty="0" smtClean="0">
                <a:cs typeface="ＭＳ Ｐゴシック" charset="0"/>
              </a:rPr>
              <a:t>(placing fissure sealants on children’s teeth)</a:t>
            </a:r>
            <a:r>
              <a:rPr lang="en-GB" sz="4000" dirty="0">
                <a:cs typeface="ＭＳ Ｐゴシック" charset="0"/>
              </a:rPr>
              <a:t/>
            </a:r>
            <a:br>
              <a:rPr lang="en-GB" sz="4000" dirty="0">
                <a:cs typeface="ＭＳ Ｐゴシック" charset="0"/>
              </a:rPr>
            </a:br>
            <a:endParaRPr lang="en-GB" sz="2400" dirty="0">
              <a:cs typeface="ＭＳ Ｐゴシック" charset="0"/>
            </a:endParaRPr>
          </a:p>
        </p:txBody>
      </p:sp>
      <p:graphicFrame>
        <p:nvGraphicFramePr>
          <p:cNvPr id="3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516555625"/>
              </p:ext>
            </p:extLst>
          </p:nvPr>
        </p:nvGraphicFramePr>
        <p:xfrm>
          <a:off x="4896352" y="1301806"/>
          <a:ext cx="9275572" cy="3706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7152144" y="1501905"/>
            <a:ext cx="3058656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/>
              <a:t>Mean % children with sealant per dentist</a:t>
            </a:r>
          </a:p>
        </p:txBody>
      </p:sp>
      <p:grpSp>
        <p:nvGrpSpPr>
          <p:cNvPr id="109573" name="Group 5"/>
          <p:cNvGrpSpPr>
            <a:grpSpLocks/>
          </p:cNvGrpSpPr>
          <p:nvPr/>
        </p:nvGrpSpPr>
        <p:grpSpPr bwMode="auto">
          <a:xfrm>
            <a:off x="8465560" y="6333222"/>
            <a:ext cx="801128" cy="284365"/>
            <a:chOff x="3019" y="5040"/>
            <a:chExt cx="2520" cy="1080"/>
          </a:xfrm>
        </p:grpSpPr>
        <p:grpSp>
          <p:nvGrpSpPr>
            <p:cNvPr id="109575" name="Group 6"/>
            <p:cNvGrpSpPr>
              <a:grpSpLocks/>
            </p:cNvGrpSpPr>
            <p:nvPr/>
          </p:nvGrpSpPr>
          <p:grpSpPr bwMode="auto">
            <a:xfrm>
              <a:off x="3060" y="5040"/>
              <a:ext cx="2340" cy="1015"/>
              <a:chOff x="3060" y="5040"/>
              <a:chExt cx="2340" cy="1015"/>
            </a:xfrm>
          </p:grpSpPr>
          <p:sp>
            <p:nvSpPr>
              <p:cNvPr id="109577" name="Oval 7"/>
              <p:cNvSpPr>
                <a:spLocks noChangeArrowheads="1"/>
              </p:cNvSpPr>
              <p:nvPr/>
            </p:nvSpPr>
            <p:spPr bwMode="auto">
              <a:xfrm>
                <a:off x="3240" y="5040"/>
                <a:ext cx="1980" cy="982"/>
              </a:xfrm>
              <a:prstGeom prst="ellipse">
                <a:avLst/>
              </a:prstGeom>
              <a:solidFill>
                <a:srgbClr val="FFFFE1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  <a:effectLst>
                <a:prstShdw prst="shdw17" dist="17961" dir="2700000">
                  <a:srgbClr val="5A5A5A">
                    <a:alpha val="74997"/>
                  </a:srgbClr>
                </a:prstShdw>
              </a:effec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09578" name="WordArt 8"/>
              <p:cNvSpPr>
                <a:spLocks noChangeArrowheads="1" noChangeShapeType="1" noTextEdit="1"/>
              </p:cNvSpPr>
              <p:nvPr/>
            </p:nvSpPr>
            <p:spPr bwMode="auto">
              <a:xfrm>
                <a:off x="3473" y="5296"/>
                <a:ext cx="1518" cy="39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GB" sz="3600" kern="10" dirty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333399"/>
                    </a:solidFill>
                    <a:effectLst>
                      <a:outerShdw dist="35921" dir="2700000" algn="ctr" rotWithShape="0">
                        <a:srgbClr val="868686">
                          <a:alpha val="74997"/>
                        </a:srgbClr>
                      </a:outerShdw>
                    </a:effectLst>
                    <a:latin typeface="Georgia"/>
                  </a:rPr>
                  <a:t>ERUPT</a:t>
                </a:r>
              </a:p>
            </p:txBody>
          </p:sp>
          <p:sp>
            <p:nvSpPr>
              <p:cNvPr id="182281" name="Rectangle 9"/>
              <p:cNvSpPr>
                <a:spLocks noChangeArrowheads="1"/>
              </p:cNvSpPr>
              <p:nvPr/>
            </p:nvSpPr>
            <p:spPr bwMode="auto">
              <a:xfrm>
                <a:off x="3059" y="5760"/>
                <a:ext cx="2341" cy="29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09576" name="Rectangle 10"/>
            <p:cNvSpPr>
              <a:spLocks noChangeArrowheads="1"/>
            </p:cNvSpPr>
            <p:nvPr/>
          </p:nvSpPr>
          <p:spPr bwMode="auto">
            <a:xfrm>
              <a:off x="3019" y="5760"/>
              <a:ext cx="252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en-US" sz="1600" b="1" dirty="0">
                <a:latin typeface="Arial Narrow" pitchFamily="34" charset="0"/>
                <a:cs typeface="Times New Roman" pitchFamily="18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600" b="1" dirty="0">
                  <a:latin typeface="Arial Narrow" pitchFamily="34" charset="0"/>
                  <a:cs typeface="Times New Roman" pitchFamily="18" charset="0"/>
                </a:rPr>
                <a:t> Evidence from Research Used in Preventive Treatment</a:t>
              </a:r>
              <a:endParaRPr lang="en-GB" altLang="en-US" sz="500" b="1" dirty="0">
                <a:latin typeface="Arial Narrow" pitchFamily="34" charset="0"/>
                <a:cs typeface="Times New Roman" pitchFamily="18" charset="0"/>
              </a:endParaRPr>
            </a:p>
          </p:txBody>
        </p:sp>
      </p:grpSp>
      <p:sp>
        <p:nvSpPr>
          <p:cNvPr id="109574" name="Text Box 18"/>
          <p:cNvSpPr txBox="1">
            <a:spLocks noChangeArrowheads="1"/>
          </p:cNvSpPr>
          <p:nvPr/>
        </p:nvSpPr>
        <p:spPr bwMode="auto">
          <a:xfrm>
            <a:off x="2101553" y="3980368"/>
            <a:ext cx="4213225" cy="19389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i="1" dirty="0"/>
              <a:t>RESULTS: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i="1" dirty="0">
                <a:solidFill>
                  <a:srgbClr val="FF0000"/>
                </a:solidFill>
              </a:rPr>
              <a:t>Rewards </a:t>
            </a:r>
            <a:r>
              <a:rPr lang="en-GB" altLang="en-US" sz="2400" b="1" i="1" dirty="0"/>
              <a:t>increased rate of Evidence-based practice (fissure sealants)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i="1" dirty="0">
                <a:solidFill>
                  <a:srgbClr val="0033CC"/>
                </a:solidFill>
              </a:rPr>
              <a:t>Education</a:t>
            </a:r>
            <a:r>
              <a:rPr lang="en-GB" altLang="en-US" sz="2400" b="1" i="1" dirty="0">
                <a:solidFill>
                  <a:schemeClr val="accent2"/>
                </a:solidFill>
              </a:rPr>
              <a:t> </a:t>
            </a:r>
            <a:r>
              <a:rPr lang="en-GB" altLang="en-US" sz="2400" b="1" i="1" dirty="0"/>
              <a:t>had no effect</a:t>
            </a:r>
            <a:endParaRPr lang="en-GB" altLang="en-US" sz="2400" dirty="0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07265" y="6106073"/>
            <a:ext cx="8156882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400" dirty="0"/>
              <a:t>Clarkson, J. E., Turner, S., Grimshaw, J. M., Ramsay, C. R., Johnston, M., Scott, A., ... &amp; Pitts, N. B. (2008). Changing clinicians’ </a:t>
            </a:r>
            <a:r>
              <a:rPr lang="en-GB" sz="1400" dirty="0" err="1"/>
              <a:t>behavior</a:t>
            </a:r>
            <a:r>
              <a:rPr lang="en-GB" sz="1400" dirty="0"/>
              <a:t>: a randomized controlled trial of fees and education. </a:t>
            </a:r>
            <a:r>
              <a:rPr lang="en-GB" sz="1400" i="1" dirty="0"/>
              <a:t>Journal of Dental Research</a:t>
            </a:r>
            <a:r>
              <a:rPr lang="en-GB" sz="1400" dirty="0"/>
              <a:t>, </a:t>
            </a:r>
            <a:r>
              <a:rPr lang="en-GB" sz="1400" i="1" dirty="0"/>
              <a:t>87</a:t>
            </a:r>
            <a:r>
              <a:rPr lang="en-GB" sz="1400" dirty="0"/>
              <a:t>(7), 640-644.</a:t>
            </a:r>
            <a:endParaRPr lang="en-GB" sz="1400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62114" y="1628800"/>
            <a:ext cx="44921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Intuition: </a:t>
            </a:r>
            <a:r>
              <a:rPr lang="en-GB" sz="2400" dirty="0"/>
              <a:t>professional behaviour determined by education</a:t>
            </a:r>
          </a:p>
          <a:p>
            <a:r>
              <a:rPr lang="en-GB" sz="2400" b="1" dirty="0"/>
              <a:t>Theory: </a:t>
            </a:r>
          </a:p>
          <a:p>
            <a:r>
              <a:rPr lang="en-GB" sz="2400" dirty="0"/>
              <a:t>Behaviour influenced by rewards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138" y="511492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0527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109572" grpId="0" animBg="1"/>
      <p:bldP spid="10957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Theories of behaviour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26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should be included?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Easy to fix on one explanation for behaviour and forget others</a:t>
            </a:r>
          </a:p>
          <a:p>
            <a:r>
              <a:rPr lang="en-GB" dirty="0" smtClean="0"/>
              <a:t>What should be included?</a:t>
            </a:r>
          </a:p>
          <a:p>
            <a:r>
              <a:rPr lang="en-GB" dirty="0" smtClean="0"/>
              <a:t>Theoretical Domains Framework (TDF)</a:t>
            </a:r>
          </a:p>
          <a:p>
            <a:pPr lvl="1"/>
            <a:r>
              <a:rPr lang="en-GB" dirty="0" smtClean="0"/>
              <a:t>Consensus about main factors influencing implementation behaviours</a:t>
            </a:r>
            <a:endParaRPr lang="en-GB" dirty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975105" y="5765393"/>
            <a:ext cx="10216896" cy="11695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GB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 Michie</a:t>
            </a:r>
            <a:r>
              <a:rPr lang="en-GB" sz="1400" dirty="0">
                <a:solidFill>
                  <a:srgbClr val="222222"/>
                </a:solidFill>
                <a:latin typeface="Arial" panose="020B0604020202020204" pitchFamily="34" charset="0"/>
              </a:rPr>
              <a:t>, S., Johnston, M., Abraham, </a:t>
            </a:r>
            <a:r>
              <a:rPr lang="en-GB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C. et al.(2005</a:t>
            </a:r>
            <a:r>
              <a:rPr lang="en-GB" sz="1400" dirty="0">
                <a:solidFill>
                  <a:srgbClr val="222222"/>
                </a:solidFill>
                <a:latin typeface="Arial" panose="020B0604020202020204" pitchFamily="34" charset="0"/>
              </a:rPr>
              <a:t>). Making psychological theory useful for implementing evidence based practice: a consensus </a:t>
            </a:r>
            <a:r>
              <a:rPr lang="en-GB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approach</a:t>
            </a:r>
            <a:r>
              <a:rPr lang="en-GB" sz="1400" dirty="0">
                <a:solidFill>
                  <a:srgbClr val="222222"/>
                </a:solidFill>
                <a:latin typeface="Arial" panose="020B0604020202020204" pitchFamily="34" charset="0"/>
              </a:rPr>
              <a:t>. </a:t>
            </a:r>
            <a:r>
              <a:rPr lang="en-GB" sz="1400" i="1" dirty="0">
                <a:solidFill>
                  <a:srgbClr val="222222"/>
                </a:solidFill>
                <a:latin typeface="Arial" panose="020B0604020202020204" pitchFamily="34" charset="0"/>
              </a:rPr>
              <a:t>Quality and safety in health care</a:t>
            </a:r>
            <a:r>
              <a:rPr lang="en-GB" sz="1400" dirty="0">
                <a:solidFill>
                  <a:srgbClr val="222222"/>
                </a:solidFill>
                <a:latin typeface="Arial" panose="020B0604020202020204" pitchFamily="34" charset="0"/>
              </a:rPr>
              <a:t>, </a:t>
            </a:r>
            <a:r>
              <a:rPr lang="en-GB" sz="1400" i="1" dirty="0">
                <a:solidFill>
                  <a:srgbClr val="222222"/>
                </a:solidFill>
                <a:latin typeface="Arial" panose="020B0604020202020204" pitchFamily="34" charset="0"/>
              </a:rPr>
              <a:t>14</a:t>
            </a:r>
            <a:r>
              <a:rPr lang="en-GB" sz="1400" dirty="0">
                <a:solidFill>
                  <a:srgbClr val="222222"/>
                </a:solidFill>
                <a:latin typeface="Arial" panose="020B0604020202020204" pitchFamily="34" charset="0"/>
              </a:rPr>
              <a:t>(1), 26-33.</a:t>
            </a:r>
            <a:r>
              <a:rPr lang="en-GB" sz="1400" b="1" dirty="0"/>
              <a:t> </a:t>
            </a:r>
            <a:endParaRPr lang="en-GB" sz="1400" b="1" dirty="0" smtClean="0"/>
          </a:p>
          <a:p>
            <a:r>
              <a:rPr lang="en-GB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  Atkins, L., Francis, J., Islam, R., O’Connor, D., Patey, A., </a:t>
            </a:r>
            <a:r>
              <a:rPr lang="en-GB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Ivers</a:t>
            </a:r>
            <a:r>
              <a:rPr lang="en-GB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, N., … Michie, S. (2017). A guide to using the Theoretical Domains Framework of behaviour change to investigate implementation problems. Implementation Science, 12, </a:t>
            </a:r>
            <a:r>
              <a:rPr lang="en-GB" sz="1400" dirty="0" smtClean="0">
                <a:latin typeface="Arial" panose="020B0604020202020204" pitchFamily="34" charset="0"/>
              </a:rPr>
              <a:t>77. </a:t>
            </a:r>
            <a:r>
              <a:rPr lang="en-GB" sz="1400" dirty="0" smtClean="0">
                <a:latin typeface="Arial" panose="020B0604020202020204" pitchFamily="34" charset="0"/>
                <a:hlinkClick r:id="rId2"/>
              </a:rPr>
              <a:t>https://doi.org/10.1186/s13012-017-0605-9</a:t>
            </a:r>
            <a:endParaRPr lang="en-GB" sz="1400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97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7048</TotalTime>
  <Words>2762</Words>
  <Application>Microsoft Office PowerPoint</Application>
  <PresentationFormat>Widescreen</PresentationFormat>
  <Paragraphs>559</Paragraphs>
  <Slides>50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5" baseType="lpstr">
      <vt:lpstr>ＭＳ Ｐゴシック</vt:lpstr>
      <vt:lpstr>ＭＳ Ｐゴシック</vt:lpstr>
      <vt:lpstr>Arial</vt:lpstr>
      <vt:lpstr>Arial Narrow</vt:lpstr>
      <vt:lpstr>Calibri</vt:lpstr>
      <vt:lpstr>Calibri Light</vt:lpstr>
      <vt:lpstr>Californian FB</vt:lpstr>
      <vt:lpstr>Century Gothic</vt:lpstr>
      <vt:lpstr>Comic Sans MS</vt:lpstr>
      <vt:lpstr>Georgia</vt:lpstr>
      <vt:lpstr>Helvetica Neue Light</vt:lpstr>
      <vt:lpstr>Open Sans</vt:lpstr>
      <vt:lpstr>Times New Roman</vt:lpstr>
      <vt:lpstr>Wingdings 3</vt:lpstr>
      <vt:lpstr>Wisp</vt:lpstr>
      <vt:lpstr>Using Behaviour Change Theory and Techniques in Implementation Research</vt:lpstr>
      <vt:lpstr>The importance of implementing evidence</vt:lpstr>
      <vt:lpstr>Implementation and Behavioural Science</vt:lpstr>
      <vt:lpstr>Outline</vt:lpstr>
      <vt:lpstr>Why is theory important?  Anecdote:  a recent conference paper</vt:lpstr>
      <vt:lpstr>Theories of behaviour:  Problem of ‘intuitive’ ‘common-sense models </vt:lpstr>
      <vt:lpstr>Contrasting ‘intuitive’ and theory-based interventions dentists’ clinical behaviour  (placing fissure sealants on children’s teeth) </vt:lpstr>
      <vt:lpstr>Theories of behaviour</vt:lpstr>
      <vt:lpstr>What should be included?</vt:lpstr>
      <vt:lpstr>What should be considered?  Theoretical Domains Framework (for implementation)  </vt:lpstr>
      <vt:lpstr>What is necessary and sufficient in a theory? </vt:lpstr>
      <vt:lpstr>Which theories are useful?</vt:lpstr>
      <vt:lpstr>Testing multiple theoretical models in Implementation research: Evidence</vt:lpstr>
      <vt:lpstr>What predicted clinical behaviours?</vt:lpstr>
      <vt:lpstr>What predicted clinical behaviours? pre- and post- intention</vt:lpstr>
      <vt:lpstr>‘Dual Processing’: Two systems influencing behaviour</vt:lpstr>
      <vt:lpstr>What predicted clinical behaviours? reasoning and automatic systems</vt:lpstr>
      <vt:lpstr>What predicted clinical behaviours? reasoning and automatic systems</vt:lpstr>
      <vt:lpstr>Illustration summarising the evidence: GPs managing patients with diabetes </vt:lpstr>
      <vt:lpstr>Illustration summarising the evidence: reducing chocolate consumption</vt:lpstr>
      <vt:lpstr>Methods of changing behaviour</vt:lpstr>
      <vt:lpstr>Methods of changing behaviour</vt:lpstr>
      <vt:lpstr>Behaviour Change Technique Taxonomy v1 (BCTTv1)</vt:lpstr>
      <vt:lpstr>BCTTv1:  Example of Groupings 2. Feedback and monitoring  </vt:lpstr>
      <vt:lpstr>BCTTv1:  Example of Groupings 1. Goals and planning </vt:lpstr>
      <vt:lpstr>Behaviour Change Technique Taxonomy v1 (BCTTv1):  Resources</vt:lpstr>
      <vt:lpstr>Improving the delivery of behaviour change techniques</vt:lpstr>
      <vt:lpstr>Health Behaviour Change Competency Framework</vt:lpstr>
      <vt:lpstr>Linking Theory and Methods of Behaviour Change</vt:lpstr>
      <vt:lpstr>Choosing BCTs: 3 routes to behaviour change the MAP* </vt:lpstr>
      <vt:lpstr>Behaviour Change Techniques: Examples for the MAP </vt:lpstr>
      <vt:lpstr>    </vt:lpstr>
      <vt:lpstr>‘Theory and Techniques’ project</vt:lpstr>
      <vt:lpstr>Linking Behaviour change techniques with Mechanisms of Action</vt:lpstr>
      <vt:lpstr>Mechanisms of Action</vt:lpstr>
      <vt:lpstr>Two studies linking BCTs and Mechanisms of action</vt:lpstr>
      <vt:lpstr>Links between Behaviour change Techniques  and Mechanisms of Action  found in published reports: Examples of significant links </vt:lpstr>
      <vt:lpstr>Links between Behaviour change Techniques  and Mechanisms of Action: 100% of experts agreed on the following 10 links</vt:lpstr>
      <vt:lpstr>Triangulation: Heat Map</vt:lpstr>
      <vt:lpstr>Future Challenge:  ‘the big question’ Human Behaviour-Change Project</vt:lpstr>
      <vt:lpstr>The Human Behaviour-Change Project </vt:lpstr>
      <vt:lpstr>Primary goal of the  Human Behaviour-Change Project</vt:lpstr>
      <vt:lpstr>PowerPoint Presentation</vt:lpstr>
      <vt:lpstr>PowerPoint Presentation</vt:lpstr>
      <vt:lpstr>PowerPoint Presentation</vt:lpstr>
      <vt:lpstr>The Human Behaviour-Change Project  Top-level of Behaviour Change Intervention Ontology</vt:lpstr>
      <vt:lpstr>The Human Behaviour-Change Project  The collaboration</vt:lpstr>
      <vt:lpstr>Summary and Conclusions</vt:lpstr>
      <vt:lpstr>Using Behaviour Change Theory and Techniques in Implementation Research</vt:lpstr>
      <vt:lpstr>PowerPoint Presentation</vt:lpstr>
    </vt:vector>
  </TitlesOfParts>
  <Company>University of Aberdeen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Johnston, Marie</dc:creator>
  <cp:lastModifiedBy>Johnston, Derek</cp:lastModifiedBy>
  <cp:revision>87</cp:revision>
  <cp:lastPrinted>2017-08-07T13:27:33Z</cp:lastPrinted>
  <dcterms:created xsi:type="dcterms:W3CDTF">2017-07-20T13:18:17Z</dcterms:created>
  <dcterms:modified xsi:type="dcterms:W3CDTF">2017-09-08T15:11:30Z</dcterms:modified>
</cp:coreProperties>
</file>