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 id="2147483715" r:id="rId7"/>
  </p:sldMasterIdLst>
  <p:notesMasterIdLst>
    <p:notesMasterId r:id="rId32"/>
  </p:notesMasterIdLst>
  <p:sldIdLst>
    <p:sldId id="256" r:id="rId8"/>
    <p:sldId id="262" r:id="rId9"/>
    <p:sldId id="264" r:id="rId10"/>
    <p:sldId id="265" r:id="rId11"/>
    <p:sldId id="308" r:id="rId12"/>
    <p:sldId id="368" r:id="rId13"/>
    <p:sldId id="268" r:id="rId14"/>
    <p:sldId id="266" r:id="rId15"/>
    <p:sldId id="271" r:id="rId16"/>
    <p:sldId id="315" r:id="rId17"/>
    <p:sldId id="317" r:id="rId18"/>
    <p:sldId id="337" r:id="rId19"/>
    <p:sldId id="339" r:id="rId20"/>
    <p:sldId id="338" r:id="rId21"/>
    <p:sldId id="341" r:id="rId22"/>
    <p:sldId id="342" r:id="rId23"/>
    <p:sldId id="343" r:id="rId24"/>
    <p:sldId id="276" r:id="rId25"/>
    <p:sldId id="277" r:id="rId26"/>
    <p:sldId id="278" r:id="rId27"/>
    <p:sldId id="279" r:id="rId28"/>
    <p:sldId id="280" r:id="rId29"/>
    <p:sldId id="281" r:id="rId30"/>
    <p:sldId id="282"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80" autoAdjust="0"/>
    <p:restoredTop sz="94637" autoAdjust="0"/>
  </p:normalViewPr>
  <p:slideViewPr>
    <p:cSldViewPr showGuides="1">
      <p:cViewPr>
        <p:scale>
          <a:sx n="76" d="100"/>
          <a:sy n="76" d="100"/>
        </p:scale>
        <p:origin x="-610" y="47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notesMaster" Target="notesMasters/notesMaster1.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0F8168-8BD2-4208-974F-6850E5FEE2F6}" type="doc">
      <dgm:prSet loTypeId="urn:microsoft.com/office/officeart/2005/8/layout/hProcess9" loCatId="process" qsTypeId="urn:microsoft.com/office/officeart/2005/8/quickstyle/simple1" qsCatId="simple" csTypeId="urn:microsoft.com/office/officeart/2005/8/colors/accent1_2" csCatId="accent1" phldr="1"/>
      <dgm:spPr/>
    </dgm:pt>
    <dgm:pt modelId="{FAF46E59-9B3B-4FBA-A61B-9885E3F9D21E}">
      <dgm:prSet phldrT="[Text]"/>
      <dgm:spPr>
        <a:solidFill>
          <a:schemeClr val="tx2">
            <a:lumMod val="60000"/>
            <a:lumOff val="40000"/>
          </a:schemeClr>
        </a:solidFill>
      </dgm:spPr>
      <dgm:t>
        <a:bodyPr/>
        <a:lstStyle/>
        <a:p>
          <a:r>
            <a:rPr lang="en-US" b="1" dirty="0" smtClean="0"/>
            <a:t>Site  Engagement</a:t>
          </a:r>
          <a:endParaRPr lang="en-US" b="1" dirty="0"/>
        </a:p>
      </dgm:t>
    </dgm:pt>
    <dgm:pt modelId="{49883358-63A6-4C3D-A3F2-E4F524F659B5}" type="parTrans" cxnId="{BD484D40-EC68-487E-827A-54C4AEB64B54}">
      <dgm:prSet/>
      <dgm:spPr/>
      <dgm:t>
        <a:bodyPr/>
        <a:lstStyle/>
        <a:p>
          <a:endParaRPr lang="en-US"/>
        </a:p>
      </dgm:t>
    </dgm:pt>
    <dgm:pt modelId="{7B41E92A-2039-40BD-BD30-F783A34DCF94}" type="sibTrans" cxnId="{BD484D40-EC68-487E-827A-54C4AEB64B54}">
      <dgm:prSet/>
      <dgm:spPr/>
      <dgm:t>
        <a:bodyPr/>
        <a:lstStyle/>
        <a:p>
          <a:endParaRPr lang="en-US"/>
        </a:p>
      </dgm:t>
    </dgm:pt>
    <dgm:pt modelId="{5FDC1763-E9B9-48BB-A620-FB849C28BCF4}">
      <dgm:prSet phldrT="[Text]"/>
      <dgm:spPr>
        <a:solidFill>
          <a:schemeClr val="tx2">
            <a:lumMod val="75000"/>
          </a:schemeClr>
        </a:solidFill>
      </dgm:spPr>
      <dgm:t>
        <a:bodyPr/>
        <a:lstStyle/>
        <a:p>
          <a:r>
            <a:rPr lang="en-US" b="1" dirty="0" smtClean="0"/>
            <a:t>Training and Facilitation</a:t>
          </a:r>
          <a:endParaRPr lang="en-US" b="1" dirty="0"/>
        </a:p>
      </dgm:t>
    </dgm:pt>
    <dgm:pt modelId="{0228C028-A4C5-4B15-9BFC-2395A598597B}" type="parTrans" cxnId="{238296A7-D318-4054-A491-D2CCDCD0DDF2}">
      <dgm:prSet/>
      <dgm:spPr/>
      <dgm:t>
        <a:bodyPr/>
        <a:lstStyle/>
        <a:p>
          <a:endParaRPr lang="en-US"/>
        </a:p>
      </dgm:t>
    </dgm:pt>
    <dgm:pt modelId="{88742F67-D312-4D2F-A776-719B818B5D05}" type="sibTrans" cxnId="{238296A7-D318-4054-A491-D2CCDCD0DDF2}">
      <dgm:prSet/>
      <dgm:spPr/>
      <dgm:t>
        <a:bodyPr/>
        <a:lstStyle/>
        <a:p>
          <a:endParaRPr lang="en-US"/>
        </a:p>
      </dgm:t>
    </dgm:pt>
    <dgm:pt modelId="{02EABF51-6B79-463E-AA4D-FEE8295AEA88}">
      <dgm:prSet phldrT="[Text]"/>
      <dgm:spPr>
        <a:solidFill>
          <a:schemeClr val="tx2">
            <a:lumMod val="50000"/>
          </a:schemeClr>
        </a:solidFill>
      </dgm:spPr>
      <dgm:t>
        <a:bodyPr/>
        <a:lstStyle/>
        <a:p>
          <a:r>
            <a:rPr lang="en-US" b="1" dirty="0" smtClean="0"/>
            <a:t>Monitoring and Evaluation</a:t>
          </a:r>
          <a:endParaRPr lang="en-US" b="1" dirty="0"/>
        </a:p>
      </dgm:t>
    </dgm:pt>
    <dgm:pt modelId="{4773BF90-F5D4-4AED-ADEF-38F2B8153CCD}" type="parTrans" cxnId="{00295F1E-E8AB-422F-9316-289841DA8866}">
      <dgm:prSet/>
      <dgm:spPr/>
      <dgm:t>
        <a:bodyPr/>
        <a:lstStyle/>
        <a:p>
          <a:endParaRPr lang="en-US"/>
        </a:p>
      </dgm:t>
    </dgm:pt>
    <dgm:pt modelId="{66D3C51A-B7B8-49FD-A980-98C06E0F8D51}" type="sibTrans" cxnId="{00295F1E-E8AB-422F-9316-289841DA8866}">
      <dgm:prSet/>
      <dgm:spPr/>
      <dgm:t>
        <a:bodyPr/>
        <a:lstStyle/>
        <a:p>
          <a:endParaRPr lang="en-US"/>
        </a:p>
      </dgm:t>
    </dgm:pt>
    <dgm:pt modelId="{8115B3AC-3EA9-4C9F-A84D-3F44535895E7}">
      <dgm:prSet phldrT="[Text]"/>
      <dgm:spPr>
        <a:solidFill>
          <a:schemeClr val="accent1">
            <a:lumMod val="75000"/>
          </a:schemeClr>
        </a:solidFill>
      </dgm:spPr>
      <dgm:t>
        <a:bodyPr/>
        <a:lstStyle/>
        <a:p>
          <a:r>
            <a:rPr lang="en-US" b="1" dirty="0" smtClean="0"/>
            <a:t>Implementation Planning</a:t>
          </a:r>
          <a:endParaRPr lang="en-US" b="1" dirty="0"/>
        </a:p>
      </dgm:t>
    </dgm:pt>
    <dgm:pt modelId="{1E106744-EE34-48D6-9857-E05F4250F8C2}" type="parTrans" cxnId="{A2B12DDF-006C-4DCC-AC8E-CC32F49AA9CD}">
      <dgm:prSet/>
      <dgm:spPr/>
      <dgm:t>
        <a:bodyPr/>
        <a:lstStyle/>
        <a:p>
          <a:endParaRPr lang="en-US"/>
        </a:p>
      </dgm:t>
    </dgm:pt>
    <dgm:pt modelId="{5E86C409-1768-45C2-B506-B3502C6E1EBA}" type="sibTrans" cxnId="{A2B12DDF-006C-4DCC-AC8E-CC32F49AA9CD}">
      <dgm:prSet/>
      <dgm:spPr/>
      <dgm:t>
        <a:bodyPr/>
        <a:lstStyle/>
        <a:p>
          <a:endParaRPr lang="en-US"/>
        </a:p>
      </dgm:t>
    </dgm:pt>
    <dgm:pt modelId="{413CED34-8D81-4D4C-8A1C-E3B49439CF16}" type="pres">
      <dgm:prSet presAssocID="{0F0F8168-8BD2-4208-974F-6850E5FEE2F6}" presName="CompostProcess" presStyleCnt="0">
        <dgm:presLayoutVars>
          <dgm:dir/>
          <dgm:resizeHandles val="exact"/>
        </dgm:presLayoutVars>
      </dgm:prSet>
      <dgm:spPr/>
    </dgm:pt>
    <dgm:pt modelId="{3428151C-1904-45B9-82DA-D0FABBEE877B}" type="pres">
      <dgm:prSet presAssocID="{0F0F8168-8BD2-4208-974F-6850E5FEE2F6}" presName="arrow" presStyleLbl="bgShp" presStyleIdx="0" presStyleCnt="1" custLinFactNeighborX="-519" custLinFactNeighborY="-5857"/>
      <dgm:spPr/>
    </dgm:pt>
    <dgm:pt modelId="{9567F314-948D-4B99-A592-3959870BA3F5}" type="pres">
      <dgm:prSet presAssocID="{0F0F8168-8BD2-4208-974F-6850E5FEE2F6}" presName="linearProcess" presStyleCnt="0"/>
      <dgm:spPr/>
    </dgm:pt>
    <dgm:pt modelId="{82CF9484-3461-4054-B503-16586AEB86D9}" type="pres">
      <dgm:prSet presAssocID="{FAF46E59-9B3B-4FBA-A61B-9885E3F9D21E}" presName="textNode" presStyleLbl="node1" presStyleIdx="0" presStyleCnt="4">
        <dgm:presLayoutVars>
          <dgm:bulletEnabled val="1"/>
        </dgm:presLayoutVars>
      </dgm:prSet>
      <dgm:spPr/>
      <dgm:t>
        <a:bodyPr/>
        <a:lstStyle/>
        <a:p>
          <a:endParaRPr lang="en-US"/>
        </a:p>
      </dgm:t>
    </dgm:pt>
    <dgm:pt modelId="{326372F9-7EEE-455E-84B5-94C0C32D0356}" type="pres">
      <dgm:prSet presAssocID="{7B41E92A-2039-40BD-BD30-F783A34DCF94}" presName="sibTrans" presStyleCnt="0"/>
      <dgm:spPr/>
    </dgm:pt>
    <dgm:pt modelId="{D7EA6DA0-9840-4E13-895F-85EB3BBA14DE}" type="pres">
      <dgm:prSet presAssocID="{8115B3AC-3EA9-4C9F-A84D-3F44535895E7}" presName="textNode" presStyleLbl="node1" presStyleIdx="1" presStyleCnt="4">
        <dgm:presLayoutVars>
          <dgm:bulletEnabled val="1"/>
        </dgm:presLayoutVars>
      </dgm:prSet>
      <dgm:spPr/>
      <dgm:t>
        <a:bodyPr/>
        <a:lstStyle/>
        <a:p>
          <a:endParaRPr lang="en-US"/>
        </a:p>
      </dgm:t>
    </dgm:pt>
    <dgm:pt modelId="{4EAC8F91-636F-4EB3-A69E-5D85FAE7458B}" type="pres">
      <dgm:prSet presAssocID="{5E86C409-1768-45C2-B506-B3502C6E1EBA}" presName="sibTrans" presStyleCnt="0"/>
      <dgm:spPr/>
    </dgm:pt>
    <dgm:pt modelId="{9489076A-D81C-4550-A791-81BF6418D8F2}" type="pres">
      <dgm:prSet presAssocID="{5FDC1763-E9B9-48BB-A620-FB849C28BCF4}" presName="textNode" presStyleLbl="node1" presStyleIdx="2" presStyleCnt="4">
        <dgm:presLayoutVars>
          <dgm:bulletEnabled val="1"/>
        </dgm:presLayoutVars>
      </dgm:prSet>
      <dgm:spPr/>
      <dgm:t>
        <a:bodyPr/>
        <a:lstStyle/>
        <a:p>
          <a:endParaRPr lang="en-US"/>
        </a:p>
      </dgm:t>
    </dgm:pt>
    <dgm:pt modelId="{7990BD49-B55E-475C-A1AD-58FCC955B113}" type="pres">
      <dgm:prSet presAssocID="{88742F67-D312-4D2F-A776-719B818B5D05}" presName="sibTrans" presStyleCnt="0"/>
      <dgm:spPr/>
    </dgm:pt>
    <dgm:pt modelId="{2CDE95E5-E8BF-4B2C-81CB-7C91A917A391}" type="pres">
      <dgm:prSet presAssocID="{02EABF51-6B79-463E-AA4D-FEE8295AEA88}" presName="textNode" presStyleLbl="node1" presStyleIdx="3" presStyleCnt="4">
        <dgm:presLayoutVars>
          <dgm:bulletEnabled val="1"/>
        </dgm:presLayoutVars>
      </dgm:prSet>
      <dgm:spPr/>
      <dgm:t>
        <a:bodyPr/>
        <a:lstStyle/>
        <a:p>
          <a:endParaRPr lang="en-US"/>
        </a:p>
      </dgm:t>
    </dgm:pt>
  </dgm:ptLst>
  <dgm:cxnLst>
    <dgm:cxn modelId="{00295F1E-E8AB-422F-9316-289841DA8866}" srcId="{0F0F8168-8BD2-4208-974F-6850E5FEE2F6}" destId="{02EABF51-6B79-463E-AA4D-FEE8295AEA88}" srcOrd="3" destOrd="0" parTransId="{4773BF90-F5D4-4AED-ADEF-38F2B8153CCD}" sibTransId="{66D3C51A-B7B8-49FD-A980-98C06E0F8D51}"/>
    <dgm:cxn modelId="{5186CBFC-6C22-4C97-A100-5702E03445C4}" type="presOf" srcId="{5FDC1763-E9B9-48BB-A620-FB849C28BCF4}" destId="{9489076A-D81C-4550-A791-81BF6418D8F2}" srcOrd="0" destOrd="0" presId="urn:microsoft.com/office/officeart/2005/8/layout/hProcess9"/>
    <dgm:cxn modelId="{238296A7-D318-4054-A491-D2CCDCD0DDF2}" srcId="{0F0F8168-8BD2-4208-974F-6850E5FEE2F6}" destId="{5FDC1763-E9B9-48BB-A620-FB849C28BCF4}" srcOrd="2" destOrd="0" parTransId="{0228C028-A4C5-4B15-9BFC-2395A598597B}" sibTransId="{88742F67-D312-4D2F-A776-719B818B5D05}"/>
    <dgm:cxn modelId="{A2B12DDF-006C-4DCC-AC8E-CC32F49AA9CD}" srcId="{0F0F8168-8BD2-4208-974F-6850E5FEE2F6}" destId="{8115B3AC-3EA9-4C9F-A84D-3F44535895E7}" srcOrd="1" destOrd="0" parTransId="{1E106744-EE34-48D6-9857-E05F4250F8C2}" sibTransId="{5E86C409-1768-45C2-B506-B3502C6E1EBA}"/>
    <dgm:cxn modelId="{54E554D7-A053-4AC1-89CC-4F2396D0E169}" type="presOf" srcId="{FAF46E59-9B3B-4FBA-A61B-9885E3F9D21E}" destId="{82CF9484-3461-4054-B503-16586AEB86D9}" srcOrd="0" destOrd="0" presId="urn:microsoft.com/office/officeart/2005/8/layout/hProcess9"/>
    <dgm:cxn modelId="{BD484D40-EC68-487E-827A-54C4AEB64B54}" srcId="{0F0F8168-8BD2-4208-974F-6850E5FEE2F6}" destId="{FAF46E59-9B3B-4FBA-A61B-9885E3F9D21E}" srcOrd="0" destOrd="0" parTransId="{49883358-63A6-4C3D-A3F2-E4F524F659B5}" sibTransId="{7B41E92A-2039-40BD-BD30-F783A34DCF94}"/>
    <dgm:cxn modelId="{703B0549-37AA-4FE1-AE42-9FF50936AB7B}" type="presOf" srcId="{0F0F8168-8BD2-4208-974F-6850E5FEE2F6}" destId="{413CED34-8D81-4D4C-8A1C-E3B49439CF16}" srcOrd="0" destOrd="0" presId="urn:microsoft.com/office/officeart/2005/8/layout/hProcess9"/>
    <dgm:cxn modelId="{D18E55E9-1B2F-4F8D-938C-E510B6B40402}" type="presOf" srcId="{8115B3AC-3EA9-4C9F-A84D-3F44535895E7}" destId="{D7EA6DA0-9840-4E13-895F-85EB3BBA14DE}" srcOrd="0" destOrd="0" presId="urn:microsoft.com/office/officeart/2005/8/layout/hProcess9"/>
    <dgm:cxn modelId="{EE97B487-2CB4-412D-ABF3-9E256689545D}" type="presOf" srcId="{02EABF51-6B79-463E-AA4D-FEE8295AEA88}" destId="{2CDE95E5-E8BF-4B2C-81CB-7C91A917A391}" srcOrd="0" destOrd="0" presId="urn:microsoft.com/office/officeart/2005/8/layout/hProcess9"/>
    <dgm:cxn modelId="{49AC0E7D-1BF6-45BD-97E3-D5358FC21ACB}" type="presParOf" srcId="{413CED34-8D81-4D4C-8A1C-E3B49439CF16}" destId="{3428151C-1904-45B9-82DA-D0FABBEE877B}" srcOrd="0" destOrd="0" presId="urn:microsoft.com/office/officeart/2005/8/layout/hProcess9"/>
    <dgm:cxn modelId="{BE9CD519-53A8-41FF-B892-909D451933ED}" type="presParOf" srcId="{413CED34-8D81-4D4C-8A1C-E3B49439CF16}" destId="{9567F314-948D-4B99-A592-3959870BA3F5}" srcOrd="1" destOrd="0" presId="urn:microsoft.com/office/officeart/2005/8/layout/hProcess9"/>
    <dgm:cxn modelId="{65268782-B733-40EB-A8B9-D26A047D3F9E}" type="presParOf" srcId="{9567F314-948D-4B99-A592-3959870BA3F5}" destId="{82CF9484-3461-4054-B503-16586AEB86D9}" srcOrd="0" destOrd="0" presId="urn:microsoft.com/office/officeart/2005/8/layout/hProcess9"/>
    <dgm:cxn modelId="{7DC084DA-5BBC-4AAE-ACE4-3450459D0CD2}" type="presParOf" srcId="{9567F314-948D-4B99-A592-3959870BA3F5}" destId="{326372F9-7EEE-455E-84B5-94C0C32D0356}" srcOrd="1" destOrd="0" presId="urn:microsoft.com/office/officeart/2005/8/layout/hProcess9"/>
    <dgm:cxn modelId="{83D1340B-5C38-4359-8747-F86BAEFE5A39}" type="presParOf" srcId="{9567F314-948D-4B99-A592-3959870BA3F5}" destId="{D7EA6DA0-9840-4E13-895F-85EB3BBA14DE}" srcOrd="2" destOrd="0" presId="urn:microsoft.com/office/officeart/2005/8/layout/hProcess9"/>
    <dgm:cxn modelId="{A1985995-884A-4512-97EA-EEEAB2A178E2}" type="presParOf" srcId="{9567F314-948D-4B99-A592-3959870BA3F5}" destId="{4EAC8F91-636F-4EB3-A69E-5D85FAE7458B}" srcOrd="3" destOrd="0" presId="urn:microsoft.com/office/officeart/2005/8/layout/hProcess9"/>
    <dgm:cxn modelId="{D83BC819-92B3-4660-92D3-9087C67684F0}" type="presParOf" srcId="{9567F314-948D-4B99-A592-3959870BA3F5}" destId="{9489076A-D81C-4550-A791-81BF6418D8F2}" srcOrd="4" destOrd="0" presId="urn:microsoft.com/office/officeart/2005/8/layout/hProcess9"/>
    <dgm:cxn modelId="{32CDF6D6-AF2A-4505-A869-C18FC02DA2E0}" type="presParOf" srcId="{9567F314-948D-4B99-A592-3959870BA3F5}" destId="{7990BD49-B55E-475C-A1AD-58FCC955B113}" srcOrd="5" destOrd="0" presId="urn:microsoft.com/office/officeart/2005/8/layout/hProcess9"/>
    <dgm:cxn modelId="{20D73193-C6C2-42D6-9976-4B438AEB58F8}" type="presParOf" srcId="{9567F314-948D-4B99-A592-3959870BA3F5}" destId="{2CDE95E5-E8BF-4B2C-81CB-7C91A917A391}"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28151C-1904-45B9-82DA-D0FABBEE877B}">
      <dsp:nvSpPr>
        <dsp:cNvPr id="0" name=""/>
        <dsp:cNvSpPr/>
      </dsp:nvSpPr>
      <dsp:spPr>
        <a:xfrm>
          <a:off x="457201" y="0"/>
          <a:ext cx="5505450" cy="284479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CF9484-3461-4054-B503-16586AEB86D9}">
      <dsp:nvSpPr>
        <dsp:cNvPr id="0" name=""/>
        <dsp:cNvSpPr/>
      </dsp:nvSpPr>
      <dsp:spPr>
        <a:xfrm>
          <a:off x="3241" y="853439"/>
          <a:ext cx="1559160" cy="1137919"/>
        </a:xfrm>
        <a:prstGeom prst="round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Site  Engagement</a:t>
          </a:r>
          <a:endParaRPr lang="en-US" sz="1500" b="1" kern="1200" dirty="0"/>
        </a:p>
      </dsp:txBody>
      <dsp:txXfrm>
        <a:off x="58790" y="908988"/>
        <a:ext cx="1448062" cy="1026821"/>
      </dsp:txXfrm>
    </dsp:sp>
    <dsp:sp modelId="{D7EA6DA0-9840-4E13-895F-85EB3BBA14DE}">
      <dsp:nvSpPr>
        <dsp:cNvPr id="0" name=""/>
        <dsp:cNvSpPr/>
      </dsp:nvSpPr>
      <dsp:spPr>
        <a:xfrm>
          <a:off x="1640360" y="853439"/>
          <a:ext cx="1559160" cy="1137919"/>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Implementation Planning</a:t>
          </a:r>
          <a:endParaRPr lang="en-US" sz="1500" b="1" kern="1200" dirty="0"/>
        </a:p>
      </dsp:txBody>
      <dsp:txXfrm>
        <a:off x="1695909" y="908988"/>
        <a:ext cx="1448062" cy="1026821"/>
      </dsp:txXfrm>
    </dsp:sp>
    <dsp:sp modelId="{9489076A-D81C-4550-A791-81BF6418D8F2}">
      <dsp:nvSpPr>
        <dsp:cNvPr id="0" name=""/>
        <dsp:cNvSpPr/>
      </dsp:nvSpPr>
      <dsp:spPr>
        <a:xfrm>
          <a:off x="3277479" y="853439"/>
          <a:ext cx="1559160" cy="1137919"/>
        </a:xfrm>
        <a:prstGeom prst="roundRect">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Training and Facilitation</a:t>
          </a:r>
          <a:endParaRPr lang="en-US" sz="1500" b="1" kern="1200" dirty="0"/>
        </a:p>
      </dsp:txBody>
      <dsp:txXfrm>
        <a:off x="3333028" y="908988"/>
        <a:ext cx="1448062" cy="1026821"/>
      </dsp:txXfrm>
    </dsp:sp>
    <dsp:sp modelId="{2CDE95E5-E8BF-4B2C-81CB-7C91A917A391}">
      <dsp:nvSpPr>
        <dsp:cNvPr id="0" name=""/>
        <dsp:cNvSpPr/>
      </dsp:nvSpPr>
      <dsp:spPr>
        <a:xfrm>
          <a:off x="4914597" y="853439"/>
          <a:ext cx="1559160" cy="1137919"/>
        </a:xfrm>
        <a:prstGeom prst="roundRect">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Monitoring and Evaluation</a:t>
          </a:r>
          <a:endParaRPr lang="en-US" sz="1500" b="1" kern="1200" dirty="0"/>
        </a:p>
      </dsp:txBody>
      <dsp:txXfrm>
        <a:off x="4970146" y="908988"/>
        <a:ext cx="1448062" cy="102682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537CBA4-7504-4A53-9F02-647CD56C532D}" type="datetimeFigureOut">
              <a:rPr lang="en-US"/>
              <a:pPr>
                <a:defRPr/>
              </a:pPr>
              <a:t>9/1/2017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2D9E89A-3ADC-4375-8536-9F21E43B30AD}" type="slidenum">
              <a:rPr lang="en-US"/>
              <a:pPr>
                <a:defRPr/>
              </a:pPr>
              <a:t>‹#›</a:t>
            </a:fld>
            <a:endParaRPr lang="en-US"/>
          </a:p>
        </p:txBody>
      </p:sp>
    </p:spTree>
    <p:extLst>
      <p:ext uri="{BB962C8B-B14F-4D97-AF65-F5344CB8AC3E}">
        <p14:creationId xmlns:p14="http://schemas.microsoft.com/office/powerpoint/2010/main" val="32361850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Awaiting APA Template</a:t>
            </a:r>
            <a:endParaRPr lang="en-US" dirty="0"/>
          </a:p>
        </p:txBody>
      </p:sp>
      <p:sp>
        <p:nvSpPr>
          <p:cNvPr id="4" name="Slide Number Placeholder 3"/>
          <p:cNvSpPr>
            <a:spLocks noGrp="1"/>
          </p:cNvSpPr>
          <p:nvPr>
            <p:ph type="sldNum" sz="quarter" idx="10"/>
          </p:nvPr>
        </p:nvSpPr>
        <p:spPr/>
        <p:txBody>
          <a:bodyPr/>
          <a:lstStyle/>
          <a:p>
            <a:pPr>
              <a:defRPr/>
            </a:pPr>
            <a:fld id="{32D9E89A-3ADC-4375-8536-9F21E43B30AD}" type="slidenum">
              <a:rPr lang="en-US" smtClean="0"/>
              <a:pPr>
                <a:defRPr/>
              </a:pPr>
              <a:t>1</a:t>
            </a:fld>
            <a:endParaRPr lang="en-US"/>
          </a:p>
        </p:txBody>
      </p:sp>
    </p:spTree>
    <p:extLst>
      <p:ext uri="{BB962C8B-B14F-4D97-AF65-F5344CB8AC3E}">
        <p14:creationId xmlns:p14="http://schemas.microsoft.com/office/powerpoint/2010/main" val="899751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92">
              <a:defRPr/>
            </a:pPr>
            <a:r>
              <a:rPr lang="en-US" b="1" dirty="0">
                <a:latin typeface="Arial" panose="020B0604020202020204" pitchFamily="34" charset="0"/>
                <a:cs typeface="Arial" panose="020B0604020202020204" pitchFamily="34" charset="0"/>
              </a:rPr>
              <a:t>Source: </a:t>
            </a:r>
            <a:r>
              <a:rPr lang="en-US" dirty="0">
                <a:latin typeface="Arial" panose="020B0604020202020204" pitchFamily="34" charset="0"/>
                <a:cs typeface="Arial" panose="020B0604020202020204" pitchFamily="34" charset="0"/>
              </a:rPr>
              <a:t>Institute of Medicine. (2014). Treatment for posttraumatic stress disorder in military and veteran populations: Final assessment. Washington, DC: The National Academies Press.</a:t>
            </a:r>
          </a:p>
          <a:p>
            <a:endParaRPr lang="en-US" dirty="0"/>
          </a:p>
        </p:txBody>
      </p:sp>
      <p:sp>
        <p:nvSpPr>
          <p:cNvPr id="4" name="Slide Number Placeholder 3"/>
          <p:cNvSpPr>
            <a:spLocks noGrp="1"/>
          </p:cNvSpPr>
          <p:nvPr>
            <p:ph type="sldNum" sz="quarter" idx="10"/>
          </p:nvPr>
        </p:nvSpPr>
        <p:spPr/>
        <p:txBody>
          <a:bodyPr/>
          <a:lstStyle/>
          <a:p>
            <a:pPr>
              <a:defRPr/>
            </a:pPr>
            <a:fld id="{32D9E89A-3ADC-4375-8536-9F21E43B30AD}"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3524539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 “Specifically, and so we can see it better…”</a:t>
            </a:r>
            <a:endParaRPr lang="en-US" dirty="0"/>
          </a:p>
        </p:txBody>
      </p:sp>
      <p:sp>
        <p:nvSpPr>
          <p:cNvPr id="4" name="Slide Number Placeholder 3"/>
          <p:cNvSpPr>
            <a:spLocks noGrp="1"/>
          </p:cNvSpPr>
          <p:nvPr>
            <p:ph type="sldNum" sz="quarter" idx="10"/>
          </p:nvPr>
        </p:nvSpPr>
        <p:spPr/>
        <p:txBody>
          <a:bodyPr/>
          <a:lstStyle/>
          <a:p>
            <a:pPr>
              <a:defRPr/>
            </a:pPr>
            <a:fld id="{32D9E89A-3ADC-4375-8536-9F21E43B30AD}" type="slidenum">
              <a:rPr lang="en-US" smtClean="0"/>
              <a:pPr>
                <a:defRPr/>
              </a:pPr>
              <a:t>5</a:t>
            </a:fld>
            <a:endParaRPr lang="en-US"/>
          </a:p>
        </p:txBody>
      </p:sp>
    </p:spTree>
    <p:extLst>
      <p:ext uri="{BB962C8B-B14F-4D97-AF65-F5344CB8AC3E}">
        <p14:creationId xmlns:p14="http://schemas.microsoft.com/office/powerpoint/2010/main" val="486660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 “The third leg,</a:t>
            </a:r>
            <a:r>
              <a:rPr lang="en-US" baseline="0" dirty="0" smtClean="0"/>
              <a:t> the selection and evaluation during </a:t>
            </a:r>
            <a:r>
              <a:rPr lang="en-US" dirty="0" smtClean="0"/>
              <a:t>Sustainment</a:t>
            </a:r>
            <a:r>
              <a:rPr lang="en-US" baseline="0" dirty="0" smtClean="0"/>
              <a:t> by the Mental Health Work Group </a:t>
            </a:r>
            <a:r>
              <a:rPr lang="en-US" dirty="0" smtClean="0"/>
              <a:t>will be covered in the next section”</a:t>
            </a:r>
            <a:endParaRPr lang="en-US" dirty="0"/>
          </a:p>
        </p:txBody>
      </p:sp>
      <p:sp>
        <p:nvSpPr>
          <p:cNvPr id="4" name="Slide Number Placeholder 3"/>
          <p:cNvSpPr>
            <a:spLocks noGrp="1"/>
          </p:cNvSpPr>
          <p:nvPr>
            <p:ph type="sldNum" sz="quarter" idx="10"/>
          </p:nvPr>
        </p:nvSpPr>
        <p:spPr/>
        <p:txBody>
          <a:bodyPr/>
          <a:lstStyle/>
          <a:p>
            <a:pPr>
              <a:defRPr/>
            </a:pPr>
            <a:fld id="{32D9E89A-3ADC-4375-8536-9F21E43B30AD}" type="slidenum">
              <a:rPr lang="en-US" smtClean="0"/>
              <a:pPr>
                <a:defRPr/>
              </a:pPr>
              <a:t>7</a:t>
            </a:fld>
            <a:endParaRPr lang="en-US"/>
          </a:p>
        </p:txBody>
      </p:sp>
    </p:spTree>
    <p:extLst>
      <p:ext uri="{BB962C8B-B14F-4D97-AF65-F5344CB8AC3E}">
        <p14:creationId xmlns:p14="http://schemas.microsoft.com/office/powerpoint/2010/main" val="3191803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FF14E0-139D-4A2E-92E2-4AA84B7FD973}"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0470075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Military department seals in the following order: Department of Defense, Military Health System, Department of the Army, Department of the Marine Corps, Department of the Navy, Department of the Air Force, and Defense Health Agency." title="Collection of Military Department Seal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62063" y="4857750"/>
            <a:ext cx="6619875" cy="127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1828801"/>
            <a:ext cx="7772400" cy="3140074"/>
          </a:xfrm>
        </p:spPr>
        <p:txBody>
          <a:bodyPr/>
          <a:lstStyle>
            <a:lvl1pPr algn="ctr">
              <a:defRPr/>
            </a:lvl1pPr>
          </a:lstStyle>
          <a:p>
            <a:r>
              <a:rPr lang="en-US" smtClean="0"/>
              <a:t>Click to edit Master title style</a:t>
            </a:r>
            <a:endParaRPr lang="en-US" dirty="0"/>
          </a:p>
        </p:txBody>
      </p:sp>
      <p:sp>
        <p:nvSpPr>
          <p:cNvPr id="3" name="Subtitle 2" descr="Presentation Title" title="Presentation Title"/>
          <p:cNvSpPr>
            <a:spLocks noGrp="1"/>
          </p:cNvSpPr>
          <p:nvPr>
            <p:ph type="subTitle" idx="1"/>
          </p:nvPr>
        </p:nvSpPr>
        <p:spPr>
          <a:xfrm>
            <a:off x="228600" y="228600"/>
            <a:ext cx="6477000" cy="1143000"/>
          </a:xfrm>
        </p:spPr>
        <p:txBody>
          <a:bodyPr anchor="ct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B9D2B343-3C99-431F-8302-2F87763DD36A}" type="datetime1">
              <a:rPr lang="en-US"/>
              <a:pPr>
                <a:defRPr/>
              </a:pPr>
              <a:t>9/1/2017</a:t>
            </a:fld>
            <a:endParaRPr lang="en-US"/>
          </a:p>
        </p:txBody>
      </p:sp>
      <p:sp>
        <p:nvSpPr>
          <p:cNvPr id="6" name="Footer Placeholder 4"/>
          <p:cNvSpPr>
            <a:spLocks noGrp="1"/>
          </p:cNvSpPr>
          <p:nvPr>
            <p:ph type="ftr" sz="quarter" idx="11"/>
          </p:nvPr>
        </p:nvSpPr>
        <p:spPr>
          <a:xfrm>
            <a:off x="1676400" y="6356350"/>
            <a:ext cx="5791200" cy="365125"/>
          </a:xfrm>
        </p:spPr>
        <p:txBody>
          <a:bodyPr/>
          <a:lstStyle>
            <a:lvl1pPr>
              <a:defRPr sz="2000"/>
            </a:lvl1pPr>
          </a:lstStyle>
          <a:p>
            <a:pPr>
              <a:defRPr/>
            </a:pPr>
            <a:r>
              <a:rPr lang="en-US"/>
              <a:t>“Medically Ready Force…Ready Medical Force”</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4BB917C-B06F-4712-9113-DDC0E6FF8125}" type="slidenum">
              <a:rPr lang="en-US"/>
              <a:pPr>
                <a:defRPr/>
              </a:pPr>
              <a:t>‹#›</a:t>
            </a:fld>
            <a:endParaRPr lang="en-US"/>
          </a:p>
        </p:txBody>
      </p:sp>
    </p:spTree>
    <p:extLst>
      <p:ext uri="{BB962C8B-B14F-4D97-AF65-F5344CB8AC3E}">
        <p14:creationId xmlns:p14="http://schemas.microsoft.com/office/powerpoint/2010/main" val="407677707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163FFD3B-5E73-4F2B-8819-586000D3E78D}" type="datetime1">
              <a:rPr lang="en-US">
                <a:solidFill>
                  <a:prstClr val="black">
                    <a:tint val="75000"/>
                  </a:prstClr>
                </a:solidFill>
              </a:rPr>
              <a:pPr>
                <a:defRPr/>
              </a:pPr>
              <a:t>9/1/2017</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a:solidFill>
                  <a:prstClr val="black"/>
                </a:solidFill>
              </a:rPr>
              <a:t>“Medically Ready Force…Ready Medical Force”</a:t>
            </a:r>
          </a:p>
        </p:txBody>
      </p:sp>
      <p:sp>
        <p:nvSpPr>
          <p:cNvPr id="9" name="Slide Number Placeholder 5"/>
          <p:cNvSpPr>
            <a:spLocks noGrp="1"/>
          </p:cNvSpPr>
          <p:nvPr>
            <p:ph type="sldNum" sz="quarter" idx="12"/>
          </p:nvPr>
        </p:nvSpPr>
        <p:spPr/>
        <p:txBody>
          <a:bodyPr/>
          <a:lstStyle>
            <a:lvl1pPr>
              <a:defRPr/>
            </a:lvl1pPr>
          </a:lstStyle>
          <a:p>
            <a:pPr>
              <a:defRPr/>
            </a:pPr>
            <a:fld id="{0055F1D5-E264-464E-A352-046ED2049D1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5304077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descr="Presentation Title" title="Presentation Title"/>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9B0D07A5-D384-4186-9FFF-3E54A9B3971F}" type="datetime1">
              <a:rPr lang="en-US">
                <a:solidFill>
                  <a:prstClr val="black">
                    <a:tint val="75000"/>
                  </a:prstClr>
                </a:solidFill>
              </a:rPr>
              <a:pPr>
                <a:defRPr/>
              </a:pPr>
              <a:t>9/1/2017</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a:solidFill>
                  <a:prstClr val="black"/>
                </a:solidFill>
              </a:rPr>
              <a:t>“Medically Ready Force…Ready Medical Force”</a:t>
            </a:r>
          </a:p>
        </p:txBody>
      </p:sp>
      <p:sp>
        <p:nvSpPr>
          <p:cNvPr id="5" name="Slide Number Placeholder 5"/>
          <p:cNvSpPr>
            <a:spLocks noGrp="1"/>
          </p:cNvSpPr>
          <p:nvPr>
            <p:ph type="sldNum" sz="quarter" idx="12"/>
          </p:nvPr>
        </p:nvSpPr>
        <p:spPr/>
        <p:txBody>
          <a:bodyPr/>
          <a:lstStyle>
            <a:lvl1pPr>
              <a:defRPr/>
            </a:lvl1pPr>
          </a:lstStyle>
          <a:p>
            <a:pPr>
              <a:defRPr/>
            </a:pPr>
            <a:fld id="{BF3A1523-6233-4CEA-A6CD-79B5D213F84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8844451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47B948A-BB2A-4E61-BCB4-88CC213C5630}" type="datetime1">
              <a:rPr lang="en-US">
                <a:solidFill>
                  <a:prstClr val="black">
                    <a:tint val="75000"/>
                  </a:prstClr>
                </a:solidFill>
              </a:rPr>
              <a:pPr>
                <a:defRPr/>
              </a:pPr>
              <a:t>9/1/2017</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a:solidFill>
                  <a:prstClr val="black"/>
                </a:solidFill>
              </a:rPr>
              <a:t>“Medically Ready Force…Ready Medical Force”</a:t>
            </a:r>
          </a:p>
        </p:txBody>
      </p:sp>
      <p:sp>
        <p:nvSpPr>
          <p:cNvPr id="4" name="Slide Number Placeholder 5"/>
          <p:cNvSpPr>
            <a:spLocks noGrp="1"/>
          </p:cNvSpPr>
          <p:nvPr>
            <p:ph type="sldNum" sz="quarter" idx="12"/>
          </p:nvPr>
        </p:nvSpPr>
        <p:spPr/>
        <p:txBody>
          <a:bodyPr/>
          <a:lstStyle>
            <a:lvl1pPr>
              <a:defRPr/>
            </a:lvl1pPr>
          </a:lstStyle>
          <a:p>
            <a:pPr>
              <a:defRPr/>
            </a:pPr>
            <a:fld id="{2EBCFA4C-EE2C-4B78-9FA5-6CC6A849086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22707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descr="Presentation Title" title="Presentation Title"/>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6240039-8639-476B-B49D-F54B7E793644}" type="datetime1">
              <a:rPr lang="en-US"/>
              <a:pPr>
                <a:defRPr/>
              </a:pPr>
              <a:t>9/1/2017</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“Medically Ready Force…Ready Medical Force”</a:t>
            </a:r>
          </a:p>
        </p:txBody>
      </p:sp>
      <p:sp>
        <p:nvSpPr>
          <p:cNvPr id="6" name="Slide Number Placeholder 5"/>
          <p:cNvSpPr>
            <a:spLocks noGrp="1"/>
          </p:cNvSpPr>
          <p:nvPr>
            <p:ph type="sldNum" sz="quarter" idx="12"/>
          </p:nvPr>
        </p:nvSpPr>
        <p:spPr/>
        <p:txBody>
          <a:bodyPr/>
          <a:lstStyle>
            <a:lvl1pPr>
              <a:defRPr sz="1400" b="1"/>
            </a:lvl1pPr>
          </a:lstStyle>
          <a:p>
            <a:pPr>
              <a:defRPr/>
            </a:pPr>
            <a:fld id="{B03FC4F1-CD7C-433C-AEF9-04121A050B4B}" type="slidenum">
              <a:rPr lang="en-US"/>
              <a:pPr>
                <a:defRPr/>
              </a:pPr>
              <a:t>‹#›</a:t>
            </a:fld>
            <a:endParaRPr lang="en-US" dirty="0"/>
          </a:p>
        </p:txBody>
      </p:sp>
    </p:spTree>
    <p:extLst>
      <p:ext uri="{BB962C8B-B14F-4D97-AF65-F5344CB8AC3E}">
        <p14:creationId xmlns:p14="http://schemas.microsoft.com/office/powerpoint/2010/main" val="163970412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DA88318B-6EEC-4537-B77C-0026516FE5F9}" type="datetime1">
              <a:rPr lang="en-US"/>
              <a:pPr>
                <a:defRPr/>
              </a:pPr>
              <a:t>9/1/2017</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“Medically Ready Force…Ready Medical Force”</a:t>
            </a:r>
          </a:p>
        </p:txBody>
      </p:sp>
      <p:sp>
        <p:nvSpPr>
          <p:cNvPr id="7" name="Slide Number Placeholder 5"/>
          <p:cNvSpPr>
            <a:spLocks noGrp="1"/>
          </p:cNvSpPr>
          <p:nvPr>
            <p:ph type="sldNum" sz="quarter" idx="12"/>
          </p:nvPr>
        </p:nvSpPr>
        <p:spPr/>
        <p:txBody>
          <a:bodyPr/>
          <a:lstStyle>
            <a:lvl1pPr>
              <a:defRPr/>
            </a:lvl1pPr>
          </a:lstStyle>
          <a:p>
            <a:pPr>
              <a:defRPr/>
            </a:pPr>
            <a:fld id="{9FFB3A72-63F0-4E5D-B74F-ED2EEE6C1BB5}" type="slidenum">
              <a:rPr lang="en-US"/>
              <a:pPr>
                <a:defRPr/>
              </a:pPr>
              <a:t>‹#›</a:t>
            </a:fld>
            <a:endParaRPr lang="en-US" dirty="0"/>
          </a:p>
        </p:txBody>
      </p:sp>
    </p:spTree>
    <p:extLst>
      <p:ext uri="{BB962C8B-B14F-4D97-AF65-F5344CB8AC3E}">
        <p14:creationId xmlns:p14="http://schemas.microsoft.com/office/powerpoint/2010/main" val="341213998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163FFD3B-5E73-4F2B-8819-586000D3E78D}" type="datetime1">
              <a:rPr lang="en-US"/>
              <a:pPr>
                <a:defRPr/>
              </a:pPr>
              <a:t>9/1/2017</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“Medically Ready Force…Ready Medical Force”</a:t>
            </a:r>
          </a:p>
        </p:txBody>
      </p:sp>
      <p:sp>
        <p:nvSpPr>
          <p:cNvPr id="9" name="Slide Number Placeholder 5"/>
          <p:cNvSpPr>
            <a:spLocks noGrp="1"/>
          </p:cNvSpPr>
          <p:nvPr>
            <p:ph type="sldNum" sz="quarter" idx="12"/>
          </p:nvPr>
        </p:nvSpPr>
        <p:spPr/>
        <p:txBody>
          <a:bodyPr/>
          <a:lstStyle>
            <a:lvl1pPr>
              <a:defRPr/>
            </a:lvl1pPr>
          </a:lstStyle>
          <a:p>
            <a:pPr>
              <a:defRPr/>
            </a:pPr>
            <a:fld id="{0055F1D5-E264-464E-A352-046ED2049D11}" type="slidenum">
              <a:rPr lang="en-US"/>
              <a:pPr>
                <a:defRPr/>
              </a:pPr>
              <a:t>‹#›</a:t>
            </a:fld>
            <a:endParaRPr lang="en-US" dirty="0"/>
          </a:p>
        </p:txBody>
      </p:sp>
    </p:spTree>
    <p:extLst>
      <p:ext uri="{BB962C8B-B14F-4D97-AF65-F5344CB8AC3E}">
        <p14:creationId xmlns:p14="http://schemas.microsoft.com/office/powerpoint/2010/main" val="5075448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descr="Presentation Title" title="Presentation Title"/>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9B0D07A5-D384-4186-9FFF-3E54A9B3971F}" type="datetime1">
              <a:rPr lang="en-US"/>
              <a:pPr>
                <a:defRPr/>
              </a:pPr>
              <a:t>9/1/2017</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“Medically Ready Force…Ready Medical Force”</a:t>
            </a:r>
          </a:p>
        </p:txBody>
      </p:sp>
      <p:sp>
        <p:nvSpPr>
          <p:cNvPr id="5" name="Slide Number Placeholder 5"/>
          <p:cNvSpPr>
            <a:spLocks noGrp="1"/>
          </p:cNvSpPr>
          <p:nvPr>
            <p:ph type="sldNum" sz="quarter" idx="12"/>
          </p:nvPr>
        </p:nvSpPr>
        <p:spPr/>
        <p:txBody>
          <a:bodyPr/>
          <a:lstStyle>
            <a:lvl1pPr>
              <a:defRPr/>
            </a:lvl1pPr>
          </a:lstStyle>
          <a:p>
            <a:pPr>
              <a:defRPr/>
            </a:pPr>
            <a:fld id="{BF3A1523-6233-4CEA-A6CD-79B5D213F840}" type="slidenum">
              <a:rPr lang="en-US"/>
              <a:pPr>
                <a:defRPr/>
              </a:pPr>
              <a:t>‹#›</a:t>
            </a:fld>
            <a:endParaRPr lang="en-US" dirty="0"/>
          </a:p>
        </p:txBody>
      </p:sp>
    </p:spTree>
    <p:extLst>
      <p:ext uri="{BB962C8B-B14F-4D97-AF65-F5344CB8AC3E}">
        <p14:creationId xmlns:p14="http://schemas.microsoft.com/office/powerpoint/2010/main" val="319538881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47B948A-BB2A-4E61-BCB4-88CC213C5630}" type="datetime1">
              <a:rPr lang="en-US"/>
              <a:pPr>
                <a:defRPr/>
              </a:pPr>
              <a:t>9/1/2017</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“Medically Ready Force…Ready Medical Force”</a:t>
            </a:r>
          </a:p>
        </p:txBody>
      </p:sp>
      <p:sp>
        <p:nvSpPr>
          <p:cNvPr id="4" name="Slide Number Placeholder 5"/>
          <p:cNvSpPr>
            <a:spLocks noGrp="1"/>
          </p:cNvSpPr>
          <p:nvPr>
            <p:ph type="sldNum" sz="quarter" idx="12"/>
          </p:nvPr>
        </p:nvSpPr>
        <p:spPr/>
        <p:txBody>
          <a:bodyPr/>
          <a:lstStyle>
            <a:lvl1pPr>
              <a:defRPr/>
            </a:lvl1pPr>
          </a:lstStyle>
          <a:p>
            <a:pPr>
              <a:defRPr/>
            </a:pPr>
            <a:fld id="{2EBCFA4C-EE2C-4B78-9FA5-6CC6A849086B}" type="slidenum">
              <a:rPr lang="en-US"/>
              <a:pPr>
                <a:defRPr/>
              </a:pPr>
              <a:t>‹#›</a:t>
            </a:fld>
            <a:endParaRPr lang="en-US" dirty="0"/>
          </a:p>
        </p:txBody>
      </p:sp>
    </p:spTree>
    <p:extLst>
      <p:ext uri="{BB962C8B-B14F-4D97-AF65-F5344CB8AC3E}">
        <p14:creationId xmlns:p14="http://schemas.microsoft.com/office/powerpoint/2010/main" val="272405257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Military department seals in the following order: Department of Defense, Military Health System, Department of the Army, Department of the Marine Corps, Department of the Navy, Department of the Air Force, and Defense Health Agency." title="Collection of Military Department Seal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62063" y="4857750"/>
            <a:ext cx="6619875" cy="127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1828801"/>
            <a:ext cx="7772400" cy="3140074"/>
          </a:xfrm>
        </p:spPr>
        <p:txBody>
          <a:bodyPr/>
          <a:lstStyle>
            <a:lvl1pPr algn="ctr">
              <a:defRPr/>
            </a:lvl1pPr>
          </a:lstStyle>
          <a:p>
            <a:r>
              <a:rPr lang="en-US" smtClean="0"/>
              <a:t>Click to edit Master title style</a:t>
            </a:r>
            <a:endParaRPr lang="en-US" dirty="0"/>
          </a:p>
        </p:txBody>
      </p:sp>
      <p:sp>
        <p:nvSpPr>
          <p:cNvPr id="3" name="Subtitle 2" descr="Presentation Title" title="Presentation Title"/>
          <p:cNvSpPr>
            <a:spLocks noGrp="1"/>
          </p:cNvSpPr>
          <p:nvPr>
            <p:ph type="subTitle" idx="1"/>
          </p:nvPr>
        </p:nvSpPr>
        <p:spPr>
          <a:xfrm>
            <a:off x="228600" y="228600"/>
            <a:ext cx="6477000" cy="1143000"/>
          </a:xfrm>
        </p:spPr>
        <p:txBody>
          <a:bodyPr anchor="ct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B9D2B343-3C99-431F-8302-2F87763DD36A}" type="datetime1">
              <a:rPr lang="en-US">
                <a:solidFill>
                  <a:prstClr val="black">
                    <a:tint val="75000"/>
                  </a:prstClr>
                </a:solidFill>
              </a:rPr>
              <a:pPr>
                <a:defRPr/>
              </a:pPr>
              <a:t>9/1/2017</a:t>
            </a:fld>
            <a:endParaRPr lang="en-US">
              <a:solidFill>
                <a:prstClr val="black">
                  <a:tint val="75000"/>
                </a:prstClr>
              </a:solidFill>
            </a:endParaRPr>
          </a:p>
        </p:txBody>
      </p:sp>
      <p:sp>
        <p:nvSpPr>
          <p:cNvPr id="6" name="Footer Placeholder 4"/>
          <p:cNvSpPr>
            <a:spLocks noGrp="1"/>
          </p:cNvSpPr>
          <p:nvPr>
            <p:ph type="ftr" sz="quarter" idx="11"/>
          </p:nvPr>
        </p:nvSpPr>
        <p:spPr>
          <a:xfrm>
            <a:off x="1676400" y="6356350"/>
            <a:ext cx="5791200" cy="365125"/>
          </a:xfrm>
        </p:spPr>
        <p:txBody>
          <a:bodyPr/>
          <a:lstStyle>
            <a:lvl1pPr>
              <a:defRPr sz="2000"/>
            </a:lvl1pPr>
          </a:lstStyle>
          <a:p>
            <a:pPr>
              <a:defRPr/>
            </a:pPr>
            <a:r>
              <a:rPr lang="en-US">
                <a:solidFill>
                  <a:prstClr val="black"/>
                </a:solidFill>
              </a:rPr>
              <a:t>“Medically Ready Force…Ready Medical Force”</a:t>
            </a:r>
            <a:endParaRPr lang="en-US" dirty="0">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E4BB917C-B06F-4712-9113-DDC0E6FF812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7138959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descr="Presentation Title" title="Presentation Title"/>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6240039-8639-476B-B49D-F54B7E793644}" type="datetime1">
              <a:rPr lang="en-US">
                <a:solidFill>
                  <a:prstClr val="black">
                    <a:tint val="75000"/>
                  </a:prstClr>
                </a:solidFill>
              </a:rPr>
              <a:pPr>
                <a:defRPr/>
              </a:pPr>
              <a:t>9/1/2017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solidFill>
              </a:rPr>
              <a:t>“Medically Ready Force…Ready Medical Force”</a:t>
            </a:r>
          </a:p>
        </p:txBody>
      </p:sp>
      <p:sp>
        <p:nvSpPr>
          <p:cNvPr id="6" name="Slide Number Placeholder 5"/>
          <p:cNvSpPr>
            <a:spLocks noGrp="1"/>
          </p:cNvSpPr>
          <p:nvPr>
            <p:ph type="sldNum" sz="quarter" idx="12"/>
          </p:nvPr>
        </p:nvSpPr>
        <p:spPr/>
        <p:txBody>
          <a:bodyPr/>
          <a:lstStyle>
            <a:lvl1pPr>
              <a:defRPr sz="1400" b="1"/>
            </a:lvl1pPr>
          </a:lstStyle>
          <a:p>
            <a:pPr>
              <a:defRPr/>
            </a:pPr>
            <a:fld id="{B03FC4F1-CD7C-433C-AEF9-04121A050B4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469505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DA88318B-6EEC-4537-B77C-0026516FE5F9}" type="datetime1">
              <a:rPr lang="en-US">
                <a:solidFill>
                  <a:prstClr val="black">
                    <a:tint val="75000"/>
                  </a:prstClr>
                </a:solidFill>
              </a:rPr>
              <a:pPr>
                <a:defRPr/>
              </a:pPr>
              <a:t>9/1/2017</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solidFill>
              </a:rPr>
              <a:t>“Medically Ready Force…Ready Medical Force”</a:t>
            </a:r>
          </a:p>
        </p:txBody>
      </p:sp>
      <p:sp>
        <p:nvSpPr>
          <p:cNvPr id="7" name="Slide Number Placeholder 5"/>
          <p:cNvSpPr>
            <a:spLocks noGrp="1"/>
          </p:cNvSpPr>
          <p:nvPr>
            <p:ph type="sldNum" sz="quarter" idx="12"/>
          </p:nvPr>
        </p:nvSpPr>
        <p:spPr/>
        <p:txBody>
          <a:bodyPr/>
          <a:lstStyle>
            <a:lvl1pPr>
              <a:defRPr/>
            </a:lvl1pPr>
          </a:lstStyle>
          <a:p>
            <a:pPr>
              <a:defRPr/>
            </a:pPr>
            <a:fld id="{9FFB3A72-63F0-4E5D-B74F-ED2EEE6C1BB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076683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28600" y="274638"/>
            <a:ext cx="6781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68463"/>
            <a:ext cx="82296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1066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DB0F4C7-2ACA-4C8D-A405-44C5A0425DB4}" type="datetime1">
              <a:rPr lang="en-US"/>
              <a:pPr>
                <a:defRPr/>
              </a:pPr>
              <a:t>9/1/2017</a:t>
            </a:fld>
            <a:endParaRPr lang="en-US" dirty="0"/>
          </a:p>
        </p:txBody>
      </p:sp>
      <p:sp>
        <p:nvSpPr>
          <p:cNvPr id="5" name="Footer Placeholder 4" descr="The Defense Health Agency Tagline: Medically Ready Force, Ready Medical Force" title="Defense Health Agency Tagline"/>
          <p:cNvSpPr>
            <a:spLocks noGrp="1"/>
          </p:cNvSpPr>
          <p:nvPr>
            <p:ph type="ftr" sz="quarter" idx="3"/>
          </p:nvPr>
        </p:nvSpPr>
        <p:spPr>
          <a:xfrm>
            <a:off x="1752600" y="6356350"/>
            <a:ext cx="5715000" cy="365125"/>
          </a:xfrm>
          <a:prstGeom prst="rect">
            <a:avLst/>
          </a:prstGeom>
        </p:spPr>
        <p:txBody>
          <a:bodyPr vert="horz" lIns="91440" tIns="45720" rIns="91440" bIns="45720" rtlCol="0" anchor="ctr"/>
          <a:lstStyle>
            <a:lvl1pPr algn="ctr" fontAlgn="auto">
              <a:spcBef>
                <a:spcPts val="0"/>
              </a:spcBef>
              <a:spcAft>
                <a:spcPts val="0"/>
              </a:spcAft>
              <a:defRPr sz="2000" b="1" i="1">
                <a:solidFill>
                  <a:schemeClr val="tx1"/>
                </a:solidFill>
                <a:effectLst>
                  <a:outerShdw blurRad="38100" dist="38100" dir="2700000" algn="tl">
                    <a:srgbClr val="000000">
                      <a:alpha val="43137"/>
                    </a:srgbClr>
                  </a:outerShdw>
                </a:effectLst>
                <a:latin typeface="+mn-lt"/>
                <a:cs typeface="+mn-cs"/>
              </a:defRPr>
            </a:lvl1pPr>
          </a:lstStyle>
          <a:p>
            <a:pPr>
              <a:defRPr/>
            </a:pPr>
            <a:r>
              <a:rPr lang="en-US" dirty="0"/>
              <a:t>“Medically Ready Force…Ready Medical Force”</a:t>
            </a:r>
          </a:p>
        </p:txBody>
      </p:sp>
      <p:sp>
        <p:nvSpPr>
          <p:cNvPr id="6" name="Slide Number Placeholder 5"/>
          <p:cNvSpPr>
            <a:spLocks noGrp="1"/>
          </p:cNvSpPr>
          <p:nvPr>
            <p:ph type="sldNum" sz="quarter" idx="4"/>
          </p:nvPr>
        </p:nvSpPr>
        <p:spPr>
          <a:xfrm>
            <a:off x="7620000" y="6356350"/>
            <a:ext cx="1066800" cy="365125"/>
          </a:xfrm>
          <a:prstGeom prst="rect">
            <a:avLst/>
          </a:prstGeom>
        </p:spPr>
        <p:txBody>
          <a:bodyPr vert="horz" lIns="91440" tIns="45720" rIns="91440" bIns="45720" rtlCol="0" anchor="ctr"/>
          <a:lstStyle>
            <a:lvl1pPr algn="r" fontAlgn="auto">
              <a:spcBef>
                <a:spcPts val="0"/>
              </a:spcBef>
              <a:spcAft>
                <a:spcPts val="0"/>
              </a:spcAft>
              <a:defRPr sz="1600" b="1">
                <a:solidFill>
                  <a:schemeClr val="tx1">
                    <a:tint val="75000"/>
                  </a:schemeClr>
                </a:solidFill>
                <a:latin typeface="+mn-lt"/>
                <a:cs typeface="+mn-cs"/>
              </a:defRPr>
            </a:lvl1pPr>
          </a:lstStyle>
          <a:p>
            <a:pPr>
              <a:defRPr/>
            </a:pPr>
            <a:fld id="{DBB4C5DA-D74F-4407-BBF0-E64B06C07DD4}" type="slidenum">
              <a:rPr lang="en-US"/>
              <a:pPr>
                <a:defRPr/>
              </a:pPr>
              <a:t>‹#›</a:t>
            </a:fld>
            <a:endParaRPr lang="en-US" dirty="0"/>
          </a:p>
        </p:txBody>
      </p:sp>
      <p:pic>
        <p:nvPicPr>
          <p:cNvPr id="1031"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213" y="1447800"/>
            <a:ext cx="9242426" cy="220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213" y="6180138"/>
            <a:ext cx="9242426" cy="22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4" descr="A graphic of the Defense Health Agency Logo" title="Defense Health Agency Logo"/>
          <p:cNvPicPr>
            <a:picLocks noChangeAspect="1" noChangeArrowheads="1"/>
          </p:cNvPicPr>
          <p:nvPr/>
        </p:nvPicPr>
        <p:blipFill>
          <a:blip r:embed="rId9"/>
          <a:stretch>
            <a:fillRect/>
          </a:stretch>
        </p:blipFill>
        <p:spPr bwMode="auto">
          <a:xfrm>
            <a:off x="7042150" y="493713"/>
            <a:ext cx="1666875" cy="68897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3" r:id="rId1"/>
    <p:sldLayoutId id="2147483714" r:id="rId2"/>
    <p:sldLayoutId id="2147483709" r:id="rId3"/>
    <p:sldLayoutId id="2147483710" r:id="rId4"/>
    <p:sldLayoutId id="2147483711" r:id="rId5"/>
    <p:sldLayoutId id="2147483712" r:id="rId6"/>
  </p:sldLayoutIdLst>
  <p:timing>
    <p:tnLst>
      <p:par>
        <p:cTn id="1" dur="indefinite" restart="never" nodeType="tmRoot"/>
      </p:par>
    </p:tnLst>
  </p:timing>
  <p:hf hdr="0" dt="0"/>
  <p:txStyles>
    <p:titleStyle>
      <a:lvl1pPr algn="l" rtl="0" eaLnBrk="0" fontAlgn="base" hangingPunct="0">
        <a:spcBef>
          <a:spcPct val="0"/>
        </a:spcBef>
        <a:spcAft>
          <a:spcPct val="0"/>
        </a:spcAft>
        <a:defRPr sz="3200" b="1" kern="1200">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Calibri" pitchFamily="34" charset="0"/>
        </a:defRPr>
      </a:lvl2pPr>
      <a:lvl3pPr algn="l" rtl="0" eaLnBrk="0" fontAlgn="base" hangingPunct="0">
        <a:spcBef>
          <a:spcPct val="0"/>
        </a:spcBef>
        <a:spcAft>
          <a:spcPct val="0"/>
        </a:spcAft>
        <a:defRPr sz="3200" b="1">
          <a:solidFill>
            <a:schemeClr val="tx1"/>
          </a:solidFill>
          <a:latin typeface="Calibri" pitchFamily="34" charset="0"/>
        </a:defRPr>
      </a:lvl3pPr>
      <a:lvl4pPr algn="l" rtl="0" eaLnBrk="0" fontAlgn="base" hangingPunct="0">
        <a:spcBef>
          <a:spcPct val="0"/>
        </a:spcBef>
        <a:spcAft>
          <a:spcPct val="0"/>
        </a:spcAft>
        <a:defRPr sz="3200" b="1">
          <a:solidFill>
            <a:schemeClr val="tx1"/>
          </a:solidFill>
          <a:latin typeface="Calibri" pitchFamily="34" charset="0"/>
        </a:defRPr>
      </a:lvl4pPr>
      <a:lvl5pPr algn="l" rtl="0" eaLnBrk="0" fontAlgn="base" hangingPunct="0">
        <a:spcBef>
          <a:spcPct val="0"/>
        </a:spcBef>
        <a:spcAft>
          <a:spcPct val="0"/>
        </a:spcAft>
        <a:defRPr sz="3200" b="1">
          <a:solidFill>
            <a:schemeClr val="tx1"/>
          </a:solidFill>
          <a:latin typeface="Calibri" pitchFamily="34" charset="0"/>
        </a:defRPr>
      </a:lvl5pPr>
      <a:lvl6pPr marL="457200" algn="l" rtl="0" eaLnBrk="1" fontAlgn="base" hangingPunct="1">
        <a:spcBef>
          <a:spcPct val="0"/>
        </a:spcBef>
        <a:spcAft>
          <a:spcPct val="0"/>
        </a:spcAft>
        <a:defRPr sz="3200" b="1">
          <a:solidFill>
            <a:schemeClr val="tx1"/>
          </a:solidFill>
          <a:latin typeface="Calibri" pitchFamily="34" charset="0"/>
        </a:defRPr>
      </a:lvl6pPr>
      <a:lvl7pPr marL="914400" algn="l" rtl="0" eaLnBrk="1" fontAlgn="base" hangingPunct="1">
        <a:spcBef>
          <a:spcPct val="0"/>
        </a:spcBef>
        <a:spcAft>
          <a:spcPct val="0"/>
        </a:spcAft>
        <a:defRPr sz="3200" b="1">
          <a:solidFill>
            <a:schemeClr val="tx1"/>
          </a:solidFill>
          <a:latin typeface="Calibri" pitchFamily="34" charset="0"/>
        </a:defRPr>
      </a:lvl7pPr>
      <a:lvl8pPr marL="1371600" algn="l" rtl="0" eaLnBrk="1" fontAlgn="base" hangingPunct="1">
        <a:spcBef>
          <a:spcPct val="0"/>
        </a:spcBef>
        <a:spcAft>
          <a:spcPct val="0"/>
        </a:spcAft>
        <a:defRPr sz="3200" b="1">
          <a:solidFill>
            <a:schemeClr val="tx1"/>
          </a:solidFill>
          <a:latin typeface="Calibri" pitchFamily="34" charset="0"/>
        </a:defRPr>
      </a:lvl8pPr>
      <a:lvl9pPr marL="1828800" algn="l" rtl="0" eaLnBrk="1" fontAlgn="base" hangingPunct="1">
        <a:spcBef>
          <a:spcPct val="0"/>
        </a:spcBef>
        <a:spcAft>
          <a:spcPct val="0"/>
        </a:spcAft>
        <a:defRPr sz="32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Lucida Sans Unicode"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q"/>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22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Lucida Sans Unicode"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Lucida Sans Unicode"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28600" y="274638"/>
            <a:ext cx="6781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68463"/>
            <a:ext cx="82296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1066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DB0F4C7-2ACA-4C8D-A405-44C5A0425DB4}" type="datetime1">
              <a:rPr lang="en-US">
                <a:solidFill>
                  <a:prstClr val="black">
                    <a:tint val="75000"/>
                  </a:prstClr>
                </a:solidFill>
              </a:rPr>
              <a:pPr>
                <a:defRPr/>
              </a:pPr>
              <a:t>9/1/2017</a:t>
            </a:fld>
            <a:endParaRPr lang="en-US" dirty="0">
              <a:solidFill>
                <a:prstClr val="black">
                  <a:tint val="75000"/>
                </a:prstClr>
              </a:solidFill>
            </a:endParaRPr>
          </a:p>
        </p:txBody>
      </p:sp>
      <p:sp>
        <p:nvSpPr>
          <p:cNvPr id="5" name="Footer Placeholder 4" descr="The Defense Health Agency Tagline: Medically Ready Force, Ready Medical Force" title="Defense Health Agency Tagline"/>
          <p:cNvSpPr>
            <a:spLocks noGrp="1"/>
          </p:cNvSpPr>
          <p:nvPr>
            <p:ph type="ftr" sz="quarter" idx="3"/>
          </p:nvPr>
        </p:nvSpPr>
        <p:spPr>
          <a:xfrm>
            <a:off x="1752600" y="6356350"/>
            <a:ext cx="5715000" cy="365125"/>
          </a:xfrm>
          <a:prstGeom prst="rect">
            <a:avLst/>
          </a:prstGeom>
        </p:spPr>
        <p:txBody>
          <a:bodyPr vert="horz" lIns="91440" tIns="45720" rIns="91440" bIns="45720" rtlCol="0" anchor="ctr"/>
          <a:lstStyle>
            <a:lvl1pPr algn="ctr" fontAlgn="auto">
              <a:spcBef>
                <a:spcPts val="0"/>
              </a:spcBef>
              <a:spcAft>
                <a:spcPts val="0"/>
              </a:spcAft>
              <a:defRPr sz="2000" b="1" i="1">
                <a:solidFill>
                  <a:schemeClr val="tx1"/>
                </a:solidFill>
                <a:effectLst>
                  <a:outerShdw blurRad="38100" dist="38100" dir="2700000" algn="tl">
                    <a:srgbClr val="000000">
                      <a:alpha val="43137"/>
                    </a:srgbClr>
                  </a:outerShdw>
                </a:effectLst>
                <a:latin typeface="+mn-lt"/>
                <a:cs typeface="+mn-cs"/>
              </a:defRPr>
            </a:lvl1pPr>
          </a:lstStyle>
          <a:p>
            <a:pPr>
              <a:defRPr/>
            </a:pPr>
            <a:r>
              <a:rPr lang="en-US" dirty="0">
                <a:solidFill>
                  <a:prstClr val="black"/>
                </a:solidFill>
              </a:rPr>
              <a:t>“Medically Ready Force…Ready Medical Force”</a:t>
            </a:r>
          </a:p>
        </p:txBody>
      </p:sp>
      <p:sp>
        <p:nvSpPr>
          <p:cNvPr id="6" name="Slide Number Placeholder 5"/>
          <p:cNvSpPr>
            <a:spLocks noGrp="1"/>
          </p:cNvSpPr>
          <p:nvPr>
            <p:ph type="sldNum" sz="quarter" idx="4"/>
          </p:nvPr>
        </p:nvSpPr>
        <p:spPr>
          <a:xfrm>
            <a:off x="7620000" y="6356350"/>
            <a:ext cx="1066800" cy="365125"/>
          </a:xfrm>
          <a:prstGeom prst="rect">
            <a:avLst/>
          </a:prstGeom>
        </p:spPr>
        <p:txBody>
          <a:bodyPr vert="horz" lIns="91440" tIns="45720" rIns="91440" bIns="45720" rtlCol="0" anchor="ctr"/>
          <a:lstStyle>
            <a:lvl1pPr algn="r" fontAlgn="auto">
              <a:spcBef>
                <a:spcPts val="0"/>
              </a:spcBef>
              <a:spcAft>
                <a:spcPts val="0"/>
              </a:spcAft>
              <a:defRPr sz="1600" b="1">
                <a:solidFill>
                  <a:schemeClr val="tx1">
                    <a:tint val="75000"/>
                  </a:schemeClr>
                </a:solidFill>
                <a:latin typeface="+mn-lt"/>
                <a:cs typeface="+mn-cs"/>
              </a:defRPr>
            </a:lvl1pPr>
          </a:lstStyle>
          <a:p>
            <a:pPr>
              <a:defRPr/>
            </a:pPr>
            <a:fld id="{DBB4C5DA-D74F-4407-BBF0-E64B06C07DD4}" type="slidenum">
              <a:rPr lang="en-US">
                <a:solidFill>
                  <a:prstClr val="black">
                    <a:tint val="75000"/>
                  </a:prstClr>
                </a:solidFill>
              </a:rPr>
              <a:pPr>
                <a:defRPr/>
              </a:pPr>
              <a:t>‹#›</a:t>
            </a:fld>
            <a:endParaRPr lang="en-US" dirty="0">
              <a:solidFill>
                <a:prstClr val="black">
                  <a:tint val="75000"/>
                </a:prstClr>
              </a:solidFill>
            </a:endParaRPr>
          </a:p>
        </p:txBody>
      </p:sp>
      <p:pic>
        <p:nvPicPr>
          <p:cNvPr id="1031"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213" y="1447800"/>
            <a:ext cx="9242426" cy="220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213" y="6180138"/>
            <a:ext cx="9242426" cy="22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4" descr="A graphic of the Defense Health Agency Logo" title="Defense Health Agency Logo"/>
          <p:cNvPicPr>
            <a:picLocks noChangeAspect="1" noChangeArrowheads="1"/>
          </p:cNvPicPr>
          <p:nvPr/>
        </p:nvPicPr>
        <p:blipFill>
          <a:blip r:embed="rId9"/>
          <a:stretch>
            <a:fillRect/>
          </a:stretch>
        </p:blipFill>
        <p:spPr bwMode="auto">
          <a:xfrm>
            <a:off x="7042150" y="493713"/>
            <a:ext cx="1666875" cy="68897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7599928"/>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Lst>
  <p:timing>
    <p:tnLst>
      <p:par>
        <p:cTn id="1" dur="indefinite" restart="never" nodeType="tmRoot"/>
      </p:par>
    </p:tnLst>
  </p:timing>
  <p:hf hdr="0" dt="0"/>
  <p:txStyles>
    <p:titleStyle>
      <a:lvl1pPr algn="l" rtl="0" eaLnBrk="0" fontAlgn="base" hangingPunct="0">
        <a:spcBef>
          <a:spcPct val="0"/>
        </a:spcBef>
        <a:spcAft>
          <a:spcPct val="0"/>
        </a:spcAft>
        <a:defRPr sz="3200" b="1" kern="1200">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Calibri" pitchFamily="34" charset="0"/>
        </a:defRPr>
      </a:lvl2pPr>
      <a:lvl3pPr algn="l" rtl="0" eaLnBrk="0" fontAlgn="base" hangingPunct="0">
        <a:spcBef>
          <a:spcPct val="0"/>
        </a:spcBef>
        <a:spcAft>
          <a:spcPct val="0"/>
        </a:spcAft>
        <a:defRPr sz="3200" b="1">
          <a:solidFill>
            <a:schemeClr val="tx1"/>
          </a:solidFill>
          <a:latin typeface="Calibri" pitchFamily="34" charset="0"/>
        </a:defRPr>
      </a:lvl3pPr>
      <a:lvl4pPr algn="l" rtl="0" eaLnBrk="0" fontAlgn="base" hangingPunct="0">
        <a:spcBef>
          <a:spcPct val="0"/>
        </a:spcBef>
        <a:spcAft>
          <a:spcPct val="0"/>
        </a:spcAft>
        <a:defRPr sz="3200" b="1">
          <a:solidFill>
            <a:schemeClr val="tx1"/>
          </a:solidFill>
          <a:latin typeface="Calibri" pitchFamily="34" charset="0"/>
        </a:defRPr>
      </a:lvl4pPr>
      <a:lvl5pPr algn="l" rtl="0" eaLnBrk="0" fontAlgn="base" hangingPunct="0">
        <a:spcBef>
          <a:spcPct val="0"/>
        </a:spcBef>
        <a:spcAft>
          <a:spcPct val="0"/>
        </a:spcAft>
        <a:defRPr sz="3200" b="1">
          <a:solidFill>
            <a:schemeClr val="tx1"/>
          </a:solidFill>
          <a:latin typeface="Calibri" pitchFamily="34" charset="0"/>
        </a:defRPr>
      </a:lvl5pPr>
      <a:lvl6pPr marL="457200" algn="l" rtl="0" eaLnBrk="1" fontAlgn="base" hangingPunct="1">
        <a:spcBef>
          <a:spcPct val="0"/>
        </a:spcBef>
        <a:spcAft>
          <a:spcPct val="0"/>
        </a:spcAft>
        <a:defRPr sz="3200" b="1">
          <a:solidFill>
            <a:schemeClr val="tx1"/>
          </a:solidFill>
          <a:latin typeface="Calibri" pitchFamily="34" charset="0"/>
        </a:defRPr>
      </a:lvl6pPr>
      <a:lvl7pPr marL="914400" algn="l" rtl="0" eaLnBrk="1" fontAlgn="base" hangingPunct="1">
        <a:spcBef>
          <a:spcPct val="0"/>
        </a:spcBef>
        <a:spcAft>
          <a:spcPct val="0"/>
        </a:spcAft>
        <a:defRPr sz="3200" b="1">
          <a:solidFill>
            <a:schemeClr val="tx1"/>
          </a:solidFill>
          <a:latin typeface="Calibri" pitchFamily="34" charset="0"/>
        </a:defRPr>
      </a:lvl7pPr>
      <a:lvl8pPr marL="1371600" algn="l" rtl="0" eaLnBrk="1" fontAlgn="base" hangingPunct="1">
        <a:spcBef>
          <a:spcPct val="0"/>
        </a:spcBef>
        <a:spcAft>
          <a:spcPct val="0"/>
        </a:spcAft>
        <a:defRPr sz="3200" b="1">
          <a:solidFill>
            <a:schemeClr val="tx1"/>
          </a:solidFill>
          <a:latin typeface="Calibri" pitchFamily="34" charset="0"/>
        </a:defRPr>
      </a:lvl8pPr>
      <a:lvl9pPr marL="1828800" algn="l" rtl="0" eaLnBrk="1" fontAlgn="base" hangingPunct="1">
        <a:spcBef>
          <a:spcPct val="0"/>
        </a:spcBef>
        <a:spcAft>
          <a:spcPct val="0"/>
        </a:spcAft>
        <a:defRPr sz="32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Lucida Sans Unicode"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q"/>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22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Lucida Sans Unicode"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Lucida Sans Unicode"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mailto:robert.p.ciulla.civ@mail.mil" TargetMode="External"/><Relationship Id="rId2" Type="http://schemas.openxmlformats.org/officeDocument/2006/relationships/hyperlink" Target="mailto:kathy.l.mcgraw2.civ@mail.mil" TargetMode="Externa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queri.research.va.gov/implementation/ImplementationGuide.pdf" TargetMode="Externa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pdhealth.mil/ehc/OASDmemo_dtd09sep13.pdf"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1.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www.pdhealth.mil/research/dodva-pbi-network"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hyperlink" Target="http://pdhealth.mil/research/dodva-pbi-network" TargetMode="External"/><Relationship Id="rId5" Type="http://schemas.openxmlformats.org/officeDocument/2006/relationships/image" Target="../media/image11.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descr="Presentation Title" title="Presentation Title"/>
          <p:cNvSpPr>
            <a:spLocks noGrp="1"/>
          </p:cNvSpPr>
          <p:nvPr>
            <p:ph type="ctrTitle"/>
          </p:nvPr>
        </p:nvSpPr>
        <p:spPr>
          <a:xfrm>
            <a:off x="228600" y="1676400"/>
            <a:ext cx="8534400" cy="3140075"/>
          </a:xfrm>
        </p:spPr>
        <p:txBody>
          <a:bodyPr/>
          <a:lstStyle/>
          <a:p>
            <a:pPr eaLnBrk="1" hangingPunct="1"/>
            <a:r>
              <a:rPr lang="en-US" altLang="en-US" sz="2800" dirty="0" smtClean="0"/>
              <a:t>Practice Based Implementation Network:  Facilitating Psychological Health Clinical Practice Change</a:t>
            </a:r>
            <a:r>
              <a:rPr lang="en-US" altLang="en-US" dirty="0" smtClean="0"/>
              <a:t/>
            </a:r>
            <a:br>
              <a:rPr lang="en-US" altLang="en-US" dirty="0" smtClean="0"/>
            </a:br>
            <a:r>
              <a:rPr lang="en-US" altLang="en-US" sz="2000" dirty="0" smtClean="0"/>
              <a:t>Society for Implementation Research Conference</a:t>
            </a:r>
            <a:r>
              <a:rPr lang="en-US" altLang="en-US" dirty="0" smtClean="0"/>
              <a:t/>
            </a:r>
            <a:br>
              <a:rPr lang="en-US" altLang="en-US" dirty="0" smtClean="0"/>
            </a:br>
            <a:r>
              <a:rPr lang="en-US" altLang="en-US" sz="2000" dirty="0" smtClean="0"/>
              <a:t>September 2017</a:t>
            </a:r>
            <a:br>
              <a:rPr lang="en-US" altLang="en-US" sz="2000" dirty="0" smtClean="0"/>
            </a:br>
            <a:r>
              <a:rPr lang="en-US" altLang="en-US" sz="2000" dirty="0" smtClean="0"/>
              <a:t/>
            </a:r>
            <a:br>
              <a:rPr lang="en-US" altLang="en-US" sz="2000" dirty="0" smtClean="0"/>
            </a:br>
            <a:r>
              <a:rPr lang="en-US" altLang="en-US" sz="1600" dirty="0" smtClean="0"/>
              <a:t>Kate McGraw, PhD</a:t>
            </a:r>
            <a:br>
              <a:rPr lang="en-US" altLang="en-US" sz="1600" dirty="0" smtClean="0"/>
            </a:br>
            <a:r>
              <a:rPr lang="en-US" altLang="en-US" sz="1600" dirty="0" smtClean="0"/>
              <a:t>Deputy Director, Psychological Health Center of Excellence</a:t>
            </a:r>
            <a:br>
              <a:rPr lang="en-US" altLang="en-US" sz="1600" dirty="0" smtClean="0"/>
            </a:br>
            <a:r>
              <a:rPr lang="en-US" altLang="en-US" sz="1600" dirty="0" smtClean="0"/>
              <a:t>Robert Ciulla, PhD</a:t>
            </a:r>
            <a:br>
              <a:rPr lang="en-US" altLang="en-US" sz="1600" dirty="0" smtClean="0"/>
            </a:br>
            <a:r>
              <a:rPr lang="en-US" altLang="en-US" sz="1600" dirty="0" smtClean="0"/>
              <a:t>Director, Mobile Health Program</a:t>
            </a:r>
            <a:br>
              <a:rPr lang="en-US" altLang="en-US" sz="1600" dirty="0" smtClean="0"/>
            </a:br>
            <a:r>
              <a:rPr lang="en-US" altLang="en-US" sz="1600" dirty="0" smtClean="0"/>
              <a:t>National Center for </a:t>
            </a:r>
            <a:r>
              <a:rPr lang="en-US" altLang="en-US" sz="1600" dirty="0" err="1" smtClean="0"/>
              <a:t>Telehealth</a:t>
            </a:r>
            <a:r>
              <a:rPr lang="en-US" altLang="en-US" sz="1600" dirty="0" smtClean="0"/>
              <a:t> and Technology</a:t>
            </a:r>
          </a:p>
        </p:txBody>
      </p:sp>
      <p:sp>
        <p:nvSpPr>
          <p:cNvPr id="4" name="Footer Placeholder 3"/>
          <p:cNvSpPr>
            <a:spLocks noGrp="1"/>
          </p:cNvSpPr>
          <p:nvPr>
            <p:ph type="ftr" sz="quarter" idx="11"/>
          </p:nvPr>
        </p:nvSpPr>
        <p:spPr/>
        <p:txBody>
          <a:bodyPr/>
          <a:lstStyle/>
          <a:p>
            <a:pPr>
              <a:defRPr/>
            </a:pPr>
            <a:r>
              <a:rPr lang="en-US"/>
              <a:t>“Medically Ready Force…Ready Medical Force”</a:t>
            </a:r>
            <a:endParaRPr lang="en-US" dirty="0"/>
          </a:p>
        </p:txBody>
      </p:sp>
      <p:sp>
        <p:nvSpPr>
          <p:cNvPr id="5" name="Slide Number Placeholder 4"/>
          <p:cNvSpPr>
            <a:spLocks noGrp="1"/>
          </p:cNvSpPr>
          <p:nvPr>
            <p:ph type="sldNum" sz="quarter" idx="12"/>
          </p:nvPr>
        </p:nvSpPr>
        <p:spPr/>
        <p:txBody>
          <a:bodyPr/>
          <a:lstStyle/>
          <a:p>
            <a:pPr>
              <a:defRPr/>
            </a:pPr>
            <a:fld id="{8E00E6B0-F76A-4D56-BCC1-93C0FA2CC5FC}" type="slidenum">
              <a:rPr lang="en-US"/>
              <a:pPr>
                <a:defRPr/>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6781800" cy="1143000"/>
          </a:xfrm>
        </p:spPr>
        <p:txBody>
          <a:bodyPr/>
          <a:lstStyle/>
          <a:p>
            <a:r>
              <a:rPr lang="en-US" sz="2400" dirty="0" smtClean="0"/>
              <a:t>Sustainment</a:t>
            </a:r>
            <a:endParaRPr lang="en-US" sz="2400" dirty="0"/>
          </a:p>
        </p:txBody>
      </p:sp>
      <p:sp>
        <p:nvSpPr>
          <p:cNvPr id="3" name="Content Placeholder 2"/>
          <p:cNvSpPr>
            <a:spLocks noGrp="1"/>
          </p:cNvSpPr>
          <p:nvPr>
            <p:ph idx="1"/>
          </p:nvPr>
        </p:nvSpPr>
        <p:spPr>
          <a:xfrm>
            <a:off x="457200" y="1600200"/>
            <a:ext cx="8229600" cy="4457700"/>
          </a:xfrm>
        </p:spPr>
        <p:txBody>
          <a:bodyPr/>
          <a:lstStyle/>
          <a:p>
            <a:pPr>
              <a:buFont typeface="Wingdings" panose="05000000000000000000" pitchFamily="2" charset="2"/>
              <a:buChar char="§"/>
            </a:pPr>
            <a:r>
              <a:rPr lang="en-US" sz="2000" dirty="0" smtClean="0"/>
              <a:t>In November 2016</a:t>
            </a:r>
            <a:r>
              <a:rPr lang="en-US" sz="2000" dirty="0"/>
              <a:t>, </a:t>
            </a:r>
            <a:r>
              <a:rPr lang="en-US" sz="2000" dirty="0" err="1" smtClean="0"/>
              <a:t>PHCoE</a:t>
            </a:r>
            <a:r>
              <a:rPr lang="en-US" sz="2000" dirty="0" smtClean="0"/>
              <a:t> hosted  first </a:t>
            </a:r>
            <a:r>
              <a:rPr lang="en-US" sz="2000" dirty="0"/>
              <a:t>annual PBI Network Psychological Health Practice </a:t>
            </a:r>
            <a:r>
              <a:rPr lang="en-US" sz="2000" dirty="0" smtClean="0"/>
              <a:t>Change Prioritization </a:t>
            </a:r>
            <a:r>
              <a:rPr lang="en-US" sz="2000" dirty="0"/>
              <a:t>Work Group (PCPWG</a:t>
            </a:r>
            <a:r>
              <a:rPr lang="en-US" sz="2000" dirty="0" smtClean="0"/>
              <a:t>) to: </a:t>
            </a:r>
          </a:p>
          <a:p>
            <a:pPr lvl="1">
              <a:buFont typeface="Wingdings" panose="05000000000000000000" pitchFamily="2" charset="2"/>
              <a:buChar char="§"/>
            </a:pPr>
            <a:r>
              <a:rPr lang="en-US" sz="2000" dirty="0" smtClean="0">
                <a:cs typeface="Arial" panose="020B0604020202020204" pitchFamily="34" charset="0"/>
              </a:rPr>
              <a:t>Systematically </a:t>
            </a:r>
            <a:r>
              <a:rPr lang="en-US" sz="2000" dirty="0">
                <a:cs typeface="Arial" panose="020B0604020202020204" pitchFamily="34" charset="0"/>
              </a:rPr>
              <a:t>review and prioritize </a:t>
            </a:r>
            <a:r>
              <a:rPr lang="en-US" sz="2000" dirty="0" smtClean="0">
                <a:cs typeface="Arial" panose="020B0604020202020204" pitchFamily="34" charset="0"/>
              </a:rPr>
              <a:t>submitted </a:t>
            </a:r>
            <a:r>
              <a:rPr lang="en-US" sz="2000" dirty="0" err="1" smtClean="0">
                <a:cs typeface="Arial" panose="020B0604020202020204" pitchFamily="34" charset="0"/>
              </a:rPr>
              <a:t>DoD</a:t>
            </a:r>
            <a:r>
              <a:rPr lang="en-US" sz="2000" dirty="0" smtClean="0">
                <a:cs typeface="Arial" panose="020B0604020202020204" pitchFamily="34" charset="0"/>
              </a:rPr>
              <a:t> research translation implementation </a:t>
            </a:r>
            <a:r>
              <a:rPr lang="en-US" sz="2000" dirty="0">
                <a:cs typeface="Arial" panose="020B0604020202020204" pitchFamily="34" charset="0"/>
              </a:rPr>
              <a:t>proposals, based on transparent knowledge translation readiness criteria and extant evidence </a:t>
            </a:r>
            <a:r>
              <a:rPr lang="en-US" sz="2000" dirty="0" smtClean="0">
                <a:cs typeface="Arial" panose="020B0604020202020204" pitchFamily="34" charset="0"/>
              </a:rPr>
              <a:t>base </a:t>
            </a:r>
            <a:r>
              <a:rPr lang="en-US" sz="2000" dirty="0" smtClean="0"/>
              <a:t>for </a:t>
            </a:r>
            <a:r>
              <a:rPr lang="en-US" sz="2000" dirty="0"/>
              <a:t>recommendation to the DHA </a:t>
            </a:r>
            <a:r>
              <a:rPr lang="en-US" sz="2000" dirty="0" smtClean="0"/>
              <a:t>MHWG</a:t>
            </a:r>
          </a:p>
          <a:p>
            <a:pPr>
              <a:buFont typeface="Wingdings" panose="05000000000000000000" pitchFamily="2" charset="2"/>
              <a:buChar char="§"/>
            </a:pPr>
            <a:r>
              <a:rPr lang="en-US" sz="2000" dirty="0" smtClean="0"/>
              <a:t>Invitees were from </a:t>
            </a:r>
            <a:r>
              <a:rPr lang="en-US" sz="2000" dirty="0" err="1" smtClean="0"/>
              <a:t>DoD</a:t>
            </a:r>
            <a:r>
              <a:rPr lang="en-US" sz="2000" dirty="0"/>
              <a:t>, VA, Military Research and Materiel Command (MRMC), Walter Reed Army Institute of Research (WRAIR), National Intrepid Center of Excellence (</a:t>
            </a:r>
            <a:r>
              <a:rPr lang="en-US" sz="2000" dirty="0" err="1"/>
              <a:t>NICoE</a:t>
            </a:r>
            <a:r>
              <a:rPr lang="en-US" sz="2000" dirty="0"/>
              <a:t>), Substance Abuse and Mental Health Services Administration (SAMHSA), National Institutes of Health (NIH), Agency for Healthcare Research and Quality (AHRQ), Center for Deployment Psychology (CDP), and Uniformed Services Health Sciences University (USUHS)</a:t>
            </a:r>
          </a:p>
          <a:p>
            <a:pPr lvl="1">
              <a:buFont typeface="Wingdings" panose="05000000000000000000" pitchFamily="2" charset="2"/>
              <a:buChar char="§"/>
            </a:pPr>
            <a:endParaRPr lang="en-US" sz="2000" dirty="0"/>
          </a:p>
        </p:txBody>
      </p:sp>
      <p:sp>
        <p:nvSpPr>
          <p:cNvPr id="4" name="Footer Placeholder 3"/>
          <p:cNvSpPr>
            <a:spLocks noGrp="1"/>
          </p:cNvSpPr>
          <p:nvPr>
            <p:ph type="ftr" sz="quarter" idx="11"/>
          </p:nvPr>
        </p:nvSpPr>
        <p:spPr/>
        <p:txBody>
          <a:bodyPr/>
          <a:lstStyle/>
          <a:p>
            <a:pPr>
              <a:defRPr/>
            </a:pPr>
            <a:r>
              <a:rPr lang="en-US" smtClean="0">
                <a:solidFill>
                  <a:prstClr val="black"/>
                </a:solidFill>
              </a:rPr>
              <a:t>“Medically Ready Force…Ready Medical Force”</a:t>
            </a:r>
            <a:endParaRPr lang="en-US">
              <a:solidFill>
                <a:prstClr val="black"/>
              </a:solidFill>
            </a:endParaRPr>
          </a:p>
        </p:txBody>
      </p:sp>
      <p:sp>
        <p:nvSpPr>
          <p:cNvPr id="5" name="Slide Number Placeholder 4"/>
          <p:cNvSpPr>
            <a:spLocks noGrp="1"/>
          </p:cNvSpPr>
          <p:nvPr>
            <p:ph type="sldNum" sz="quarter" idx="12"/>
          </p:nvPr>
        </p:nvSpPr>
        <p:spPr/>
        <p:txBody>
          <a:bodyPr/>
          <a:lstStyle/>
          <a:p>
            <a:pPr>
              <a:defRPr/>
            </a:pPr>
            <a:fld id="{B03FC4F1-CD7C-433C-AEF9-04121A050B4B}" type="slidenum">
              <a:rPr lang="en-US" smtClean="0">
                <a:solidFill>
                  <a:prstClr val="black">
                    <a:tint val="75000"/>
                  </a:prstClr>
                </a:solidFill>
              </a:rPr>
              <a:pPr>
                <a:defRPr/>
              </a:pPr>
              <a:t>10</a:t>
            </a:fld>
            <a:endParaRPr lang="en-US" dirty="0">
              <a:solidFill>
                <a:prstClr val="black">
                  <a:tint val="75000"/>
                </a:prstClr>
              </a:solidFill>
            </a:endParaRPr>
          </a:p>
        </p:txBody>
      </p:sp>
    </p:spTree>
    <p:extLst>
      <p:ext uri="{BB962C8B-B14F-4D97-AF65-F5344CB8AC3E}">
        <p14:creationId xmlns:p14="http://schemas.microsoft.com/office/powerpoint/2010/main" val="1798946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6781800" cy="1143000"/>
          </a:xfrm>
        </p:spPr>
        <p:txBody>
          <a:bodyPr/>
          <a:lstStyle/>
          <a:p>
            <a:r>
              <a:rPr lang="en-US" sz="2400" dirty="0" smtClean="0"/>
              <a:t>Sustainment</a:t>
            </a:r>
            <a:endParaRPr lang="en-US" sz="2400" dirty="0"/>
          </a:p>
        </p:txBody>
      </p:sp>
      <p:sp>
        <p:nvSpPr>
          <p:cNvPr id="3" name="Content Placeholder 2"/>
          <p:cNvSpPr>
            <a:spLocks noGrp="1"/>
          </p:cNvSpPr>
          <p:nvPr>
            <p:ph idx="1"/>
          </p:nvPr>
        </p:nvSpPr>
        <p:spPr/>
        <p:txBody>
          <a:bodyPr/>
          <a:lstStyle/>
          <a:p>
            <a:pPr lvl="0"/>
            <a:endParaRPr lang="en-US" sz="2400" dirty="0" smtClean="0"/>
          </a:p>
          <a:p>
            <a:pPr lvl="0">
              <a:buFont typeface="Wingdings" panose="05000000000000000000" pitchFamily="2" charset="2"/>
              <a:buChar char="§"/>
            </a:pPr>
            <a:r>
              <a:rPr lang="en-US" sz="2000" dirty="0" smtClean="0"/>
              <a:t>PCPWG reviewed three submitted implementation pilot proposals in 2016 and made recommendations for selection to the MHWG; MHWG selected </a:t>
            </a:r>
            <a:r>
              <a:rPr lang="en-US" sz="2000" dirty="0"/>
              <a:t>Tech into Care </a:t>
            </a:r>
            <a:r>
              <a:rPr lang="en-US" sz="2000" dirty="0" smtClean="0"/>
              <a:t>(</a:t>
            </a:r>
            <a:r>
              <a:rPr lang="en-US" sz="2000" dirty="0" err="1" smtClean="0"/>
              <a:t>TiC</a:t>
            </a:r>
            <a:r>
              <a:rPr lang="en-US" sz="2000" dirty="0" smtClean="0"/>
              <a:t>) for next FY2017 PBI Network pilot</a:t>
            </a:r>
            <a:endParaRPr lang="en-US" sz="1000" dirty="0" smtClean="0"/>
          </a:p>
          <a:p>
            <a:pPr>
              <a:buFont typeface="Wingdings" panose="05000000000000000000" pitchFamily="2" charset="2"/>
              <a:buChar char="§"/>
            </a:pPr>
            <a:r>
              <a:rPr lang="en-US" sz="2000" dirty="0" smtClean="0"/>
              <a:t>Additional PBI Network pilots: Substance Abuse Brief Intervention and Referral for Treatment in primary care behavioral health (completed in 2016); Section 402 VA Legislative Change (ongoing)</a:t>
            </a:r>
          </a:p>
          <a:p>
            <a:pPr>
              <a:buFont typeface="Wingdings" panose="05000000000000000000" pitchFamily="2" charset="2"/>
              <a:buChar char="§"/>
            </a:pPr>
            <a:r>
              <a:rPr lang="en-US" sz="2000" dirty="0"/>
              <a:t>PCPWG will take place </a:t>
            </a:r>
            <a:r>
              <a:rPr lang="en-US" sz="2000" dirty="0" smtClean="0"/>
              <a:t>annually; next </a:t>
            </a:r>
            <a:r>
              <a:rPr lang="en-US" sz="2000" dirty="0"/>
              <a:t>one in December </a:t>
            </a:r>
            <a:r>
              <a:rPr lang="en-US" sz="2000" dirty="0" smtClean="0"/>
              <a:t>2017</a:t>
            </a:r>
          </a:p>
          <a:p>
            <a:pPr>
              <a:buFont typeface="Wingdings" panose="05000000000000000000" pitchFamily="2" charset="2"/>
              <a:buChar char="§"/>
            </a:pPr>
            <a:r>
              <a:rPr lang="en-US" sz="2000" dirty="0"/>
              <a:t>A</a:t>
            </a:r>
            <a:r>
              <a:rPr lang="en-US" sz="2000" dirty="0" smtClean="0"/>
              <a:t>ccepting </a:t>
            </a:r>
            <a:r>
              <a:rPr lang="en-US" sz="2000" dirty="0"/>
              <a:t>submissions for FY18 implementation pilot proposals starting in October</a:t>
            </a:r>
          </a:p>
          <a:p>
            <a:pPr>
              <a:buFont typeface="Wingdings" panose="05000000000000000000" pitchFamily="2" charset="2"/>
              <a:buChar char="§"/>
            </a:pPr>
            <a:r>
              <a:rPr lang="en-US" sz="2000" dirty="0"/>
              <a:t>Up to two pilots will be initiated in PBI Network per year</a:t>
            </a:r>
          </a:p>
          <a:p>
            <a:pPr>
              <a:buFont typeface="Wingdings" panose="05000000000000000000" pitchFamily="2" charset="2"/>
              <a:buChar char="§"/>
            </a:pPr>
            <a:endParaRPr lang="en-US" sz="2000" dirty="0" smtClean="0"/>
          </a:p>
          <a:p>
            <a:pPr>
              <a:buFont typeface="Wingdings" panose="05000000000000000000" pitchFamily="2" charset="2"/>
              <a:buChar char="§"/>
            </a:pPr>
            <a:endParaRPr lang="en-US" sz="2000" dirty="0" smtClean="0"/>
          </a:p>
          <a:p>
            <a:pPr>
              <a:buFont typeface="Wingdings" panose="05000000000000000000" pitchFamily="2" charset="2"/>
              <a:buChar char="§"/>
            </a:pPr>
            <a:endParaRPr lang="en-US" sz="2000" dirty="0" smtClean="0"/>
          </a:p>
          <a:p>
            <a:pPr>
              <a:buFont typeface="Wingdings" panose="05000000000000000000" pitchFamily="2" charset="2"/>
              <a:buChar char="§"/>
            </a:pPr>
            <a:endParaRPr lang="en-US" dirty="0"/>
          </a:p>
        </p:txBody>
      </p:sp>
      <p:sp>
        <p:nvSpPr>
          <p:cNvPr id="4" name="Footer Placeholder 3"/>
          <p:cNvSpPr>
            <a:spLocks noGrp="1"/>
          </p:cNvSpPr>
          <p:nvPr>
            <p:ph type="ftr" sz="quarter" idx="11"/>
          </p:nvPr>
        </p:nvSpPr>
        <p:spPr/>
        <p:txBody>
          <a:bodyPr/>
          <a:lstStyle/>
          <a:p>
            <a:pPr>
              <a:defRPr/>
            </a:pPr>
            <a:r>
              <a:rPr lang="en-US" smtClean="0">
                <a:solidFill>
                  <a:prstClr val="black"/>
                </a:solidFill>
              </a:rPr>
              <a:t>“Medically Ready Force…Ready Medical Force”</a:t>
            </a:r>
            <a:endParaRPr lang="en-US">
              <a:solidFill>
                <a:prstClr val="black"/>
              </a:solidFill>
            </a:endParaRPr>
          </a:p>
        </p:txBody>
      </p:sp>
      <p:sp>
        <p:nvSpPr>
          <p:cNvPr id="5" name="Slide Number Placeholder 4"/>
          <p:cNvSpPr>
            <a:spLocks noGrp="1"/>
          </p:cNvSpPr>
          <p:nvPr>
            <p:ph type="sldNum" sz="quarter" idx="12"/>
          </p:nvPr>
        </p:nvSpPr>
        <p:spPr/>
        <p:txBody>
          <a:bodyPr/>
          <a:lstStyle/>
          <a:p>
            <a:pPr>
              <a:defRPr/>
            </a:pPr>
            <a:fld id="{B03FC4F1-CD7C-433C-AEF9-04121A050B4B}" type="slidenum">
              <a:rPr lang="en-US" smtClean="0">
                <a:solidFill>
                  <a:prstClr val="black">
                    <a:tint val="75000"/>
                  </a:prstClr>
                </a:solidFill>
              </a:rPr>
              <a:pPr>
                <a:defRPr/>
              </a:pPr>
              <a:t>11</a:t>
            </a:fld>
            <a:endParaRPr lang="en-US" dirty="0">
              <a:solidFill>
                <a:prstClr val="black">
                  <a:tint val="75000"/>
                </a:prstClr>
              </a:solidFill>
            </a:endParaRPr>
          </a:p>
        </p:txBody>
      </p:sp>
    </p:spTree>
    <p:extLst>
      <p:ext uri="{BB962C8B-B14F-4D97-AF65-F5344CB8AC3E}">
        <p14:creationId xmlns:p14="http://schemas.microsoft.com/office/powerpoint/2010/main" val="2312006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sz="2400" dirty="0" smtClean="0">
                <a:cs typeface="Arial" charset="0"/>
              </a:rPr>
              <a:t>PBI Network FY17 Pilot: Tech into Care (</a:t>
            </a:r>
            <a:r>
              <a:rPr lang="en-US" altLang="en-US" sz="2400" dirty="0" err="1" smtClean="0">
                <a:cs typeface="Arial" charset="0"/>
              </a:rPr>
              <a:t>TiC</a:t>
            </a:r>
            <a:r>
              <a:rPr lang="en-US" altLang="en-US" sz="2400" dirty="0" smtClean="0">
                <a:cs typeface="Arial" charset="0"/>
              </a:rPr>
              <a:t>)</a:t>
            </a:r>
            <a:endParaRPr lang="en-US" altLang="en-US" sz="2400" dirty="0">
              <a:cs typeface="Arial" charset="0"/>
            </a:endParaRPr>
          </a:p>
        </p:txBody>
      </p:sp>
      <p:sp>
        <p:nvSpPr>
          <p:cNvPr id="4" name="Footer Placeholder 3"/>
          <p:cNvSpPr>
            <a:spLocks noGrp="1"/>
          </p:cNvSpPr>
          <p:nvPr>
            <p:ph type="ftr" sz="quarter" idx="11"/>
          </p:nvPr>
        </p:nvSpPr>
        <p:spPr/>
        <p:txBody>
          <a:bodyPr/>
          <a:lstStyle/>
          <a:p>
            <a:pPr>
              <a:defRPr/>
            </a:pPr>
            <a:r>
              <a:rPr lang="en-US" dirty="0"/>
              <a:t>“Medically Ready Force…Ready Medical Force”</a:t>
            </a:r>
          </a:p>
        </p:txBody>
      </p:sp>
      <p:sp>
        <p:nvSpPr>
          <p:cNvPr id="614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Lucida Sans Unicode" pitchFamily="34" charset="0"/>
              <a:buChar char="∎"/>
              <a:defRPr sz="2800">
                <a:solidFill>
                  <a:schemeClr val="tx1"/>
                </a:solidFill>
                <a:latin typeface="Calibri" pitchFamily="34" charset="0"/>
              </a:defRPr>
            </a:lvl1pPr>
            <a:lvl2pPr marL="742950" indent="-285750">
              <a:spcBef>
                <a:spcPct val="20000"/>
              </a:spcBef>
              <a:buFont typeface="Wingdings" pitchFamily="2" charset="2"/>
              <a:buChar char="q"/>
              <a:defRPr sz="2400">
                <a:solidFill>
                  <a:schemeClr val="tx1"/>
                </a:solidFill>
                <a:latin typeface="Calibri" pitchFamily="34" charset="0"/>
              </a:defRPr>
            </a:lvl2pPr>
            <a:lvl3pPr marL="1143000" indent="-228600">
              <a:spcBef>
                <a:spcPct val="20000"/>
              </a:spcBef>
              <a:buFont typeface="Wingdings" pitchFamily="2" charset="2"/>
              <a:buChar char="§"/>
              <a:defRPr sz="2200">
                <a:solidFill>
                  <a:schemeClr val="tx1"/>
                </a:solidFill>
                <a:latin typeface="Calibri" pitchFamily="34" charset="0"/>
              </a:defRPr>
            </a:lvl3pPr>
            <a:lvl4pPr marL="1600200" indent="-228600">
              <a:spcBef>
                <a:spcPct val="20000"/>
              </a:spcBef>
              <a:buFont typeface="Lucida Sans Unicode" pitchFamily="34" charset="0"/>
              <a:buChar char="▻"/>
              <a:defRPr sz="2000">
                <a:solidFill>
                  <a:schemeClr val="tx1"/>
                </a:solidFill>
                <a:latin typeface="Calibri" pitchFamily="34" charset="0"/>
              </a:defRPr>
            </a:lvl4pPr>
            <a:lvl5pPr marL="2057400" indent="-228600">
              <a:spcBef>
                <a:spcPct val="20000"/>
              </a:spcBef>
              <a:buFont typeface="Lucida Sans Unicode"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Lucida Sans Unicode"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Lucida Sans Unicode"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Lucida Sans Unicode"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Lucida Sans Unicode" pitchFamily="34" charset="0"/>
              <a:buChar char="▹"/>
              <a:defRPr sz="2000">
                <a:solidFill>
                  <a:schemeClr val="tx1"/>
                </a:solidFill>
                <a:latin typeface="Calibri" pitchFamily="34" charset="0"/>
              </a:defRPr>
            </a:lvl9pPr>
          </a:lstStyle>
          <a:p>
            <a:pPr>
              <a:spcBef>
                <a:spcPct val="0"/>
              </a:spcBef>
              <a:buFontTx/>
              <a:buNone/>
            </a:pPr>
            <a:fld id="{9132D938-8274-4B0B-9A2E-1014009FF89A}" type="slidenum">
              <a:rPr lang="en-US" altLang="en-US" sz="1400" smtClean="0">
                <a:solidFill>
                  <a:srgbClr val="898989"/>
                </a:solidFill>
                <a:cs typeface="Arial" charset="0"/>
              </a:rPr>
              <a:pPr>
                <a:spcBef>
                  <a:spcPct val="0"/>
                </a:spcBef>
                <a:buFontTx/>
                <a:buNone/>
              </a:pPr>
              <a:t>12</a:t>
            </a:fld>
            <a:endParaRPr lang="en-US" altLang="en-US" sz="1400">
              <a:solidFill>
                <a:srgbClr val="898989"/>
              </a:solidFill>
              <a:cs typeface="Arial" charset="0"/>
            </a:endParaRPr>
          </a:p>
        </p:txBody>
      </p:sp>
      <p:sp>
        <p:nvSpPr>
          <p:cNvPr id="3" name="TextBox 2"/>
          <p:cNvSpPr txBox="1"/>
          <p:nvPr/>
        </p:nvSpPr>
        <p:spPr>
          <a:xfrm>
            <a:off x="304800" y="1752600"/>
            <a:ext cx="8534400" cy="4170372"/>
          </a:xfrm>
          <a:prstGeom prst="rect">
            <a:avLst/>
          </a:prstGeom>
          <a:noFill/>
        </p:spPr>
        <p:txBody>
          <a:bodyPr wrap="square" rtlCol="0">
            <a:spAutoFit/>
          </a:bodyPr>
          <a:lstStyle/>
          <a:p>
            <a:pPr marL="285750" indent="-285750">
              <a:buFont typeface="Wingdings" panose="05000000000000000000" pitchFamily="2" charset="2"/>
              <a:buChar char="§"/>
            </a:pPr>
            <a:r>
              <a:rPr lang="en-US" sz="2000" dirty="0" smtClean="0">
                <a:latin typeface="+mn-lt"/>
                <a:cs typeface="Arial" panose="020B0604020202020204" pitchFamily="34" charset="0"/>
              </a:rPr>
              <a:t>Technology can be used to support ongoing mental health care, to link care, or to bridge care when care is difficult to access</a:t>
            </a:r>
          </a:p>
          <a:p>
            <a:pPr marL="285750" indent="-285750">
              <a:buFont typeface="Wingdings" panose="05000000000000000000" pitchFamily="2" charset="2"/>
              <a:buChar char="§"/>
            </a:pPr>
            <a:endParaRPr lang="en-US" sz="2000" dirty="0">
              <a:latin typeface="+mn-lt"/>
              <a:cs typeface="Arial" panose="020B0604020202020204" pitchFamily="34" charset="0"/>
            </a:endParaRPr>
          </a:p>
          <a:p>
            <a:pPr marL="285750" indent="-285750">
              <a:buFont typeface="Wingdings" panose="05000000000000000000" pitchFamily="2" charset="2"/>
              <a:buChar char="§"/>
            </a:pPr>
            <a:r>
              <a:rPr lang="en-US" sz="2000" dirty="0" smtClean="0">
                <a:latin typeface="+mn-lt"/>
                <a:cs typeface="Arial" panose="020B0604020202020204" pitchFamily="34" charset="0"/>
              </a:rPr>
              <a:t>Specifically, mobile applications (apps) are a cost-effective means to support delivery of evidence-based practices</a:t>
            </a:r>
          </a:p>
          <a:p>
            <a:endParaRPr lang="en-US" sz="2000" dirty="0" smtClean="0">
              <a:latin typeface="+mn-lt"/>
              <a:cs typeface="Arial" panose="020B0604020202020204" pitchFamily="34" charset="0"/>
            </a:endParaRPr>
          </a:p>
          <a:p>
            <a:pPr marL="285750" indent="-285750">
              <a:buFont typeface="Wingdings" panose="05000000000000000000" pitchFamily="2" charset="2"/>
              <a:buChar char="§"/>
            </a:pPr>
            <a:r>
              <a:rPr lang="en-US" sz="2000" dirty="0" err="1" smtClean="0">
                <a:latin typeface="+mn-lt"/>
                <a:cs typeface="Arial" panose="020B0604020202020204" pitchFamily="34" charset="0"/>
              </a:rPr>
              <a:t>DoD</a:t>
            </a:r>
            <a:r>
              <a:rPr lang="en-US" sz="2000" dirty="0" smtClean="0">
                <a:latin typeface="+mn-lt"/>
                <a:cs typeface="Arial" panose="020B0604020202020204" pitchFamily="34" charset="0"/>
              </a:rPr>
              <a:t> and VA have developed a </a:t>
            </a:r>
            <a:r>
              <a:rPr lang="en-US" sz="2000" dirty="0">
                <a:latin typeface="+mn-lt"/>
                <a:cs typeface="Arial" panose="020B0604020202020204" pitchFamily="34" charset="0"/>
              </a:rPr>
              <a:t>large and growing suite of </a:t>
            </a:r>
            <a:r>
              <a:rPr lang="en-US" sz="2000" dirty="0" smtClean="0">
                <a:latin typeface="+mn-lt"/>
                <a:cs typeface="Arial" panose="020B0604020202020204" pitchFamily="34" charset="0"/>
              </a:rPr>
              <a:t>web </a:t>
            </a:r>
            <a:r>
              <a:rPr lang="en-US" sz="2000" dirty="0">
                <a:latin typeface="+mn-lt"/>
                <a:cs typeface="Arial" panose="020B0604020202020204" pitchFamily="34" charset="0"/>
              </a:rPr>
              <a:t>and </a:t>
            </a:r>
            <a:r>
              <a:rPr lang="en-US" sz="2000" dirty="0" smtClean="0">
                <a:latin typeface="+mn-lt"/>
                <a:cs typeface="Arial" panose="020B0604020202020204" pitchFamily="34" charset="0"/>
              </a:rPr>
              <a:t>mobile </a:t>
            </a:r>
            <a:r>
              <a:rPr lang="en-US" sz="2000" dirty="0">
                <a:latin typeface="+mn-lt"/>
                <a:cs typeface="Arial" panose="020B0604020202020204" pitchFamily="34" charset="0"/>
              </a:rPr>
              <a:t>interventions </a:t>
            </a:r>
            <a:r>
              <a:rPr lang="en-US" sz="2000" dirty="0" smtClean="0">
                <a:latin typeface="+mn-lt"/>
                <a:cs typeface="Arial" panose="020B0604020202020204" pitchFamily="34" charset="0"/>
              </a:rPr>
              <a:t>to address mental health concerns, yet clinicians </a:t>
            </a:r>
            <a:r>
              <a:rPr lang="en-US" sz="2000" dirty="0">
                <a:latin typeface="+mn-lt"/>
                <a:cs typeface="Arial" panose="020B0604020202020204" pitchFamily="34" charset="0"/>
              </a:rPr>
              <a:t>have </a:t>
            </a:r>
            <a:r>
              <a:rPr lang="en-US" sz="2000" dirty="0" smtClean="0">
                <a:latin typeface="+mn-lt"/>
                <a:cs typeface="Arial" panose="020B0604020202020204" pitchFamily="34" charset="0"/>
              </a:rPr>
              <a:t>limited guidance on how to effectively and safely implement these resources </a:t>
            </a:r>
          </a:p>
          <a:p>
            <a:pPr marL="285750" indent="-285750">
              <a:buFont typeface="Wingdings" panose="05000000000000000000" pitchFamily="2" charset="2"/>
              <a:buChar char="§"/>
            </a:pPr>
            <a:endParaRPr lang="en-US" sz="2000" dirty="0" smtClean="0">
              <a:latin typeface="+mn-lt"/>
              <a:cs typeface="Arial" panose="020B0604020202020204" pitchFamily="34" charset="0"/>
            </a:endParaRPr>
          </a:p>
          <a:p>
            <a:pPr marL="285750" indent="-285750">
              <a:spcBef>
                <a:spcPts val="600"/>
              </a:spcBef>
              <a:spcAft>
                <a:spcPts val="600"/>
              </a:spcAft>
              <a:buFont typeface="Wingdings" panose="05000000000000000000" pitchFamily="2" charset="2"/>
              <a:buChar char="§"/>
            </a:pPr>
            <a:r>
              <a:rPr lang="en-US" sz="2000" dirty="0">
                <a:cs typeface="Arial" panose="020B0604020202020204" pitchFamily="34" charset="0"/>
              </a:rPr>
              <a:t>Pilot Objective: Develop and conduct an implementation </a:t>
            </a:r>
            <a:r>
              <a:rPr lang="en-US" sz="2000" dirty="0" smtClean="0">
                <a:cs typeface="Arial" panose="020B0604020202020204" pitchFamily="34" charset="0"/>
              </a:rPr>
              <a:t>pilot </a:t>
            </a:r>
            <a:r>
              <a:rPr lang="en-US" sz="2000" dirty="0">
                <a:cs typeface="Arial" panose="020B0604020202020204" pitchFamily="34" charset="0"/>
              </a:rPr>
              <a:t>designed to facilitate the use and integration of mobile apps by </a:t>
            </a:r>
            <a:r>
              <a:rPr lang="en-US" sz="2000" dirty="0" err="1">
                <a:cs typeface="Arial" panose="020B0604020202020204" pitchFamily="34" charset="0"/>
              </a:rPr>
              <a:t>DoD</a:t>
            </a:r>
            <a:r>
              <a:rPr lang="en-US" sz="2000" dirty="0">
                <a:cs typeface="Arial" panose="020B0604020202020204" pitchFamily="34" charset="0"/>
              </a:rPr>
              <a:t> behavioral health providers </a:t>
            </a:r>
            <a:r>
              <a:rPr lang="en-US" sz="2000" dirty="0" smtClean="0">
                <a:cs typeface="Arial" panose="020B0604020202020204" pitchFamily="34" charset="0"/>
              </a:rPr>
              <a:t>into clinical practice</a:t>
            </a:r>
            <a:endParaRPr lang="en-US" sz="2000" dirty="0">
              <a:cs typeface="Arial" panose="020B0604020202020204" pitchFamily="34" charset="0"/>
            </a:endParaRPr>
          </a:p>
        </p:txBody>
      </p:sp>
    </p:spTree>
    <p:extLst>
      <p:ext uri="{BB962C8B-B14F-4D97-AF65-F5344CB8AC3E}">
        <p14:creationId xmlns:p14="http://schemas.microsoft.com/office/powerpoint/2010/main" val="32479381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sz="2400" dirty="0">
                <a:cs typeface="Arial" charset="0"/>
              </a:rPr>
              <a:t>PBI Network FY17 Pilot: Tech into Care (</a:t>
            </a:r>
            <a:r>
              <a:rPr lang="en-US" altLang="en-US" sz="2400" dirty="0" err="1">
                <a:cs typeface="Arial" charset="0"/>
              </a:rPr>
              <a:t>TiC</a:t>
            </a:r>
            <a:r>
              <a:rPr lang="en-US" altLang="en-US" sz="2400" dirty="0">
                <a:cs typeface="Arial" charset="0"/>
              </a:rPr>
              <a:t>)</a:t>
            </a:r>
          </a:p>
        </p:txBody>
      </p:sp>
      <p:sp>
        <p:nvSpPr>
          <p:cNvPr id="4" name="Footer Placeholder 3"/>
          <p:cNvSpPr>
            <a:spLocks noGrp="1"/>
          </p:cNvSpPr>
          <p:nvPr>
            <p:ph type="ftr" sz="quarter" idx="11"/>
          </p:nvPr>
        </p:nvSpPr>
        <p:spPr/>
        <p:txBody>
          <a:bodyPr/>
          <a:lstStyle/>
          <a:p>
            <a:pPr>
              <a:defRPr/>
            </a:pPr>
            <a:r>
              <a:rPr lang="en-US" dirty="0"/>
              <a:t>“Medically Ready Force…Ready Medical Force”</a:t>
            </a:r>
          </a:p>
        </p:txBody>
      </p:sp>
      <p:sp>
        <p:nvSpPr>
          <p:cNvPr id="614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Lucida Sans Unicode" pitchFamily="34" charset="0"/>
              <a:buChar char="∎"/>
              <a:defRPr sz="2800">
                <a:solidFill>
                  <a:schemeClr val="tx1"/>
                </a:solidFill>
                <a:latin typeface="Calibri" pitchFamily="34" charset="0"/>
              </a:defRPr>
            </a:lvl1pPr>
            <a:lvl2pPr marL="742950" indent="-285750">
              <a:spcBef>
                <a:spcPct val="20000"/>
              </a:spcBef>
              <a:buFont typeface="Wingdings" pitchFamily="2" charset="2"/>
              <a:buChar char="q"/>
              <a:defRPr sz="2400">
                <a:solidFill>
                  <a:schemeClr val="tx1"/>
                </a:solidFill>
                <a:latin typeface="Calibri" pitchFamily="34" charset="0"/>
              </a:defRPr>
            </a:lvl2pPr>
            <a:lvl3pPr marL="1143000" indent="-228600">
              <a:spcBef>
                <a:spcPct val="20000"/>
              </a:spcBef>
              <a:buFont typeface="Wingdings" pitchFamily="2" charset="2"/>
              <a:buChar char="§"/>
              <a:defRPr sz="2200">
                <a:solidFill>
                  <a:schemeClr val="tx1"/>
                </a:solidFill>
                <a:latin typeface="Calibri" pitchFamily="34" charset="0"/>
              </a:defRPr>
            </a:lvl3pPr>
            <a:lvl4pPr marL="1600200" indent="-228600">
              <a:spcBef>
                <a:spcPct val="20000"/>
              </a:spcBef>
              <a:buFont typeface="Lucida Sans Unicode" pitchFamily="34" charset="0"/>
              <a:buChar char="▻"/>
              <a:defRPr sz="2000">
                <a:solidFill>
                  <a:schemeClr val="tx1"/>
                </a:solidFill>
                <a:latin typeface="Calibri" pitchFamily="34" charset="0"/>
              </a:defRPr>
            </a:lvl4pPr>
            <a:lvl5pPr marL="2057400" indent="-228600">
              <a:spcBef>
                <a:spcPct val="20000"/>
              </a:spcBef>
              <a:buFont typeface="Lucida Sans Unicode"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Lucida Sans Unicode"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Lucida Sans Unicode"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Lucida Sans Unicode"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Lucida Sans Unicode" pitchFamily="34" charset="0"/>
              <a:buChar char="▹"/>
              <a:defRPr sz="2000">
                <a:solidFill>
                  <a:schemeClr val="tx1"/>
                </a:solidFill>
                <a:latin typeface="Calibri" pitchFamily="34" charset="0"/>
              </a:defRPr>
            </a:lvl9pPr>
          </a:lstStyle>
          <a:p>
            <a:pPr>
              <a:spcBef>
                <a:spcPct val="0"/>
              </a:spcBef>
              <a:buFontTx/>
              <a:buNone/>
            </a:pPr>
            <a:fld id="{9132D938-8274-4B0B-9A2E-1014009FF89A}" type="slidenum">
              <a:rPr lang="en-US" altLang="en-US" sz="1400" smtClean="0">
                <a:solidFill>
                  <a:srgbClr val="898989"/>
                </a:solidFill>
                <a:cs typeface="Arial" charset="0"/>
              </a:rPr>
              <a:pPr>
                <a:spcBef>
                  <a:spcPct val="0"/>
                </a:spcBef>
                <a:buFontTx/>
                <a:buNone/>
              </a:pPr>
              <a:t>13</a:t>
            </a:fld>
            <a:endParaRPr lang="en-US" altLang="en-US" sz="1400">
              <a:solidFill>
                <a:srgbClr val="898989"/>
              </a:solidFill>
              <a:cs typeface="Arial" charset="0"/>
            </a:endParaRPr>
          </a:p>
        </p:txBody>
      </p:sp>
      <p:grpSp>
        <p:nvGrpSpPr>
          <p:cNvPr id="7" name="Group 6"/>
          <p:cNvGrpSpPr/>
          <p:nvPr/>
        </p:nvGrpSpPr>
        <p:grpSpPr>
          <a:xfrm>
            <a:off x="914400" y="2362200"/>
            <a:ext cx="7239000" cy="3048000"/>
            <a:chOff x="990600" y="3048000"/>
            <a:chExt cx="7239000" cy="3048000"/>
          </a:xfrm>
        </p:grpSpPr>
        <p:sp>
          <p:nvSpPr>
            <p:cNvPr id="6" name="Rounded Rectangle 5"/>
            <p:cNvSpPr/>
            <p:nvPr/>
          </p:nvSpPr>
          <p:spPr>
            <a:xfrm>
              <a:off x="990600" y="3048000"/>
              <a:ext cx="7239000" cy="3048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Diagram 4"/>
            <p:cNvGraphicFramePr/>
            <p:nvPr>
              <p:extLst>
                <p:ext uri="{D42A27DB-BD31-4B8C-83A1-F6EECF244321}">
                  <p14:modId xmlns:p14="http://schemas.microsoft.com/office/powerpoint/2010/main" val="3878572501"/>
                </p:ext>
              </p:extLst>
            </p:nvPr>
          </p:nvGraphicFramePr>
          <p:xfrm>
            <a:off x="1371600" y="3124200"/>
            <a:ext cx="6477000" cy="2844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spTree>
    <p:extLst>
      <p:ext uri="{BB962C8B-B14F-4D97-AF65-F5344CB8AC3E}">
        <p14:creationId xmlns:p14="http://schemas.microsoft.com/office/powerpoint/2010/main" val="11491411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sz="2400" dirty="0">
                <a:cs typeface="Arial" charset="0"/>
              </a:rPr>
              <a:t>PBI Network FY17 Pilot: Tech into Care (</a:t>
            </a:r>
            <a:r>
              <a:rPr lang="en-US" altLang="en-US" sz="2400" dirty="0" err="1">
                <a:cs typeface="Arial" charset="0"/>
              </a:rPr>
              <a:t>TiC</a:t>
            </a:r>
            <a:r>
              <a:rPr lang="en-US" altLang="en-US" sz="2400" dirty="0">
                <a:cs typeface="Arial" charset="0"/>
              </a:rPr>
              <a:t>)</a:t>
            </a:r>
          </a:p>
        </p:txBody>
      </p:sp>
      <p:sp>
        <p:nvSpPr>
          <p:cNvPr id="4" name="Footer Placeholder 3"/>
          <p:cNvSpPr>
            <a:spLocks noGrp="1"/>
          </p:cNvSpPr>
          <p:nvPr>
            <p:ph type="ftr" sz="quarter" idx="11"/>
          </p:nvPr>
        </p:nvSpPr>
        <p:spPr/>
        <p:txBody>
          <a:bodyPr/>
          <a:lstStyle/>
          <a:p>
            <a:pPr>
              <a:defRPr/>
            </a:pPr>
            <a:r>
              <a:rPr lang="en-US" dirty="0"/>
              <a:t>“Medically Ready Force…Ready Medical Force”</a:t>
            </a:r>
          </a:p>
        </p:txBody>
      </p:sp>
      <p:sp>
        <p:nvSpPr>
          <p:cNvPr id="614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Lucida Sans Unicode" pitchFamily="34" charset="0"/>
              <a:buChar char="∎"/>
              <a:defRPr sz="2800">
                <a:solidFill>
                  <a:schemeClr val="tx1"/>
                </a:solidFill>
                <a:latin typeface="Calibri" pitchFamily="34" charset="0"/>
              </a:defRPr>
            </a:lvl1pPr>
            <a:lvl2pPr marL="742950" indent="-285750">
              <a:spcBef>
                <a:spcPct val="20000"/>
              </a:spcBef>
              <a:buFont typeface="Wingdings" pitchFamily="2" charset="2"/>
              <a:buChar char="q"/>
              <a:defRPr sz="2400">
                <a:solidFill>
                  <a:schemeClr val="tx1"/>
                </a:solidFill>
                <a:latin typeface="Calibri" pitchFamily="34" charset="0"/>
              </a:defRPr>
            </a:lvl2pPr>
            <a:lvl3pPr marL="1143000" indent="-228600">
              <a:spcBef>
                <a:spcPct val="20000"/>
              </a:spcBef>
              <a:buFont typeface="Wingdings" pitchFamily="2" charset="2"/>
              <a:buChar char="§"/>
              <a:defRPr sz="2200">
                <a:solidFill>
                  <a:schemeClr val="tx1"/>
                </a:solidFill>
                <a:latin typeface="Calibri" pitchFamily="34" charset="0"/>
              </a:defRPr>
            </a:lvl3pPr>
            <a:lvl4pPr marL="1600200" indent="-228600">
              <a:spcBef>
                <a:spcPct val="20000"/>
              </a:spcBef>
              <a:buFont typeface="Lucida Sans Unicode" pitchFamily="34" charset="0"/>
              <a:buChar char="▻"/>
              <a:defRPr sz="2000">
                <a:solidFill>
                  <a:schemeClr val="tx1"/>
                </a:solidFill>
                <a:latin typeface="Calibri" pitchFamily="34" charset="0"/>
              </a:defRPr>
            </a:lvl4pPr>
            <a:lvl5pPr marL="2057400" indent="-228600">
              <a:spcBef>
                <a:spcPct val="20000"/>
              </a:spcBef>
              <a:buFont typeface="Lucida Sans Unicode"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Lucida Sans Unicode"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Lucida Sans Unicode"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Lucida Sans Unicode"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Lucida Sans Unicode" pitchFamily="34" charset="0"/>
              <a:buChar char="▹"/>
              <a:defRPr sz="2000">
                <a:solidFill>
                  <a:schemeClr val="tx1"/>
                </a:solidFill>
                <a:latin typeface="Calibri" pitchFamily="34" charset="0"/>
              </a:defRPr>
            </a:lvl9pPr>
          </a:lstStyle>
          <a:p>
            <a:pPr>
              <a:spcBef>
                <a:spcPct val="0"/>
              </a:spcBef>
              <a:buFontTx/>
              <a:buNone/>
            </a:pPr>
            <a:fld id="{9132D938-8274-4B0B-9A2E-1014009FF89A}" type="slidenum">
              <a:rPr lang="en-US" altLang="en-US" sz="1400" smtClean="0">
                <a:solidFill>
                  <a:srgbClr val="898989"/>
                </a:solidFill>
                <a:cs typeface="Arial" charset="0"/>
              </a:rPr>
              <a:pPr>
                <a:spcBef>
                  <a:spcPct val="0"/>
                </a:spcBef>
                <a:buFontTx/>
                <a:buNone/>
              </a:pPr>
              <a:t>14</a:t>
            </a:fld>
            <a:endParaRPr lang="en-US" altLang="en-US" sz="1400">
              <a:solidFill>
                <a:srgbClr val="898989"/>
              </a:solidFill>
              <a:cs typeface="Arial" charset="0"/>
            </a:endParaRPr>
          </a:p>
        </p:txBody>
      </p:sp>
      <p:sp>
        <p:nvSpPr>
          <p:cNvPr id="2" name="TextBox 1"/>
          <p:cNvSpPr txBox="1"/>
          <p:nvPr/>
        </p:nvSpPr>
        <p:spPr>
          <a:xfrm>
            <a:off x="304800" y="1752600"/>
            <a:ext cx="8305800" cy="4247317"/>
          </a:xfrm>
          <a:prstGeom prst="rect">
            <a:avLst/>
          </a:prstGeom>
          <a:noFill/>
        </p:spPr>
        <p:txBody>
          <a:bodyPr wrap="square" rtlCol="0">
            <a:spAutoFit/>
          </a:bodyPr>
          <a:lstStyle/>
          <a:p>
            <a:pPr marL="285750" indent="-285750">
              <a:spcBef>
                <a:spcPts val="600"/>
              </a:spcBef>
              <a:spcAft>
                <a:spcPts val="600"/>
              </a:spcAft>
              <a:buFont typeface="Wingdings" panose="05000000000000000000" pitchFamily="2" charset="2"/>
              <a:buChar char="§"/>
            </a:pPr>
            <a:r>
              <a:rPr lang="en-US" sz="2000" dirty="0" smtClean="0">
                <a:latin typeface="+mn-lt"/>
                <a:cs typeface="Arial" panose="020B0604020202020204" pitchFamily="34" charset="0"/>
              </a:rPr>
              <a:t>Pilot Activities:</a:t>
            </a:r>
          </a:p>
          <a:p>
            <a:pPr marL="800100" lvl="1" indent="-342900">
              <a:buFont typeface="Wingdings" panose="05000000000000000000" pitchFamily="2" charset="2"/>
              <a:buChar char="§"/>
            </a:pPr>
            <a:r>
              <a:rPr lang="en-US" sz="2000" dirty="0" smtClean="0">
                <a:latin typeface="+mn-lt"/>
                <a:cs typeface="Arial" panose="020B0604020202020204" pitchFamily="34" charset="0"/>
              </a:rPr>
              <a:t>Engaged the Practice-Based Implementation (PBI) Network to recruit sites for participation in the Tech into Care Pilot; seven sites recruited</a:t>
            </a:r>
            <a:endParaRPr lang="en-US" sz="2000" dirty="0">
              <a:latin typeface="+mn-lt"/>
              <a:cs typeface="Arial" panose="020B0604020202020204" pitchFamily="34" charset="0"/>
            </a:endParaRPr>
          </a:p>
          <a:p>
            <a:pPr marL="800100" lvl="1" indent="-342900">
              <a:buFont typeface="Wingdings" panose="05000000000000000000" pitchFamily="2" charset="2"/>
              <a:buChar char="§"/>
            </a:pPr>
            <a:r>
              <a:rPr lang="en-US" sz="2000" dirty="0" smtClean="0">
                <a:latin typeface="+mn-lt"/>
                <a:cs typeface="Arial" panose="020B0604020202020204" pitchFamily="34" charset="0"/>
              </a:rPr>
              <a:t>Designed </a:t>
            </a:r>
            <a:r>
              <a:rPr lang="en-US" sz="2000" dirty="0">
                <a:latin typeface="+mn-lt"/>
                <a:cs typeface="Arial" panose="020B0604020202020204" pitchFamily="34" charset="0"/>
              </a:rPr>
              <a:t>and </a:t>
            </a:r>
            <a:r>
              <a:rPr lang="en-US" sz="2000" dirty="0" smtClean="0">
                <a:latin typeface="+mn-lt"/>
                <a:cs typeface="Arial" panose="020B0604020202020204" pitchFamily="34" charset="0"/>
              </a:rPr>
              <a:t>executed an implementation and training </a:t>
            </a:r>
            <a:r>
              <a:rPr lang="en-US" sz="2000" dirty="0">
                <a:latin typeface="+mn-lt"/>
                <a:cs typeface="Arial" panose="020B0604020202020204" pitchFamily="34" charset="0"/>
              </a:rPr>
              <a:t>program </a:t>
            </a:r>
            <a:r>
              <a:rPr lang="en-US" sz="2000" dirty="0" smtClean="0">
                <a:latin typeface="+mn-lt"/>
                <a:cs typeface="Arial" panose="020B0604020202020204" pitchFamily="34" charset="0"/>
              </a:rPr>
              <a:t>to support integration of apps in behavioral health care; 5/7 sites now complete</a:t>
            </a:r>
            <a:endParaRPr lang="en-US" sz="2000" dirty="0">
              <a:latin typeface="+mn-lt"/>
              <a:cs typeface="Arial" panose="020B0604020202020204" pitchFamily="34" charset="0"/>
            </a:endParaRPr>
          </a:p>
          <a:p>
            <a:pPr marL="800100" lvl="1" indent="-342900">
              <a:buFont typeface="Wingdings" panose="05000000000000000000" pitchFamily="2" charset="2"/>
              <a:buChar char="§"/>
            </a:pPr>
            <a:r>
              <a:rPr lang="en-US" sz="2000" dirty="0" smtClean="0">
                <a:latin typeface="+mn-lt"/>
                <a:cs typeface="Arial" panose="020B0604020202020204" pitchFamily="34" charset="0"/>
              </a:rPr>
              <a:t>Assessing </a:t>
            </a:r>
            <a:r>
              <a:rPr lang="en-US" sz="2000" dirty="0">
                <a:latin typeface="+mn-lt"/>
                <a:cs typeface="Arial" panose="020B0604020202020204" pitchFamily="34" charset="0"/>
              </a:rPr>
              <a:t>implementation progress and outcomes </a:t>
            </a:r>
            <a:r>
              <a:rPr lang="en-US" sz="2000" dirty="0" smtClean="0">
                <a:latin typeface="+mn-lt"/>
                <a:cs typeface="Arial" panose="020B0604020202020204" pitchFamily="34" charset="0"/>
              </a:rPr>
              <a:t>(provider self-report and medical record review) in </a:t>
            </a:r>
            <a:r>
              <a:rPr lang="en-US" sz="2000" dirty="0">
                <a:latin typeface="+mn-lt"/>
                <a:cs typeface="Arial" panose="020B0604020202020204" pitchFamily="34" charset="0"/>
              </a:rPr>
              <a:t>order to refine training and implementation strategies and to enable </a:t>
            </a:r>
            <a:r>
              <a:rPr lang="en-US" sz="2000" dirty="0" smtClean="0">
                <a:latin typeface="+mn-lt"/>
                <a:cs typeface="Arial" panose="020B0604020202020204" pitchFamily="34" charset="0"/>
              </a:rPr>
              <a:t>more widespread </a:t>
            </a:r>
            <a:r>
              <a:rPr lang="en-US" sz="2000" dirty="0">
                <a:latin typeface="+mn-lt"/>
                <a:cs typeface="Arial" panose="020B0604020202020204" pitchFamily="34" charset="0"/>
              </a:rPr>
              <a:t>dissemination of technology-facilitated </a:t>
            </a:r>
            <a:r>
              <a:rPr lang="en-US" sz="2000" dirty="0" smtClean="0">
                <a:latin typeface="+mn-lt"/>
                <a:cs typeface="Arial" panose="020B0604020202020204" pitchFamily="34" charset="0"/>
              </a:rPr>
              <a:t>care; data collection underway</a:t>
            </a:r>
          </a:p>
          <a:p>
            <a:pPr marL="800100" lvl="1" indent="-342900">
              <a:buFont typeface="Wingdings" panose="05000000000000000000" pitchFamily="2" charset="2"/>
              <a:buChar char="§"/>
            </a:pPr>
            <a:r>
              <a:rPr lang="en-US" sz="2000" dirty="0" smtClean="0">
                <a:latin typeface="+mn-lt"/>
                <a:cs typeface="Arial" panose="020B0604020202020204" pitchFamily="34" charset="0"/>
              </a:rPr>
              <a:t>Evaluate barriers and facilitators to enterprise dissemination and advise MHWG; provide feedback to participants</a:t>
            </a:r>
            <a:endParaRPr lang="en-US" sz="2000" dirty="0">
              <a:latin typeface="+mn-lt"/>
              <a:cs typeface="Arial" panose="020B0604020202020204" pitchFamily="34" charset="0"/>
            </a:endParaRPr>
          </a:p>
          <a:p>
            <a:pPr lvl="1">
              <a:spcBef>
                <a:spcPts val="600"/>
              </a:spcBef>
              <a:spcAft>
                <a:spcPts val="600"/>
              </a:spcAft>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58803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sz="2400" dirty="0" err="1" smtClean="0">
                <a:latin typeface="+mn-lt"/>
                <a:cs typeface="Arial" charset="0"/>
              </a:rPr>
              <a:t>TiC</a:t>
            </a:r>
            <a:r>
              <a:rPr lang="en-US" altLang="en-US" sz="2400" dirty="0" smtClean="0">
                <a:latin typeface="+mn-lt"/>
                <a:cs typeface="Arial" charset="0"/>
              </a:rPr>
              <a:t>: Implementation Planning</a:t>
            </a:r>
            <a:endParaRPr lang="en-US" altLang="en-US" sz="2400" dirty="0">
              <a:latin typeface="+mn-lt"/>
              <a:cs typeface="Arial" charset="0"/>
            </a:endParaRPr>
          </a:p>
        </p:txBody>
      </p:sp>
      <p:sp>
        <p:nvSpPr>
          <p:cNvPr id="4" name="Footer Placeholder 3"/>
          <p:cNvSpPr>
            <a:spLocks noGrp="1"/>
          </p:cNvSpPr>
          <p:nvPr>
            <p:ph type="ftr" sz="quarter" idx="11"/>
          </p:nvPr>
        </p:nvSpPr>
        <p:spPr/>
        <p:txBody>
          <a:bodyPr/>
          <a:lstStyle/>
          <a:p>
            <a:pPr>
              <a:defRPr/>
            </a:pPr>
            <a:r>
              <a:rPr lang="en-US" dirty="0"/>
              <a:t>“Medically Ready Force…Ready Medical Force”</a:t>
            </a:r>
          </a:p>
        </p:txBody>
      </p:sp>
      <p:sp>
        <p:nvSpPr>
          <p:cNvPr id="614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Lucida Sans Unicode" pitchFamily="34" charset="0"/>
              <a:buChar char="∎"/>
              <a:defRPr sz="2800">
                <a:solidFill>
                  <a:schemeClr val="tx1"/>
                </a:solidFill>
                <a:latin typeface="Calibri" pitchFamily="34" charset="0"/>
              </a:defRPr>
            </a:lvl1pPr>
            <a:lvl2pPr marL="742950" indent="-285750">
              <a:spcBef>
                <a:spcPct val="20000"/>
              </a:spcBef>
              <a:buFont typeface="Wingdings" pitchFamily="2" charset="2"/>
              <a:buChar char="q"/>
              <a:defRPr sz="2400">
                <a:solidFill>
                  <a:schemeClr val="tx1"/>
                </a:solidFill>
                <a:latin typeface="Calibri" pitchFamily="34" charset="0"/>
              </a:defRPr>
            </a:lvl2pPr>
            <a:lvl3pPr marL="1143000" indent="-228600">
              <a:spcBef>
                <a:spcPct val="20000"/>
              </a:spcBef>
              <a:buFont typeface="Wingdings" pitchFamily="2" charset="2"/>
              <a:buChar char="§"/>
              <a:defRPr sz="2200">
                <a:solidFill>
                  <a:schemeClr val="tx1"/>
                </a:solidFill>
                <a:latin typeface="Calibri" pitchFamily="34" charset="0"/>
              </a:defRPr>
            </a:lvl3pPr>
            <a:lvl4pPr marL="1600200" indent="-228600">
              <a:spcBef>
                <a:spcPct val="20000"/>
              </a:spcBef>
              <a:buFont typeface="Lucida Sans Unicode" pitchFamily="34" charset="0"/>
              <a:buChar char="▻"/>
              <a:defRPr sz="2000">
                <a:solidFill>
                  <a:schemeClr val="tx1"/>
                </a:solidFill>
                <a:latin typeface="Calibri" pitchFamily="34" charset="0"/>
              </a:defRPr>
            </a:lvl4pPr>
            <a:lvl5pPr marL="2057400" indent="-228600">
              <a:spcBef>
                <a:spcPct val="20000"/>
              </a:spcBef>
              <a:buFont typeface="Lucida Sans Unicode"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Lucida Sans Unicode"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Lucida Sans Unicode"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Lucida Sans Unicode"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Lucida Sans Unicode" pitchFamily="34" charset="0"/>
              <a:buChar char="▹"/>
              <a:defRPr sz="2000">
                <a:solidFill>
                  <a:schemeClr val="tx1"/>
                </a:solidFill>
                <a:latin typeface="Calibri" pitchFamily="34" charset="0"/>
              </a:defRPr>
            </a:lvl9pPr>
          </a:lstStyle>
          <a:p>
            <a:pPr>
              <a:spcBef>
                <a:spcPct val="0"/>
              </a:spcBef>
              <a:buFontTx/>
              <a:buNone/>
            </a:pPr>
            <a:fld id="{9132D938-8274-4B0B-9A2E-1014009FF89A}" type="slidenum">
              <a:rPr lang="en-US" altLang="en-US" sz="1400" smtClean="0">
                <a:solidFill>
                  <a:srgbClr val="898989"/>
                </a:solidFill>
                <a:cs typeface="Arial" charset="0"/>
              </a:rPr>
              <a:pPr>
                <a:spcBef>
                  <a:spcPct val="0"/>
                </a:spcBef>
                <a:buFontTx/>
                <a:buNone/>
              </a:pPr>
              <a:t>15</a:t>
            </a:fld>
            <a:endParaRPr lang="en-US" altLang="en-US" sz="1400">
              <a:solidFill>
                <a:srgbClr val="898989"/>
              </a:solidFill>
              <a:cs typeface="Arial" charset="0"/>
            </a:endParaRPr>
          </a:p>
        </p:txBody>
      </p:sp>
      <p:sp>
        <p:nvSpPr>
          <p:cNvPr id="2" name="TextBox 1"/>
          <p:cNvSpPr txBox="1"/>
          <p:nvPr/>
        </p:nvSpPr>
        <p:spPr>
          <a:xfrm>
            <a:off x="304800" y="1752600"/>
            <a:ext cx="8534400" cy="3939540"/>
          </a:xfrm>
          <a:prstGeom prst="rect">
            <a:avLst/>
          </a:prstGeom>
          <a:noFill/>
        </p:spPr>
        <p:txBody>
          <a:bodyPr wrap="square" rtlCol="0">
            <a:spAutoFit/>
          </a:bodyPr>
          <a:lstStyle/>
          <a:p>
            <a:pPr marL="285750" lvl="0" indent="-285750">
              <a:spcBef>
                <a:spcPts val="600"/>
              </a:spcBef>
              <a:spcAft>
                <a:spcPts val="600"/>
              </a:spcAft>
              <a:buFont typeface="Wingdings" panose="05000000000000000000" pitchFamily="2" charset="2"/>
              <a:buChar char="§"/>
            </a:pPr>
            <a:r>
              <a:rPr lang="en-US" sz="2000" dirty="0" smtClean="0">
                <a:latin typeface="+mn-lt"/>
                <a:cs typeface="Arial" panose="020B0604020202020204" pitchFamily="34" charset="0"/>
              </a:rPr>
              <a:t>Held teleconferences with site champions to inform development of implementation plan, participant training, and supporting materials</a:t>
            </a:r>
          </a:p>
          <a:p>
            <a:pPr marL="742950" lvl="1" indent="-285750">
              <a:spcBef>
                <a:spcPts val="600"/>
              </a:spcBef>
              <a:spcAft>
                <a:spcPts val="600"/>
              </a:spcAft>
              <a:buFont typeface="Arial" panose="020B0604020202020204" pitchFamily="34" charset="0"/>
              <a:buChar char="−"/>
            </a:pPr>
            <a:r>
              <a:rPr lang="en-US" sz="2000" dirty="0" smtClean="0">
                <a:latin typeface="+mn-lt"/>
                <a:cs typeface="Arial" panose="020B0604020202020204" pitchFamily="34" charset="0"/>
              </a:rPr>
              <a:t>Selected apps to be used </a:t>
            </a:r>
          </a:p>
          <a:p>
            <a:pPr marL="742950" lvl="1" indent="-285750">
              <a:spcBef>
                <a:spcPts val="600"/>
              </a:spcBef>
              <a:spcAft>
                <a:spcPts val="600"/>
              </a:spcAft>
              <a:buFont typeface="Arial" panose="020B0604020202020204" pitchFamily="34" charset="0"/>
              <a:buChar char="−"/>
            </a:pPr>
            <a:r>
              <a:rPr lang="en-US" sz="2000" dirty="0" smtClean="0">
                <a:latin typeface="+mn-lt"/>
                <a:cs typeface="Arial" panose="020B0604020202020204" pitchFamily="34" charset="0"/>
              </a:rPr>
              <a:t>Developed </a:t>
            </a:r>
            <a:r>
              <a:rPr lang="en-US" sz="2000" dirty="0">
                <a:latin typeface="+mn-lt"/>
                <a:cs typeface="Arial" panose="020B0604020202020204" pitchFamily="34" charset="0"/>
              </a:rPr>
              <a:t>c</a:t>
            </a:r>
            <a:r>
              <a:rPr lang="en-US" sz="2000" dirty="0" smtClean="0">
                <a:latin typeface="+mn-lt"/>
                <a:cs typeface="Arial" panose="020B0604020202020204" pitchFamily="34" charset="0"/>
              </a:rPr>
              <a:t>linical </a:t>
            </a:r>
            <a:r>
              <a:rPr lang="en-US" sz="2000" dirty="0">
                <a:latin typeface="+mn-lt"/>
                <a:cs typeface="Arial" panose="020B0604020202020204" pitchFamily="34" charset="0"/>
              </a:rPr>
              <a:t>workflow </a:t>
            </a:r>
            <a:r>
              <a:rPr lang="en-US" sz="2000" dirty="0" smtClean="0">
                <a:latin typeface="+mn-lt"/>
                <a:cs typeface="Arial" panose="020B0604020202020204" pitchFamily="34" charset="0"/>
              </a:rPr>
              <a:t>to integrate apps </a:t>
            </a:r>
            <a:r>
              <a:rPr lang="en-US" sz="2000" dirty="0">
                <a:latin typeface="+mn-lt"/>
                <a:cs typeface="Arial" panose="020B0604020202020204" pitchFamily="34" charset="0"/>
              </a:rPr>
              <a:t>in practice</a:t>
            </a:r>
          </a:p>
          <a:p>
            <a:pPr marL="742950" lvl="1" indent="-285750">
              <a:spcBef>
                <a:spcPts val="600"/>
              </a:spcBef>
              <a:spcAft>
                <a:spcPts val="600"/>
              </a:spcAft>
              <a:buFont typeface="Arial" panose="020B0604020202020204" pitchFamily="34" charset="0"/>
              <a:buChar char="−"/>
            </a:pPr>
            <a:r>
              <a:rPr lang="en-US" sz="2000" dirty="0" smtClean="0">
                <a:latin typeface="+mn-lt"/>
                <a:cs typeface="Arial" panose="020B0604020202020204" pitchFamily="34" charset="0"/>
              </a:rPr>
              <a:t>Developed clinical resources for providers (e.g., scripts for introducing apps, etc.)</a:t>
            </a:r>
          </a:p>
          <a:p>
            <a:pPr marL="285750" lvl="0" indent="-285750">
              <a:spcBef>
                <a:spcPts val="600"/>
              </a:spcBef>
              <a:spcAft>
                <a:spcPts val="600"/>
              </a:spcAft>
              <a:buFont typeface="Wingdings" panose="05000000000000000000" pitchFamily="2" charset="2"/>
              <a:buChar char="§"/>
            </a:pPr>
            <a:r>
              <a:rPr lang="en-US" sz="2000" dirty="0" smtClean="0">
                <a:latin typeface="+mn-lt"/>
                <a:cs typeface="Arial" panose="020B0604020202020204" pitchFamily="34" charset="0"/>
              </a:rPr>
              <a:t>Solicited feedback from site champions and key stakeholders on implementation plan and materials</a:t>
            </a:r>
          </a:p>
          <a:p>
            <a:pPr marL="285750" lvl="0" indent="-285750">
              <a:spcBef>
                <a:spcPts val="600"/>
              </a:spcBef>
              <a:spcAft>
                <a:spcPts val="600"/>
              </a:spcAft>
              <a:buFont typeface="Wingdings" panose="05000000000000000000" pitchFamily="2" charset="2"/>
              <a:buChar char="§"/>
            </a:pPr>
            <a:r>
              <a:rPr lang="en-US" sz="2000" dirty="0" smtClean="0">
                <a:latin typeface="+mn-lt"/>
                <a:cs typeface="Arial" panose="020B0604020202020204" pitchFamily="34" charset="0"/>
              </a:rPr>
              <a:t>Adapted plan and materials as needed to address individual site clinic differences</a:t>
            </a:r>
            <a:endParaRPr lang="en-US" sz="2000" dirty="0">
              <a:latin typeface="+mn-lt"/>
              <a:cs typeface="Arial" panose="020B0604020202020204" pitchFamily="34" charset="0"/>
            </a:endParaRPr>
          </a:p>
        </p:txBody>
      </p:sp>
    </p:spTree>
    <p:extLst>
      <p:ext uri="{BB962C8B-B14F-4D97-AF65-F5344CB8AC3E}">
        <p14:creationId xmlns:p14="http://schemas.microsoft.com/office/powerpoint/2010/main" val="12792565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sz="2400" dirty="0" err="1" smtClean="0">
                <a:cs typeface="Arial" charset="0"/>
              </a:rPr>
              <a:t>TiC</a:t>
            </a:r>
            <a:r>
              <a:rPr lang="en-US" altLang="en-US" sz="2400" dirty="0" smtClean="0">
                <a:cs typeface="Arial" charset="0"/>
              </a:rPr>
              <a:t>: Training and Facilitation</a:t>
            </a:r>
            <a:endParaRPr lang="en-US" altLang="en-US" sz="2400" dirty="0">
              <a:cs typeface="Arial" charset="0"/>
            </a:endParaRPr>
          </a:p>
        </p:txBody>
      </p:sp>
      <p:sp>
        <p:nvSpPr>
          <p:cNvPr id="4" name="Footer Placeholder 3"/>
          <p:cNvSpPr>
            <a:spLocks noGrp="1"/>
          </p:cNvSpPr>
          <p:nvPr>
            <p:ph type="ftr" sz="quarter" idx="11"/>
          </p:nvPr>
        </p:nvSpPr>
        <p:spPr/>
        <p:txBody>
          <a:bodyPr/>
          <a:lstStyle/>
          <a:p>
            <a:pPr>
              <a:defRPr/>
            </a:pPr>
            <a:r>
              <a:rPr lang="en-US" dirty="0"/>
              <a:t>“Medically Ready Force…Ready Medical Force”</a:t>
            </a:r>
          </a:p>
        </p:txBody>
      </p:sp>
      <p:sp>
        <p:nvSpPr>
          <p:cNvPr id="614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Lucida Sans Unicode" pitchFamily="34" charset="0"/>
              <a:buChar char="∎"/>
              <a:defRPr sz="2800">
                <a:solidFill>
                  <a:schemeClr val="tx1"/>
                </a:solidFill>
                <a:latin typeface="Calibri" pitchFamily="34" charset="0"/>
              </a:defRPr>
            </a:lvl1pPr>
            <a:lvl2pPr marL="742950" indent="-285750">
              <a:spcBef>
                <a:spcPct val="20000"/>
              </a:spcBef>
              <a:buFont typeface="Wingdings" pitchFamily="2" charset="2"/>
              <a:buChar char="q"/>
              <a:defRPr sz="2400">
                <a:solidFill>
                  <a:schemeClr val="tx1"/>
                </a:solidFill>
                <a:latin typeface="Calibri" pitchFamily="34" charset="0"/>
              </a:defRPr>
            </a:lvl2pPr>
            <a:lvl3pPr marL="1143000" indent="-228600">
              <a:spcBef>
                <a:spcPct val="20000"/>
              </a:spcBef>
              <a:buFont typeface="Wingdings" pitchFamily="2" charset="2"/>
              <a:buChar char="§"/>
              <a:defRPr sz="2200">
                <a:solidFill>
                  <a:schemeClr val="tx1"/>
                </a:solidFill>
                <a:latin typeface="Calibri" pitchFamily="34" charset="0"/>
              </a:defRPr>
            </a:lvl3pPr>
            <a:lvl4pPr marL="1600200" indent="-228600">
              <a:spcBef>
                <a:spcPct val="20000"/>
              </a:spcBef>
              <a:buFont typeface="Lucida Sans Unicode" pitchFamily="34" charset="0"/>
              <a:buChar char="▻"/>
              <a:defRPr sz="2000">
                <a:solidFill>
                  <a:schemeClr val="tx1"/>
                </a:solidFill>
                <a:latin typeface="Calibri" pitchFamily="34" charset="0"/>
              </a:defRPr>
            </a:lvl4pPr>
            <a:lvl5pPr marL="2057400" indent="-228600">
              <a:spcBef>
                <a:spcPct val="20000"/>
              </a:spcBef>
              <a:buFont typeface="Lucida Sans Unicode"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Lucida Sans Unicode"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Lucida Sans Unicode"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Lucida Sans Unicode"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Lucida Sans Unicode" pitchFamily="34" charset="0"/>
              <a:buChar char="▹"/>
              <a:defRPr sz="2000">
                <a:solidFill>
                  <a:schemeClr val="tx1"/>
                </a:solidFill>
                <a:latin typeface="Calibri" pitchFamily="34" charset="0"/>
              </a:defRPr>
            </a:lvl9pPr>
          </a:lstStyle>
          <a:p>
            <a:pPr>
              <a:spcBef>
                <a:spcPct val="0"/>
              </a:spcBef>
              <a:buFontTx/>
              <a:buNone/>
            </a:pPr>
            <a:fld id="{9132D938-8274-4B0B-9A2E-1014009FF89A}" type="slidenum">
              <a:rPr lang="en-US" altLang="en-US" sz="1400" smtClean="0">
                <a:solidFill>
                  <a:srgbClr val="898989"/>
                </a:solidFill>
                <a:cs typeface="Arial" charset="0"/>
              </a:rPr>
              <a:pPr>
                <a:spcBef>
                  <a:spcPct val="0"/>
                </a:spcBef>
                <a:buFontTx/>
                <a:buNone/>
              </a:pPr>
              <a:t>16</a:t>
            </a:fld>
            <a:endParaRPr lang="en-US" altLang="en-US" sz="1400">
              <a:solidFill>
                <a:srgbClr val="898989"/>
              </a:solidFill>
              <a:cs typeface="Arial" charset="0"/>
            </a:endParaRPr>
          </a:p>
        </p:txBody>
      </p:sp>
      <p:sp>
        <p:nvSpPr>
          <p:cNvPr id="2" name="TextBox 1"/>
          <p:cNvSpPr txBox="1"/>
          <p:nvPr/>
        </p:nvSpPr>
        <p:spPr>
          <a:xfrm>
            <a:off x="304800" y="1752600"/>
            <a:ext cx="8686800" cy="4555093"/>
          </a:xfrm>
          <a:prstGeom prst="rect">
            <a:avLst/>
          </a:prstGeom>
          <a:noFill/>
        </p:spPr>
        <p:txBody>
          <a:bodyPr wrap="square" rtlCol="0">
            <a:spAutoFit/>
          </a:bodyPr>
          <a:lstStyle/>
          <a:p>
            <a:pPr marL="285750" lvl="0" indent="-285750">
              <a:spcBef>
                <a:spcPts val="600"/>
              </a:spcBef>
              <a:spcAft>
                <a:spcPts val="600"/>
              </a:spcAft>
              <a:buFont typeface="Wingdings" panose="05000000000000000000" pitchFamily="2" charset="2"/>
              <a:buChar char="§"/>
            </a:pPr>
            <a:r>
              <a:rPr lang="en-US" sz="2000" dirty="0" smtClean="0">
                <a:latin typeface="+mn-lt"/>
                <a:cs typeface="Arial" panose="020B0604020202020204" pitchFamily="34" charset="0"/>
              </a:rPr>
              <a:t>Conduct training at each Pilot site</a:t>
            </a:r>
          </a:p>
          <a:p>
            <a:pPr marL="800100" lvl="1" indent="-342900">
              <a:spcBef>
                <a:spcPts val="600"/>
              </a:spcBef>
              <a:spcAft>
                <a:spcPts val="600"/>
              </a:spcAft>
              <a:buFont typeface="Wingdings" panose="05000000000000000000" pitchFamily="2" charset="2"/>
              <a:buChar char="§"/>
            </a:pPr>
            <a:r>
              <a:rPr lang="en-US" sz="2000" dirty="0" smtClean="0">
                <a:latin typeface="+mn-lt"/>
                <a:cs typeface="Arial" panose="020B0604020202020204" pitchFamily="34" charset="0"/>
              </a:rPr>
              <a:t>The training is scheduled at a time convenient for providers to minimize impact on RVU generation</a:t>
            </a:r>
          </a:p>
          <a:p>
            <a:pPr marL="800100" lvl="1" indent="-342900">
              <a:spcBef>
                <a:spcPts val="600"/>
              </a:spcBef>
              <a:spcAft>
                <a:spcPts val="600"/>
              </a:spcAft>
              <a:buFont typeface="Wingdings" panose="05000000000000000000" pitchFamily="2" charset="2"/>
              <a:buChar char="§"/>
            </a:pPr>
            <a:r>
              <a:rPr lang="en-US" sz="2000" dirty="0">
                <a:latin typeface="+mn-lt"/>
                <a:cs typeface="Arial" panose="020B0604020202020204" pitchFamily="34" charset="0"/>
              </a:rPr>
              <a:t>Training </a:t>
            </a:r>
            <a:r>
              <a:rPr lang="en-US" sz="2000" dirty="0" smtClean="0">
                <a:latin typeface="+mn-lt"/>
                <a:cs typeface="Arial" panose="020B0604020202020204" pitchFamily="34" charset="0"/>
              </a:rPr>
              <a:t>curriculum </a:t>
            </a:r>
            <a:r>
              <a:rPr lang="en-US" sz="2000" dirty="0">
                <a:latin typeface="+mn-lt"/>
                <a:cs typeface="Arial" panose="020B0604020202020204" pitchFamily="34" charset="0"/>
              </a:rPr>
              <a:t>includes:</a:t>
            </a:r>
          </a:p>
          <a:p>
            <a:pPr marL="1257300" lvl="2" indent="-342900">
              <a:spcBef>
                <a:spcPts val="0"/>
              </a:spcBef>
              <a:spcAft>
                <a:spcPts val="0"/>
              </a:spcAft>
              <a:buFont typeface="Wingdings" panose="05000000000000000000" pitchFamily="2" charset="2"/>
              <a:buChar char="§"/>
            </a:pPr>
            <a:r>
              <a:rPr lang="en-US" sz="2000" dirty="0" smtClean="0">
                <a:latin typeface="+mn-lt"/>
                <a:cs typeface="Arial" panose="020B0604020202020204" pitchFamily="34" charset="0"/>
              </a:rPr>
              <a:t>Pilot purpose and background on the use of mobile apps in health care</a:t>
            </a:r>
          </a:p>
          <a:p>
            <a:pPr marL="1257300" lvl="2" indent="-342900">
              <a:spcBef>
                <a:spcPts val="0"/>
              </a:spcBef>
              <a:spcAft>
                <a:spcPts val="0"/>
              </a:spcAft>
              <a:buFont typeface="Wingdings" panose="05000000000000000000" pitchFamily="2" charset="2"/>
              <a:buChar char="§"/>
            </a:pPr>
            <a:r>
              <a:rPr lang="en-US" sz="2000" dirty="0" smtClean="0">
                <a:latin typeface="+mn-lt"/>
                <a:cs typeface="Arial" panose="020B0604020202020204" pitchFamily="34" charset="0"/>
              </a:rPr>
              <a:t>Understanding and using mobile apps</a:t>
            </a:r>
          </a:p>
          <a:p>
            <a:pPr marL="1257300" lvl="2" indent="-342900">
              <a:spcBef>
                <a:spcPts val="0"/>
              </a:spcBef>
              <a:spcAft>
                <a:spcPts val="0"/>
              </a:spcAft>
              <a:buFont typeface="Wingdings" panose="05000000000000000000" pitchFamily="2" charset="2"/>
              <a:buChar char="§"/>
            </a:pPr>
            <a:r>
              <a:rPr lang="en-US" sz="2000" dirty="0" smtClean="0">
                <a:latin typeface="+mn-lt"/>
                <a:cs typeface="Arial" panose="020B0604020202020204" pitchFamily="34" charset="0"/>
              </a:rPr>
              <a:t>Integrating selected mobile apps into clinical care</a:t>
            </a:r>
          </a:p>
          <a:p>
            <a:pPr marL="1257300" lvl="2" indent="-342900">
              <a:spcBef>
                <a:spcPts val="0"/>
              </a:spcBef>
              <a:spcAft>
                <a:spcPts val="0"/>
              </a:spcAft>
              <a:buFont typeface="Wingdings" panose="05000000000000000000" pitchFamily="2" charset="2"/>
              <a:buChar char="§"/>
            </a:pPr>
            <a:r>
              <a:rPr lang="en-US" sz="2000" dirty="0" smtClean="0">
                <a:latin typeface="+mn-lt"/>
                <a:cs typeface="Arial" panose="020B0604020202020204" pitchFamily="34" charset="0"/>
              </a:rPr>
              <a:t>Security and privacy</a:t>
            </a:r>
            <a:endParaRPr lang="en-US" sz="2000" dirty="0">
              <a:latin typeface="+mn-lt"/>
              <a:cs typeface="Arial" panose="020B0604020202020204" pitchFamily="34" charset="0"/>
            </a:endParaRPr>
          </a:p>
          <a:p>
            <a:pPr marL="1257300" lvl="2" indent="-342900">
              <a:spcBef>
                <a:spcPts val="0"/>
              </a:spcBef>
              <a:spcAft>
                <a:spcPts val="0"/>
              </a:spcAft>
              <a:buFont typeface="Wingdings" panose="05000000000000000000" pitchFamily="2" charset="2"/>
              <a:buChar char="§"/>
            </a:pPr>
            <a:r>
              <a:rPr lang="en-US" sz="2000" dirty="0" smtClean="0">
                <a:latin typeface="+mn-lt"/>
                <a:cs typeface="Arial" panose="020B0604020202020204" pitchFamily="34" charset="0"/>
              </a:rPr>
              <a:t>Ethical considerations</a:t>
            </a:r>
          </a:p>
          <a:p>
            <a:pPr marL="1257300" lvl="2" indent="-342900">
              <a:spcBef>
                <a:spcPts val="0"/>
              </a:spcBef>
              <a:spcAft>
                <a:spcPts val="0"/>
              </a:spcAft>
              <a:buFont typeface="Wingdings" panose="05000000000000000000" pitchFamily="2" charset="2"/>
              <a:buChar char="§"/>
            </a:pPr>
            <a:r>
              <a:rPr lang="en-US" sz="2000" dirty="0" smtClean="0">
                <a:latin typeface="+mn-lt"/>
                <a:cs typeface="Arial" panose="020B0604020202020204" pitchFamily="34" charset="0"/>
              </a:rPr>
              <a:t>Documentation and coding</a:t>
            </a:r>
          </a:p>
          <a:p>
            <a:pPr marL="285750" lvl="0" indent="-285750">
              <a:spcBef>
                <a:spcPts val="600"/>
              </a:spcBef>
              <a:spcAft>
                <a:spcPts val="600"/>
              </a:spcAft>
              <a:buFont typeface="Wingdings" panose="05000000000000000000" pitchFamily="2" charset="2"/>
              <a:buChar char="§"/>
            </a:pPr>
            <a:r>
              <a:rPr lang="en-US" sz="2000" dirty="0">
                <a:latin typeface="+mn-lt"/>
                <a:cs typeface="Arial" panose="020B0604020202020204" pitchFamily="34" charset="0"/>
              </a:rPr>
              <a:t>Conduct </a:t>
            </a:r>
            <a:r>
              <a:rPr lang="en-US" sz="2000" dirty="0" smtClean="0">
                <a:latin typeface="+mn-lt"/>
                <a:cs typeface="Arial" panose="020B0604020202020204" pitchFamily="34" charset="0"/>
              </a:rPr>
              <a:t>regular facilitation calls and provide implementation support to participants</a:t>
            </a:r>
            <a:endParaRPr lang="en-US" sz="2000" dirty="0">
              <a:latin typeface="+mn-lt"/>
              <a:cs typeface="Arial" panose="020B0604020202020204" pitchFamily="34" charset="0"/>
            </a:endParaRPr>
          </a:p>
        </p:txBody>
      </p:sp>
    </p:spTree>
    <p:extLst>
      <p:ext uri="{BB962C8B-B14F-4D97-AF65-F5344CB8AC3E}">
        <p14:creationId xmlns:p14="http://schemas.microsoft.com/office/powerpoint/2010/main" val="2621572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sz="2400" dirty="0" err="1" smtClean="0">
                <a:latin typeface="+mn-lt"/>
                <a:cs typeface="Arial" charset="0"/>
              </a:rPr>
              <a:t>TiC</a:t>
            </a:r>
            <a:r>
              <a:rPr lang="en-US" altLang="en-US" sz="2400" dirty="0" smtClean="0">
                <a:latin typeface="+mn-lt"/>
                <a:cs typeface="Arial" charset="0"/>
              </a:rPr>
              <a:t>: Monitoring and Evaluation</a:t>
            </a:r>
            <a:endParaRPr lang="en-US" altLang="en-US" sz="2400" dirty="0">
              <a:latin typeface="+mn-lt"/>
              <a:cs typeface="Arial" charset="0"/>
            </a:endParaRPr>
          </a:p>
        </p:txBody>
      </p:sp>
      <p:sp>
        <p:nvSpPr>
          <p:cNvPr id="4" name="Footer Placeholder 3"/>
          <p:cNvSpPr>
            <a:spLocks noGrp="1"/>
          </p:cNvSpPr>
          <p:nvPr>
            <p:ph type="ftr" sz="quarter" idx="11"/>
          </p:nvPr>
        </p:nvSpPr>
        <p:spPr/>
        <p:txBody>
          <a:bodyPr/>
          <a:lstStyle/>
          <a:p>
            <a:pPr>
              <a:defRPr/>
            </a:pPr>
            <a:r>
              <a:rPr lang="en-US" dirty="0"/>
              <a:t>“Medically Ready Force…Ready Medical Force”</a:t>
            </a:r>
          </a:p>
        </p:txBody>
      </p:sp>
      <p:sp>
        <p:nvSpPr>
          <p:cNvPr id="614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Lucida Sans Unicode" pitchFamily="34" charset="0"/>
              <a:buChar char="∎"/>
              <a:defRPr sz="2800">
                <a:solidFill>
                  <a:schemeClr val="tx1"/>
                </a:solidFill>
                <a:latin typeface="Calibri" pitchFamily="34" charset="0"/>
              </a:defRPr>
            </a:lvl1pPr>
            <a:lvl2pPr marL="742950" indent="-285750">
              <a:spcBef>
                <a:spcPct val="20000"/>
              </a:spcBef>
              <a:buFont typeface="Wingdings" pitchFamily="2" charset="2"/>
              <a:buChar char="q"/>
              <a:defRPr sz="2400">
                <a:solidFill>
                  <a:schemeClr val="tx1"/>
                </a:solidFill>
                <a:latin typeface="Calibri" pitchFamily="34" charset="0"/>
              </a:defRPr>
            </a:lvl2pPr>
            <a:lvl3pPr marL="1143000" indent="-228600">
              <a:spcBef>
                <a:spcPct val="20000"/>
              </a:spcBef>
              <a:buFont typeface="Wingdings" pitchFamily="2" charset="2"/>
              <a:buChar char="§"/>
              <a:defRPr sz="2200">
                <a:solidFill>
                  <a:schemeClr val="tx1"/>
                </a:solidFill>
                <a:latin typeface="Calibri" pitchFamily="34" charset="0"/>
              </a:defRPr>
            </a:lvl3pPr>
            <a:lvl4pPr marL="1600200" indent="-228600">
              <a:spcBef>
                <a:spcPct val="20000"/>
              </a:spcBef>
              <a:buFont typeface="Lucida Sans Unicode" pitchFamily="34" charset="0"/>
              <a:buChar char="▻"/>
              <a:defRPr sz="2000">
                <a:solidFill>
                  <a:schemeClr val="tx1"/>
                </a:solidFill>
                <a:latin typeface="Calibri" pitchFamily="34" charset="0"/>
              </a:defRPr>
            </a:lvl4pPr>
            <a:lvl5pPr marL="2057400" indent="-228600">
              <a:spcBef>
                <a:spcPct val="20000"/>
              </a:spcBef>
              <a:buFont typeface="Lucida Sans Unicode"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Lucida Sans Unicode"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Lucida Sans Unicode"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Lucida Sans Unicode"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Lucida Sans Unicode" pitchFamily="34" charset="0"/>
              <a:buChar char="▹"/>
              <a:defRPr sz="2000">
                <a:solidFill>
                  <a:schemeClr val="tx1"/>
                </a:solidFill>
                <a:latin typeface="Calibri" pitchFamily="34" charset="0"/>
              </a:defRPr>
            </a:lvl9pPr>
          </a:lstStyle>
          <a:p>
            <a:pPr>
              <a:spcBef>
                <a:spcPct val="0"/>
              </a:spcBef>
              <a:buFontTx/>
              <a:buNone/>
            </a:pPr>
            <a:fld id="{9132D938-8274-4B0B-9A2E-1014009FF89A}" type="slidenum">
              <a:rPr lang="en-US" altLang="en-US" sz="1400" smtClean="0">
                <a:solidFill>
                  <a:srgbClr val="898989"/>
                </a:solidFill>
                <a:cs typeface="Arial" charset="0"/>
              </a:rPr>
              <a:pPr>
                <a:spcBef>
                  <a:spcPct val="0"/>
                </a:spcBef>
                <a:buFontTx/>
                <a:buNone/>
              </a:pPr>
              <a:t>17</a:t>
            </a:fld>
            <a:endParaRPr lang="en-US" altLang="en-US" sz="1400">
              <a:solidFill>
                <a:srgbClr val="898989"/>
              </a:solidFill>
              <a:cs typeface="Arial" charset="0"/>
            </a:endParaRPr>
          </a:p>
        </p:txBody>
      </p:sp>
      <p:sp>
        <p:nvSpPr>
          <p:cNvPr id="2" name="TextBox 1"/>
          <p:cNvSpPr txBox="1"/>
          <p:nvPr/>
        </p:nvSpPr>
        <p:spPr>
          <a:xfrm>
            <a:off x="304800" y="1600200"/>
            <a:ext cx="8305800" cy="5016758"/>
          </a:xfrm>
          <a:prstGeom prst="rect">
            <a:avLst/>
          </a:prstGeom>
          <a:noFill/>
        </p:spPr>
        <p:txBody>
          <a:bodyPr wrap="square" rtlCol="0">
            <a:spAutoFit/>
          </a:bodyPr>
          <a:lstStyle/>
          <a:p>
            <a:pPr marL="342900" indent="-342900">
              <a:spcBef>
                <a:spcPts val="600"/>
              </a:spcBef>
              <a:spcAft>
                <a:spcPts val="600"/>
              </a:spcAft>
              <a:buFont typeface="Wingdings" panose="05000000000000000000" pitchFamily="2" charset="2"/>
              <a:buChar char="§"/>
            </a:pPr>
            <a:r>
              <a:rPr lang="en-US" sz="2000" dirty="0" smtClean="0">
                <a:latin typeface="+mn-lt"/>
                <a:cs typeface="Arial" panose="020B0604020202020204" pitchFamily="34" charset="0"/>
              </a:rPr>
              <a:t>Monitor metrics to evaluate progress of </a:t>
            </a:r>
            <a:r>
              <a:rPr lang="en-US" sz="2000" dirty="0" err="1" smtClean="0">
                <a:latin typeface="+mn-lt"/>
                <a:cs typeface="Arial" panose="020B0604020202020204" pitchFamily="34" charset="0"/>
              </a:rPr>
              <a:t>TiC</a:t>
            </a:r>
            <a:r>
              <a:rPr lang="en-US" sz="2000" dirty="0" smtClean="0">
                <a:latin typeface="+mn-lt"/>
                <a:cs typeface="Arial" panose="020B0604020202020204" pitchFamily="34" charset="0"/>
              </a:rPr>
              <a:t> pilot, to include:</a:t>
            </a:r>
          </a:p>
          <a:p>
            <a:pPr marL="800100" lvl="1" indent="-342900">
              <a:spcBef>
                <a:spcPts val="600"/>
              </a:spcBef>
              <a:spcAft>
                <a:spcPts val="600"/>
              </a:spcAft>
              <a:buFont typeface="Wingdings" panose="05000000000000000000" pitchFamily="2" charset="2"/>
              <a:buChar char="§"/>
            </a:pPr>
            <a:r>
              <a:rPr lang="en-US" sz="2000" dirty="0">
                <a:latin typeface="+mn-lt"/>
                <a:cs typeface="Arial" panose="020B0604020202020204" pitchFamily="34" charset="0"/>
              </a:rPr>
              <a:t>Provider knowledge of how to effectively use apps in care</a:t>
            </a:r>
          </a:p>
          <a:p>
            <a:pPr marL="800100" lvl="1" indent="-342900">
              <a:spcBef>
                <a:spcPts val="600"/>
              </a:spcBef>
              <a:spcAft>
                <a:spcPts val="600"/>
              </a:spcAft>
              <a:buFont typeface="Wingdings" panose="05000000000000000000" pitchFamily="2" charset="2"/>
              <a:buChar char="§"/>
            </a:pPr>
            <a:r>
              <a:rPr lang="en-US" sz="2000" dirty="0" smtClean="0">
                <a:latin typeface="+mn-lt"/>
                <a:cs typeface="Arial" panose="020B0604020202020204" pitchFamily="34" charset="0"/>
              </a:rPr>
              <a:t>Provider </a:t>
            </a:r>
            <a:r>
              <a:rPr lang="en-US" sz="2000" dirty="0">
                <a:latin typeface="+mn-lt"/>
                <a:cs typeface="Arial" panose="020B0604020202020204" pitchFamily="34" charset="0"/>
              </a:rPr>
              <a:t>attitudes toward using mobile apps in practice and perceptions of usefulness and effectiveness</a:t>
            </a:r>
          </a:p>
          <a:p>
            <a:pPr marL="800100" lvl="1" indent="-342900">
              <a:spcBef>
                <a:spcPts val="600"/>
              </a:spcBef>
              <a:spcAft>
                <a:spcPts val="600"/>
              </a:spcAft>
              <a:buFont typeface="Wingdings" panose="05000000000000000000" pitchFamily="2" charset="2"/>
              <a:buChar char="§"/>
            </a:pPr>
            <a:r>
              <a:rPr lang="en-US" sz="2000" dirty="0" smtClean="0">
                <a:latin typeface="+mn-lt"/>
                <a:cs typeface="Arial" panose="020B0604020202020204" pitchFamily="34" charset="0"/>
              </a:rPr>
              <a:t>Provider current/prior use </a:t>
            </a:r>
            <a:r>
              <a:rPr lang="en-US" sz="2000" dirty="0">
                <a:latin typeface="+mn-lt"/>
                <a:cs typeface="Arial" panose="020B0604020202020204" pitchFamily="34" charset="0"/>
              </a:rPr>
              <a:t>of mobile apps in practice </a:t>
            </a:r>
            <a:endParaRPr lang="en-US" sz="2000" dirty="0" smtClean="0">
              <a:latin typeface="+mn-lt"/>
              <a:cs typeface="Arial" panose="020B0604020202020204" pitchFamily="34" charset="0"/>
            </a:endParaRPr>
          </a:p>
          <a:p>
            <a:pPr marL="800100" lvl="1" indent="-342900">
              <a:spcBef>
                <a:spcPts val="600"/>
              </a:spcBef>
              <a:spcAft>
                <a:spcPts val="600"/>
              </a:spcAft>
              <a:buFont typeface="Wingdings" panose="05000000000000000000" pitchFamily="2" charset="2"/>
              <a:buChar char="§"/>
            </a:pPr>
            <a:r>
              <a:rPr lang="en-US" sz="2000" dirty="0" smtClean="0">
                <a:latin typeface="+mn-lt"/>
                <a:cs typeface="Arial" panose="020B0604020202020204" pitchFamily="34" charset="0"/>
              </a:rPr>
              <a:t>Provider </a:t>
            </a:r>
            <a:r>
              <a:rPr lang="en-US" sz="2000" dirty="0">
                <a:latin typeface="+mn-lt"/>
                <a:cs typeface="Arial" panose="020B0604020202020204" pitchFamily="34" charset="0"/>
              </a:rPr>
              <a:t>experience using mobile apps in practice including social, behavioral, </a:t>
            </a:r>
            <a:r>
              <a:rPr lang="en-US" sz="2000" dirty="0" smtClean="0">
                <a:latin typeface="+mn-lt"/>
                <a:cs typeface="Arial" panose="020B0604020202020204" pitchFamily="34" charset="0"/>
              </a:rPr>
              <a:t>and clinical facilitators and barriers</a:t>
            </a:r>
            <a:endParaRPr lang="en-US" sz="2000" dirty="0">
              <a:latin typeface="+mn-lt"/>
              <a:cs typeface="Arial" panose="020B0604020202020204" pitchFamily="34" charset="0"/>
            </a:endParaRPr>
          </a:p>
          <a:p>
            <a:pPr marL="800100" lvl="1" indent="-342900">
              <a:spcBef>
                <a:spcPts val="600"/>
              </a:spcBef>
              <a:spcAft>
                <a:spcPts val="600"/>
              </a:spcAft>
              <a:buFont typeface="Wingdings" panose="05000000000000000000" pitchFamily="2" charset="2"/>
              <a:buChar char="§"/>
            </a:pPr>
            <a:r>
              <a:rPr lang="en-US" sz="2000" dirty="0" smtClean="0">
                <a:latin typeface="+mn-lt"/>
                <a:cs typeface="Arial" panose="020B0604020202020204" pitchFamily="34" charset="0"/>
              </a:rPr>
              <a:t>Factors contributing to uptake and adoption of mobile apps in practice</a:t>
            </a:r>
          </a:p>
          <a:p>
            <a:pPr marL="800100" lvl="1" indent="-342900">
              <a:spcBef>
                <a:spcPts val="600"/>
              </a:spcBef>
              <a:spcAft>
                <a:spcPts val="600"/>
              </a:spcAft>
              <a:buFont typeface="Wingdings" panose="05000000000000000000" pitchFamily="2" charset="2"/>
              <a:buChar char="§"/>
            </a:pPr>
            <a:r>
              <a:rPr lang="en-US" sz="2000" dirty="0" smtClean="0">
                <a:latin typeface="+mn-lt"/>
                <a:cs typeface="Arial" panose="020B0604020202020204" pitchFamily="34" charset="0"/>
              </a:rPr>
              <a:t>Documentation of use of mobile apps in medical record</a:t>
            </a:r>
          </a:p>
          <a:p>
            <a:pPr marL="342900" indent="-342900">
              <a:spcBef>
                <a:spcPts val="600"/>
              </a:spcBef>
              <a:spcAft>
                <a:spcPts val="600"/>
              </a:spcAft>
              <a:buFont typeface="Wingdings" panose="05000000000000000000" pitchFamily="2" charset="2"/>
              <a:buChar char="§"/>
            </a:pPr>
            <a:r>
              <a:rPr lang="en-US" sz="2000" dirty="0" smtClean="0">
                <a:cs typeface="Arial" panose="020B0604020202020204" pitchFamily="34" charset="0"/>
              </a:rPr>
              <a:t>Data collection at </a:t>
            </a:r>
            <a:r>
              <a:rPr lang="en-US" sz="2000" dirty="0">
                <a:cs typeface="Arial" panose="020B0604020202020204" pitchFamily="34" charset="0"/>
              </a:rPr>
              <a:t>pre-training, post-training, 1-month post-training, and 3-months post-training </a:t>
            </a:r>
          </a:p>
          <a:p>
            <a:pPr marL="285750" indent="-285750">
              <a:spcBef>
                <a:spcPts val="600"/>
              </a:spcBef>
              <a:spcAft>
                <a:spcPts val="600"/>
              </a:spcAft>
              <a:buFont typeface="Arial" panose="020B0604020202020204" pitchFamily="34" charset="0"/>
              <a:buChar char="−"/>
            </a:pPr>
            <a:endParaRPr lang="en-US" sz="2000" dirty="0">
              <a:latin typeface="+mn-lt"/>
              <a:cs typeface="Arial" panose="020B0604020202020204" pitchFamily="34" charset="0"/>
            </a:endParaRPr>
          </a:p>
        </p:txBody>
      </p:sp>
    </p:spTree>
    <p:extLst>
      <p:ext uri="{BB962C8B-B14F-4D97-AF65-F5344CB8AC3E}">
        <p14:creationId xmlns:p14="http://schemas.microsoft.com/office/powerpoint/2010/main" val="22001054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6"/>
          <p:cNvSpPr>
            <a:spLocks noGrp="1"/>
          </p:cNvSpPr>
          <p:nvPr/>
        </p:nvSpPr>
        <p:spPr>
          <a:xfrm>
            <a:off x="54978" y="3478929"/>
            <a:ext cx="9089022" cy="3013075"/>
          </a:xfrm>
          <a:prstGeom prst="rect">
            <a:avLst/>
          </a:prstGeom>
        </p:spPr>
        <p:txBody>
          <a:bodyPr vert="horz">
            <a:normAutofit/>
          </a:bodyPr>
          <a:lstStyle>
            <a:lvl1pPr marL="342900" indent="-342900" algn="l" rtl="0" eaLnBrk="0" fontAlgn="base" hangingPunct="0">
              <a:spcBef>
                <a:spcPts val="800"/>
              </a:spcBef>
              <a:spcAft>
                <a:spcPct val="0"/>
              </a:spcAft>
              <a:buClr>
                <a:schemeClr val="tx1">
                  <a:lumMod val="65000"/>
                  <a:lumOff val="35000"/>
                </a:schemeClr>
              </a:buClr>
              <a:buSzPct val="100000"/>
              <a:buFont typeface="Arial" charset="0"/>
              <a:buChar char="•"/>
              <a:defRPr sz="3200">
                <a:solidFill>
                  <a:schemeClr val="tx1">
                    <a:lumMod val="65000"/>
                    <a:lumOff val="35000"/>
                  </a:schemeClr>
                </a:solidFill>
                <a:latin typeface="+mn-lt"/>
                <a:ea typeface="ＭＳ Ｐゴシック" charset="0"/>
                <a:cs typeface="ＭＳ Ｐゴシック" charset="0"/>
                <a:sym typeface="Futura Book" charset="0"/>
              </a:defRPr>
            </a:lvl1pPr>
            <a:lvl2pPr marL="742950" indent="-285750" algn="l" rtl="0" eaLnBrk="0" fontAlgn="base" hangingPunct="0">
              <a:spcBef>
                <a:spcPts val="700"/>
              </a:spcBef>
              <a:spcAft>
                <a:spcPct val="0"/>
              </a:spcAft>
              <a:buClr>
                <a:schemeClr val="tx1">
                  <a:lumMod val="65000"/>
                  <a:lumOff val="35000"/>
                </a:schemeClr>
              </a:buClr>
              <a:buSzPct val="100000"/>
              <a:buFont typeface="Arial" charset="0"/>
              <a:buChar char="–"/>
              <a:defRPr sz="2800">
                <a:solidFill>
                  <a:schemeClr val="tx1">
                    <a:lumMod val="65000"/>
                    <a:lumOff val="35000"/>
                  </a:schemeClr>
                </a:solidFill>
                <a:latin typeface="+mn-lt"/>
                <a:ea typeface="ＭＳ Ｐゴシック" charset="0"/>
                <a:cs typeface="+mn-cs"/>
                <a:sym typeface="Futura Book" charset="0"/>
              </a:defRPr>
            </a:lvl2pPr>
            <a:lvl3pPr marL="1143000" indent="-228600" algn="l" rtl="0" eaLnBrk="0" fontAlgn="base" hangingPunct="0">
              <a:spcBef>
                <a:spcPts val="600"/>
              </a:spcBef>
              <a:spcAft>
                <a:spcPct val="0"/>
              </a:spcAft>
              <a:buClr>
                <a:schemeClr val="tx1">
                  <a:lumMod val="65000"/>
                  <a:lumOff val="35000"/>
                </a:schemeClr>
              </a:buClr>
              <a:buSzPct val="100000"/>
              <a:buFont typeface="Arial" charset="0"/>
              <a:buChar char="•"/>
              <a:defRPr sz="2400">
                <a:solidFill>
                  <a:schemeClr val="tx1">
                    <a:lumMod val="65000"/>
                    <a:lumOff val="35000"/>
                  </a:schemeClr>
                </a:solidFill>
                <a:latin typeface="+mn-lt"/>
                <a:ea typeface="ＭＳ Ｐゴシック" charset="0"/>
                <a:cs typeface="+mn-cs"/>
                <a:sym typeface="Futura Book" charset="0"/>
              </a:defRPr>
            </a:lvl3pPr>
            <a:lvl4pPr marL="1600200" indent="-228600" algn="l" rtl="0" eaLnBrk="0" fontAlgn="base" hangingPunct="0">
              <a:spcBef>
                <a:spcPts val="500"/>
              </a:spcBef>
              <a:spcAft>
                <a:spcPct val="0"/>
              </a:spcAft>
              <a:buClr>
                <a:schemeClr val="tx1">
                  <a:lumMod val="65000"/>
                  <a:lumOff val="35000"/>
                </a:schemeClr>
              </a:buClr>
              <a:buSzPct val="100000"/>
              <a:buFont typeface="Arial" charset="0"/>
              <a:buChar char="–"/>
              <a:defRPr sz="2000">
                <a:solidFill>
                  <a:schemeClr val="tx1">
                    <a:lumMod val="65000"/>
                    <a:lumOff val="35000"/>
                  </a:schemeClr>
                </a:solidFill>
                <a:latin typeface="+mn-lt"/>
                <a:ea typeface="ＭＳ Ｐゴシック" charset="0"/>
                <a:cs typeface="+mn-cs"/>
                <a:sym typeface="Futura Book" charset="0"/>
              </a:defRPr>
            </a:lvl4pPr>
            <a:lvl5pPr marL="2057400" indent="-228600" algn="l" rtl="0" eaLnBrk="0" fontAlgn="base" hangingPunct="0">
              <a:spcBef>
                <a:spcPts val="500"/>
              </a:spcBef>
              <a:spcAft>
                <a:spcPct val="0"/>
              </a:spcAft>
              <a:buClr>
                <a:schemeClr val="tx1">
                  <a:lumMod val="65000"/>
                  <a:lumOff val="35000"/>
                </a:schemeClr>
              </a:buClr>
              <a:buSzPct val="100000"/>
              <a:buFont typeface="Arial" charset="0"/>
              <a:buChar char="»"/>
              <a:defRPr sz="2000">
                <a:solidFill>
                  <a:schemeClr val="tx1">
                    <a:lumMod val="65000"/>
                    <a:lumOff val="35000"/>
                  </a:schemeClr>
                </a:solidFill>
                <a:latin typeface="+mn-lt"/>
                <a:ea typeface="ＭＳ Ｐゴシック" charset="0"/>
                <a:cs typeface="+mn-cs"/>
                <a:sym typeface="Futura Book" charset="0"/>
              </a:defRPr>
            </a:lvl5pPr>
            <a:lvl6pPr marL="2514600" indent="-228600" algn="l" rtl="0" eaLnBrk="1" fontAlgn="base" hangingPunct="1">
              <a:spcBef>
                <a:spcPts val="500"/>
              </a:spcBef>
              <a:spcAft>
                <a:spcPct val="0"/>
              </a:spcAft>
              <a:buClr>
                <a:srgbClr val="000000"/>
              </a:buClr>
              <a:buSzPct val="100000"/>
              <a:buFont typeface="Arial" charset="0"/>
              <a:buChar char="»"/>
              <a:defRPr sz="2000">
                <a:solidFill>
                  <a:schemeClr val="tx1"/>
                </a:solidFill>
                <a:latin typeface="+mn-lt"/>
                <a:ea typeface="+mn-ea"/>
                <a:cs typeface="+mn-cs"/>
                <a:sym typeface="Futura Book" charset="0"/>
              </a:defRPr>
            </a:lvl6pPr>
            <a:lvl7pPr marL="2971800" indent="-228600" algn="l" rtl="0" eaLnBrk="1" fontAlgn="base" hangingPunct="1">
              <a:spcBef>
                <a:spcPts val="500"/>
              </a:spcBef>
              <a:spcAft>
                <a:spcPct val="0"/>
              </a:spcAft>
              <a:buClr>
                <a:srgbClr val="000000"/>
              </a:buClr>
              <a:buSzPct val="100000"/>
              <a:buFont typeface="Arial" charset="0"/>
              <a:buChar char="»"/>
              <a:defRPr sz="2000">
                <a:solidFill>
                  <a:schemeClr val="tx1"/>
                </a:solidFill>
                <a:latin typeface="+mn-lt"/>
                <a:ea typeface="+mn-ea"/>
                <a:cs typeface="+mn-cs"/>
                <a:sym typeface="Futura Book" charset="0"/>
              </a:defRPr>
            </a:lvl7pPr>
            <a:lvl8pPr marL="3429000" indent="-228600" algn="l" rtl="0" eaLnBrk="1" fontAlgn="base" hangingPunct="1">
              <a:spcBef>
                <a:spcPts val="500"/>
              </a:spcBef>
              <a:spcAft>
                <a:spcPct val="0"/>
              </a:spcAft>
              <a:buClr>
                <a:srgbClr val="000000"/>
              </a:buClr>
              <a:buSzPct val="100000"/>
              <a:buFont typeface="Arial" charset="0"/>
              <a:buChar char="»"/>
              <a:defRPr sz="2000">
                <a:solidFill>
                  <a:schemeClr val="tx1"/>
                </a:solidFill>
                <a:latin typeface="+mn-lt"/>
                <a:ea typeface="+mn-ea"/>
                <a:cs typeface="+mn-cs"/>
                <a:sym typeface="Futura Book" charset="0"/>
              </a:defRPr>
            </a:lvl8pPr>
            <a:lvl9pPr marL="3886200" indent="-228600" algn="l" rtl="0" eaLnBrk="1" fontAlgn="base" hangingPunct="1">
              <a:spcBef>
                <a:spcPts val="500"/>
              </a:spcBef>
              <a:spcAft>
                <a:spcPct val="0"/>
              </a:spcAft>
              <a:buClr>
                <a:srgbClr val="000000"/>
              </a:buClr>
              <a:buSzPct val="100000"/>
              <a:buFont typeface="Arial" charset="0"/>
              <a:buChar char="»"/>
              <a:defRPr sz="2000">
                <a:solidFill>
                  <a:schemeClr val="tx1"/>
                </a:solidFill>
                <a:latin typeface="+mn-lt"/>
                <a:ea typeface="+mn-ea"/>
                <a:cs typeface="+mn-cs"/>
                <a:sym typeface="Futura Book" charset="0"/>
              </a:defRPr>
            </a:lvl9pPr>
          </a:lstStyle>
          <a:p>
            <a:pPr marL="0" indent="0" algn="ctr" eaLnBrk="1" hangingPunct="1">
              <a:buClr>
                <a:prstClr val="black">
                  <a:lumMod val="65000"/>
                  <a:lumOff val="35000"/>
                </a:prstClr>
              </a:buClr>
              <a:buFont typeface="Arial" charset="0"/>
              <a:buNone/>
              <a:defRPr/>
            </a:pPr>
            <a:r>
              <a:rPr lang="en-US" sz="2000" b="1" dirty="0" smtClean="0">
                <a:solidFill>
                  <a:prstClr val="black"/>
                </a:solidFill>
                <a:latin typeface="Arial" panose="020B0604020202020204" pitchFamily="34" charset="0"/>
                <a:ea typeface="Helvetica" charset="0"/>
                <a:cs typeface="Arial" panose="020B0604020202020204" pitchFamily="34" charset="0"/>
              </a:rPr>
              <a:t>Discussion &amp; Questions</a:t>
            </a:r>
          </a:p>
          <a:p>
            <a:pPr eaLnBrk="1" hangingPunct="1">
              <a:buClr>
                <a:prstClr val="black">
                  <a:lumMod val="65000"/>
                  <a:lumOff val="35000"/>
                </a:prstClr>
              </a:buClr>
              <a:defRPr/>
            </a:pPr>
            <a:endParaRPr lang="en-US" sz="2400" b="1" dirty="0">
              <a:solidFill>
                <a:prstClr val="black">
                  <a:lumMod val="65000"/>
                  <a:lumOff val="35000"/>
                </a:prstClr>
              </a:solidFill>
              <a:latin typeface="Arial"/>
              <a:cs typeface="Arial"/>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6284912"/>
            <a:ext cx="5707063" cy="57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8898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6"/>
          <p:cNvSpPr>
            <a:spLocks noGrp="1"/>
          </p:cNvSpPr>
          <p:nvPr/>
        </p:nvSpPr>
        <p:spPr>
          <a:xfrm>
            <a:off x="65416" y="1752600"/>
            <a:ext cx="9089022" cy="3352800"/>
          </a:xfrm>
          <a:prstGeom prst="rect">
            <a:avLst/>
          </a:prstGeom>
        </p:spPr>
        <p:txBody>
          <a:bodyPr vert="horz">
            <a:normAutofit/>
          </a:bodyPr>
          <a:lstStyle>
            <a:lvl1pPr marL="342900" indent="-342900" algn="l" rtl="0" eaLnBrk="0" fontAlgn="base" hangingPunct="0">
              <a:spcBef>
                <a:spcPts val="800"/>
              </a:spcBef>
              <a:spcAft>
                <a:spcPct val="0"/>
              </a:spcAft>
              <a:buClr>
                <a:schemeClr val="tx1">
                  <a:lumMod val="65000"/>
                  <a:lumOff val="35000"/>
                </a:schemeClr>
              </a:buClr>
              <a:buSzPct val="100000"/>
              <a:buFont typeface="Arial" charset="0"/>
              <a:buChar char="•"/>
              <a:defRPr sz="3200">
                <a:solidFill>
                  <a:schemeClr val="tx1">
                    <a:lumMod val="65000"/>
                    <a:lumOff val="35000"/>
                  </a:schemeClr>
                </a:solidFill>
                <a:latin typeface="+mn-lt"/>
                <a:ea typeface="ＭＳ Ｐゴシック" charset="0"/>
                <a:cs typeface="ＭＳ Ｐゴシック" charset="0"/>
                <a:sym typeface="Futura Book" charset="0"/>
              </a:defRPr>
            </a:lvl1pPr>
            <a:lvl2pPr marL="742950" indent="-285750" algn="l" rtl="0" eaLnBrk="0" fontAlgn="base" hangingPunct="0">
              <a:spcBef>
                <a:spcPts val="700"/>
              </a:spcBef>
              <a:spcAft>
                <a:spcPct val="0"/>
              </a:spcAft>
              <a:buClr>
                <a:schemeClr val="tx1">
                  <a:lumMod val="65000"/>
                  <a:lumOff val="35000"/>
                </a:schemeClr>
              </a:buClr>
              <a:buSzPct val="100000"/>
              <a:buFont typeface="Arial" charset="0"/>
              <a:buChar char="–"/>
              <a:defRPr sz="2800">
                <a:solidFill>
                  <a:schemeClr val="tx1">
                    <a:lumMod val="65000"/>
                    <a:lumOff val="35000"/>
                  </a:schemeClr>
                </a:solidFill>
                <a:latin typeface="+mn-lt"/>
                <a:ea typeface="ＭＳ Ｐゴシック" charset="0"/>
                <a:cs typeface="+mn-cs"/>
                <a:sym typeface="Futura Book" charset="0"/>
              </a:defRPr>
            </a:lvl2pPr>
            <a:lvl3pPr marL="1143000" indent="-228600" algn="l" rtl="0" eaLnBrk="0" fontAlgn="base" hangingPunct="0">
              <a:spcBef>
                <a:spcPts val="600"/>
              </a:spcBef>
              <a:spcAft>
                <a:spcPct val="0"/>
              </a:spcAft>
              <a:buClr>
                <a:schemeClr val="tx1">
                  <a:lumMod val="65000"/>
                  <a:lumOff val="35000"/>
                </a:schemeClr>
              </a:buClr>
              <a:buSzPct val="100000"/>
              <a:buFont typeface="Arial" charset="0"/>
              <a:buChar char="•"/>
              <a:defRPr sz="2400">
                <a:solidFill>
                  <a:schemeClr val="tx1">
                    <a:lumMod val="65000"/>
                    <a:lumOff val="35000"/>
                  </a:schemeClr>
                </a:solidFill>
                <a:latin typeface="+mn-lt"/>
                <a:ea typeface="ＭＳ Ｐゴシック" charset="0"/>
                <a:cs typeface="+mn-cs"/>
                <a:sym typeface="Futura Book" charset="0"/>
              </a:defRPr>
            </a:lvl3pPr>
            <a:lvl4pPr marL="1600200" indent="-228600" algn="l" rtl="0" eaLnBrk="0" fontAlgn="base" hangingPunct="0">
              <a:spcBef>
                <a:spcPts val="500"/>
              </a:spcBef>
              <a:spcAft>
                <a:spcPct val="0"/>
              </a:spcAft>
              <a:buClr>
                <a:schemeClr val="tx1">
                  <a:lumMod val="65000"/>
                  <a:lumOff val="35000"/>
                </a:schemeClr>
              </a:buClr>
              <a:buSzPct val="100000"/>
              <a:buFont typeface="Arial" charset="0"/>
              <a:buChar char="–"/>
              <a:defRPr sz="2000">
                <a:solidFill>
                  <a:schemeClr val="tx1">
                    <a:lumMod val="65000"/>
                    <a:lumOff val="35000"/>
                  </a:schemeClr>
                </a:solidFill>
                <a:latin typeface="+mn-lt"/>
                <a:ea typeface="ＭＳ Ｐゴシック" charset="0"/>
                <a:cs typeface="+mn-cs"/>
                <a:sym typeface="Futura Book" charset="0"/>
              </a:defRPr>
            </a:lvl4pPr>
            <a:lvl5pPr marL="2057400" indent="-228600" algn="l" rtl="0" eaLnBrk="0" fontAlgn="base" hangingPunct="0">
              <a:spcBef>
                <a:spcPts val="500"/>
              </a:spcBef>
              <a:spcAft>
                <a:spcPct val="0"/>
              </a:spcAft>
              <a:buClr>
                <a:schemeClr val="tx1">
                  <a:lumMod val="65000"/>
                  <a:lumOff val="35000"/>
                </a:schemeClr>
              </a:buClr>
              <a:buSzPct val="100000"/>
              <a:buFont typeface="Arial" charset="0"/>
              <a:buChar char="»"/>
              <a:defRPr sz="2000">
                <a:solidFill>
                  <a:schemeClr val="tx1">
                    <a:lumMod val="65000"/>
                    <a:lumOff val="35000"/>
                  </a:schemeClr>
                </a:solidFill>
                <a:latin typeface="+mn-lt"/>
                <a:ea typeface="ＭＳ Ｐゴシック" charset="0"/>
                <a:cs typeface="+mn-cs"/>
                <a:sym typeface="Futura Book" charset="0"/>
              </a:defRPr>
            </a:lvl5pPr>
            <a:lvl6pPr marL="2514600" indent="-228600" algn="l" rtl="0" eaLnBrk="1" fontAlgn="base" hangingPunct="1">
              <a:spcBef>
                <a:spcPts val="500"/>
              </a:spcBef>
              <a:spcAft>
                <a:spcPct val="0"/>
              </a:spcAft>
              <a:buClr>
                <a:srgbClr val="000000"/>
              </a:buClr>
              <a:buSzPct val="100000"/>
              <a:buFont typeface="Arial" charset="0"/>
              <a:buChar char="»"/>
              <a:defRPr sz="2000">
                <a:solidFill>
                  <a:schemeClr val="tx1"/>
                </a:solidFill>
                <a:latin typeface="+mn-lt"/>
                <a:ea typeface="+mn-ea"/>
                <a:cs typeface="+mn-cs"/>
                <a:sym typeface="Futura Book" charset="0"/>
              </a:defRPr>
            </a:lvl6pPr>
            <a:lvl7pPr marL="2971800" indent="-228600" algn="l" rtl="0" eaLnBrk="1" fontAlgn="base" hangingPunct="1">
              <a:spcBef>
                <a:spcPts val="500"/>
              </a:spcBef>
              <a:spcAft>
                <a:spcPct val="0"/>
              </a:spcAft>
              <a:buClr>
                <a:srgbClr val="000000"/>
              </a:buClr>
              <a:buSzPct val="100000"/>
              <a:buFont typeface="Arial" charset="0"/>
              <a:buChar char="»"/>
              <a:defRPr sz="2000">
                <a:solidFill>
                  <a:schemeClr val="tx1"/>
                </a:solidFill>
                <a:latin typeface="+mn-lt"/>
                <a:ea typeface="+mn-ea"/>
                <a:cs typeface="+mn-cs"/>
                <a:sym typeface="Futura Book" charset="0"/>
              </a:defRPr>
            </a:lvl7pPr>
            <a:lvl8pPr marL="3429000" indent="-228600" algn="l" rtl="0" eaLnBrk="1" fontAlgn="base" hangingPunct="1">
              <a:spcBef>
                <a:spcPts val="500"/>
              </a:spcBef>
              <a:spcAft>
                <a:spcPct val="0"/>
              </a:spcAft>
              <a:buClr>
                <a:srgbClr val="000000"/>
              </a:buClr>
              <a:buSzPct val="100000"/>
              <a:buFont typeface="Arial" charset="0"/>
              <a:buChar char="»"/>
              <a:defRPr sz="2000">
                <a:solidFill>
                  <a:schemeClr val="tx1"/>
                </a:solidFill>
                <a:latin typeface="+mn-lt"/>
                <a:ea typeface="+mn-ea"/>
                <a:cs typeface="+mn-cs"/>
                <a:sym typeface="Futura Book" charset="0"/>
              </a:defRPr>
            </a:lvl8pPr>
            <a:lvl9pPr marL="3886200" indent="-228600" algn="l" rtl="0" eaLnBrk="1" fontAlgn="base" hangingPunct="1">
              <a:spcBef>
                <a:spcPts val="500"/>
              </a:spcBef>
              <a:spcAft>
                <a:spcPct val="0"/>
              </a:spcAft>
              <a:buClr>
                <a:srgbClr val="000000"/>
              </a:buClr>
              <a:buSzPct val="100000"/>
              <a:buFont typeface="Arial" charset="0"/>
              <a:buChar char="»"/>
              <a:defRPr sz="2000">
                <a:solidFill>
                  <a:schemeClr val="tx1"/>
                </a:solidFill>
                <a:latin typeface="+mn-lt"/>
                <a:ea typeface="+mn-ea"/>
                <a:cs typeface="+mn-cs"/>
                <a:sym typeface="Futura Book" charset="0"/>
              </a:defRPr>
            </a:lvl9pPr>
          </a:lstStyle>
          <a:p>
            <a:pPr marL="0" indent="0">
              <a:buClr>
                <a:prstClr val="black">
                  <a:lumMod val="65000"/>
                  <a:lumOff val="35000"/>
                </a:prstClr>
              </a:buClr>
              <a:buFont typeface="Arial" charset="0"/>
              <a:buNone/>
              <a:defRPr/>
            </a:pPr>
            <a:r>
              <a:rPr lang="en-US" sz="2000" dirty="0" smtClean="0">
                <a:solidFill>
                  <a:prstClr val="black"/>
                </a:solidFill>
                <a:ea typeface="Helvetica" charset="0"/>
                <a:cs typeface="Arial" panose="020B0604020202020204" pitchFamily="34" charset="0"/>
              </a:rPr>
              <a:t>Kate </a:t>
            </a:r>
            <a:r>
              <a:rPr lang="en-US" sz="2000" dirty="0">
                <a:solidFill>
                  <a:prstClr val="black"/>
                </a:solidFill>
                <a:ea typeface="Helvetica" charset="0"/>
                <a:cs typeface="Arial" panose="020B0604020202020204" pitchFamily="34" charset="0"/>
              </a:rPr>
              <a:t>McGraw, </a:t>
            </a:r>
            <a:r>
              <a:rPr lang="en-US" sz="2000" dirty="0" smtClean="0">
                <a:solidFill>
                  <a:prstClr val="black"/>
                </a:solidFill>
                <a:ea typeface="Helvetica" charset="0"/>
                <a:cs typeface="Arial" panose="020B0604020202020204" pitchFamily="34" charset="0"/>
              </a:rPr>
              <a:t>Ph.D., Deputy </a:t>
            </a:r>
            <a:r>
              <a:rPr lang="en-US" sz="2000" dirty="0">
                <a:solidFill>
                  <a:prstClr val="black"/>
                </a:solidFill>
                <a:ea typeface="Helvetica" charset="0"/>
                <a:cs typeface="Arial" panose="020B0604020202020204" pitchFamily="34" charset="0"/>
              </a:rPr>
              <a:t>Director, </a:t>
            </a:r>
            <a:r>
              <a:rPr lang="en-US" sz="2000" dirty="0" smtClean="0">
                <a:solidFill>
                  <a:prstClr val="black"/>
                </a:solidFill>
                <a:ea typeface="Helvetica" charset="0"/>
                <a:cs typeface="Arial" panose="020B0604020202020204" pitchFamily="34" charset="0"/>
              </a:rPr>
              <a:t>DHCC</a:t>
            </a:r>
            <a:endParaRPr lang="en-US" sz="2000" dirty="0">
              <a:solidFill>
                <a:prstClr val="black"/>
              </a:solidFill>
              <a:ea typeface="Helvetica" charset="0"/>
              <a:cs typeface="Arial" panose="020B0604020202020204" pitchFamily="34" charset="0"/>
            </a:endParaRPr>
          </a:p>
          <a:p>
            <a:pPr marL="0" indent="0">
              <a:buClr>
                <a:prstClr val="black">
                  <a:lumMod val="65000"/>
                  <a:lumOff val="35000"/>
                </a:prstClr>
              </a:buClr>
              <a:buFont typeface="Arial" charset="0"/>
              <a:buNone/>
              <a:defRPr/>
            </a:pPr>
            <a:r>
              <a:rPr lang="en-US" sz="2000" dirty="0" smtClean="0">
                <a:solidFill>
                  <a:prstClr val="black"/>
                </a:solidFill>
                <a:ea typeface="Helvetica" charset="0"/>
                <a:cs typeface="Arial" panose="020B0604020202020204" pitchFamily="34" charset="0"/>
                <a:hlinkClick r:id="rId2"/>
              </a:rPr>
              <a:t>kathy.l.mcgraw2.civ@mail.mil</a:t>
            </a:r>
            <a:endParaRPr lang="en-US" sz="2000" dirty="0" smtClean="0">
              <a:solidFill>
                <a:prstClr val="black"/>
              </a:solidFill>
              <a:ea typeface="Helvetica" charset="0"/>
              <a:cs typeface="Arial" panose="020B0604020202020204" pitchFamily="34" charset="0"/>
            </a:endParaRPr>
          </a:p>
          <a:p>
            <a:pPr marL="0" indent="0">
              <a:buClr>
                <a:prstClr val="black">
                  <a:lumMod val="65000"/>
                  <a:lumOff val="35000"/>
                </a:prstClr>
              </a:buClr>
              <a:buFont typeface="Arial" charset="0"/>
              <a:buNone/>
              <a:defRPr/>
            </a:pPr>
            <a:endParaRPr lang="en-US" sz="2000" dirty="0">
              <a:solidFill>
                <a:prstClr val="black"/>
              </a:solidFill>
              <a:ea typeface="Helvetica" charset="0"/>
              <a:cs typeface="Arial" panose="020B0604020202020204" pitchFamily="34" charset="0"/>
            </a:endParaRPr>
          </a:p>
          <a:p>
            <a:pPr marL="0" indent="0">
              <a:buClr>
                <a:prstClr val="black">
                  <a:lumMod val="65000"/>
                  <a:lumOff val="35000"/>
                </a:prstClr>
              </a:buClr>
              <a:buFont typeface="Arial" charset="0"/>
              <a:buNone/>
              <a:defRPr/>
            </a:pPr>
            <a:r>
              <a:rPr lang="en-US" sz="2000" dirty="0" smtClean="0">
                <a:solidFill>
                  <a:prstClr val="black"/>
                </a:solidFill>
                <a:ea typeface="Helvetica" charset="0"/>
                <a:cs typeface="Arial" panose="020B0604020202020204" pitchFamily="34" charset="0"/>
              </a:rPr>
              <a:t>Robert Ciulla, Ph.D., Director, Mobile Health Program, T2</a:t>
            </a:r>
          </a:p>
          <a:p>
            <a:pPr marL="0" indent="0">
              <a:buClr>
                <a:prstClr val="black">
                  <a:lumMod val="65000"/>
                  <a:lumOff val="35000"/>
                </a:prstClr>
              </a:buClr>
              <a:buFont typeface="Arial" charset="0"/>
              <a:buNone/>
              <a:defRPr/>
            </a:pPr>
            <a:r>
              <a:rPr lang="en-US" sz="2000" dirty="0" smtClean="0">
                <a:solidFill>
                  <a:prstClr val="black"/>
                </a:solidFill>
                <a:ea typeface="Helvetica" charset="0"/>
                <a:cs typeface="Arial" panose="020B0604020202020204" pitchFamily="34" charset="0"/>
                <a:hlinkClick r:id="rId3"/>
              </a:rPr>
              <a:t>robert.p.ciulla.civ@mail.mil</a:t>
            </a:r>
            <a:endParaRPr lang="en-US" sz="2000" dirty="0" smtClean="0">
              <a:solidFill>
                <a:prstClr val="black"/>
              </a:solidFill>
              <a:ea typeface="Helvetica" charset="0"/>
              <a:cs typeface="Arial" panose="020B0604020202020204" pitchFamily="34" charset="0"/>
            </a:endParaRPr>
          </a:p>
          <a:p>
            <a:pPr marL="0" indent="0">
              <a:buClr>
                <a:prstClr val="black">
                  <a:lumMod val="65000"/>
                  <a:lumOff val="35000"/>
                </a:prstClr>
              </a:buClr>
              <a:buFont typeface="Arial" charset="0"/>
              <a:buNone/>
              <a:defRPr/>
            </a:pPr>
            <a:endParaRPr lang="en-US" sz="2300" dirty="0" smtClean="0">
              <a:solidFill>
                <a:prstClr val="black"/>
              </a:solidFill>
              <a:ea typeface="Helvetica" charset="0"/>
              <a:cs typeface="Arial" panose="020B0604020202020204" pitchFamily="34" charset="0"/>
            </a:endParaRPr>
          </a:p>
          <a:p>
            <a:pPr marL="0" indent="0">
              <a:buClr>
                <a:prstClr val="black">
                  <a:lumMod val="65000"/>
                  <a:lumOff val="35000"/>
                </a:prstClr>
              </a:buClr>
              <a:buFont typeface="Arial" charset="0"/>
              <a:buNone/>
              <a:defRPr/>
            </a:pPr>
            <a:endParaRPr lang="en-US" sz="2300" dirty="0" smtClean="0">
              <a:solidFill>
                <a:prstClr val="black"/>
              </a:solidFill>
              <a:ea typeface="Helvetica" charset="0"/>
              <a:cs typeface="Arial" panose="020B0604020202020204" pitchFamily="34" charset="0"/>
            </a:endParaRPr>
          </a:p>
          <a:p>
            <a:pPr marL="0" indent="0">
              <a:buClr>
                <a:prstClr val="black">
                  <a:lumMod val="65000"/>
                  <a:lumOff val="35000"/>
                </a:prstClr>
              </a:buClr>
              <a:buFont typeface="Arial" charset="0"/>
              <a:buNone/>
              <a:defRPr/>
            </a:pPr>
            <a:endParaRPr lang="en-US" sz="2300" dirty="0" smtClean="0">
              <a:solidFill>
                <a:prstClr val="black"/>
              </a:solidFill>
              <a:ea typeface="Helvetica" charset="0"/>
              <a:cs typeface="Arial" panose="020B0604020202020204" pitchFamily="34" charset="0"/>
            </a:endParaRPr>
          </a:p>
          <a:p>
            <a:pPr marL="0" indent="0">
              <a:buClr>
                <a:prstClr val="black">
                  <a:lumMod val="65000"/>
                  <a:lumOff val="35000"/>
                </a:prstClr>
              </a:buClr>
              <a:buFont typeface="Arial" charset="0"/>
              <a:buNone/>
              <a:defRPr/>
            </a:pPr>
            <a:endParaRPr lang="en-US" sz="2300" dirty="0" smtClean="0">
              <a:solidFill>
                <a:prstClr val="black"/>
              </a:solidFill>
              <a:ea typeface="Helvetica" charset="0"/>
              <a:cs typeface="Arial" panose="020B0604020202020204" pitchFamily="34" charset="0"/>
            </a:endParaRPr>
          </a:p>
          <a:p>
            <a:pPr marL="0" indent="0">
              <a:buClr>
                <a:prstClr val="black">
                  <a:lumMod val="65000"/>
                  <a:lumOff val="35000"/>
                </a:prstClr>
              </a:buClr>
              <a:buFont typeface="Arial" charset="0"/>
              <a:buNone/>
              <a:defRPr/>
            </a:pPr>
            <a:endParaRPr lang="en-US" sz="2400" dirty="0">
              <a:solidFill>
                <a:prstClr val="black"/>
              </a:solidFill>
              <a:latin typeface="Helvetica" charset="0"/>
              <a:ea typeface="Helvetica" charset="0"/>
              <a:cs typeface="Helvetica" charset="0"/>
            </a:endParaRPr>
          </a:p>
          <a:p>
            <a:pPr marL="0" indent="0" eaLnBrk="1" hangingPunct="1">
              <a:buClr>
                <a:prstClr val="black">
                  <a:lumMod val="65000"/>
                  <a:lumOff val="35000"/>
                </a:prstClr>
              </a:buClr>
              <a:buFont typeface="Arial" charset="0"/>
              <a:buNone/>
              <a:defRPr/>
            </a:pPr>
            <a:endParaRPr lang="en-US" sz="2400" dirty="0" smtClean="0">
              <a:solidFill>
                <a:prstClr val="black"/>
              </a:solidFill>
              <a:latin typeface="Helvetica" charset="0"/>
              <a:ea typeface="Helvetica" charset="0"/>
              <a:cs typeface="Helvetica" charset="0"/>
            </a:endParaRPr>
          </a:p>
          <a:p>
            <a:pPr eaLnBrk="1" hangingPunct="1">
              <a:buClr>
                <a:prstClr val="black">
                  <a:lumMod val="65000"/>
                  <a:lumOff val="35000"/>
                </a:prstClr>
              </a:buClr>
              <a:defRPr/>
            </a:pPr>
            <a:endParaRPr lang="en-US" sz="2400" b="1" dirty="0">
              <a:solidFill>
                <a:prstClr val="black">
                  <a:lumMod val="65000"/>
                  <a:lumOff val="35000"/>
                </a:prstClr>
              </a:solidFill>
              <a:latin typeface="Arial"/>
              <a:cs typeface="Arial"/>
            </a:endParaRPr>
          </a:p>
        </p:txBody>
      </p:sp>
      <p:sp>
        <p:nvSpPr>
          <p:cNvPr id="3" name="Title 1"/>
          <p:cNvSpPr txBox="1">
            <a:spLocks/>
          </p:cNvSpPr>
          <p:nvPr/>
        </p:nvSpPr>
        <p:spPr bwMode="auto">
          <a:xfrm>
            <a:off x="228600" y="274638"/>
            <a:ext cx="6781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200" b="1" kern="1200">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Calibri" pitchFamily="34" charset="0"/>
              </a:defRPr>
            </a:lvl2pPr>
            <a:lvl3pPr algn="l" rtl="0" eaLnBrk="0" fontAlgn="base" hangingPunct="0">
              <a:spcBef>
                <a:spcPct val="0"/>
              </a:spcBef>
              <a:spcAft>
                <a:spcPct val="0"/>
              </a:spcAft>
              <a:defRPr sz="3200" b="1">
                <a:solidFill>
                  <a:schemeClr val="tx1"/>
                </a:solidFill>
                <a:latin typeface="Calibri" pitchFamily="34" charset="0"/>
              </a:defRPr>
            </a:lvl3pPr>
            <a:lvl4pPr algn="l" rtl="0" eaLnBrk="0" fontAlgn="base" hangingPunct="0">
              <a:spcBef>
                <a:spcPct val="0"/>
              </a:spcBef>
              <a:spcAft>
                <a:spcPct val="0"/>
              </a:spcAft>
              <a:defRPr sz="3200" b="1">
                <a:solidFill>
                  <a:schemeClr val="tx1"/>
                </a:solidFill>
                <a:latin typeface="Calibri" pitchFamily="34" charset="0"/>
              </a:defRPr>
            </a:lvl4pPr>
            <a:lvl5pPr algn="l" rtl="0" eaLnBrk="0" fontAlgn="base" hangingPunct="0">
              <a:spcBef>
                <a:spcPct val="0"/>
              </a:spcBef>
              <a:spcAft>
                <a:spcPct val="0"/>
              </a:spcAft>
              <a:defRPr sz="3200" b="1">
                <a:solidFill>
                  <a:schemeClr val="tx1"/>
                </a:solidFill>
                <a:latin typeface="Calibri" pitchFamily="34" charset="0"/>
              </a:defRPr>
            </a:lvl5pPr>
            <a:lvl6pPr marL="457200" algn="l" rtl="0" eaLnBrk="1" fontAlgn="base" hangingPunct="1">
              <a:spcBef>
                <a:spcPct val="0"/>
              </a:spcBef>
              <a:spcAft>
                <a:spcPct val="0"/>
              </a:spcAft>
              <a:defRPr sz="3200" b="1">
                <a:solidFill>
                  <a:schemeClr val="tx1"/>
                </a:solidFill>
                <a:latin typeface="Calibri" pitchFamily="34" charset="0"/>
              </a:defRPr>
            </a:lvl6pPr>
            <a:lvl7pPr marL="914400" algn="l" rtl="0" eaLnBrk="1" fontAlgn="base" hangingPunct="1">
              <a:spcBef>
                <a:spcPct val="0"/>
              </a:spcBef>
              <a:spcAft>
                <a:spcPct val="0"/>
              </a:spcAft>
              <a:defRPr sz="3200" b="1">
                <a:solidFill>
                  <a:schemeClr val="tx1"/>
                </a:solidFill>
                <a:latin typeface="Calibri" pitchFamily="34" charset="0"/>
              </a:defRPr>
            </a:lvl7pPr>
            <a:lvl8pPr marL="1371600" algn="l" rtl="0" eaLnBrk="1" fontAlgn="base" hangingPunct="1">
              <a:spcBef>
                <a:spcPct val="0"/>
              </a:spcBef>
              <a:spcAft>
                <a:spcPct val="0"/>
              </a:spcAft>
              <a:defRPr sz="3200" b="1">
                <a:solidFill>
                  <a:schemeClr val="tx1"/>
                </a:solidFill>
                <a:latin typeface="Calibri" pitchFamily="34" charset="0"/>
              </a:defRPr>
            </a:lvl8pPr>
            <a:lvl9pPr marL="1828800" algn="l" rtl="0" eaLnBrk="1" fontAlgn="base" hangingPunct="1">
              <a:spcBef>
                <a:spcPct val="0"/>
              </a:spcBef>
              <a:spcAft>
                <a:spcPct val="0"/>
              </a:spcAft>
              <a:defRPr sz="3200" b="1">
                <a:solidFill>
                  <a:schemeClr val="tx1"/>
                </a:solidFill>
                <a:latin typeface="Calibri" pitchFamily="34" charset="0"/>
              </a:defRPr>
            </a:lvl9pPr>
          </a:lstStyle>
          <a:p>
            <a:pPr algn="l">
              <a:spcBef>
                <a:spcPts val="0"/>
              </a:spcBef>
              <a:defRPr/>
            </a:pPr>
            <a:r>
              <a:rPr lang="en-US" sz="2400" dirty="0" smtClean="0">
                <a:solidFill>
                  <a:prstClr val="black"/>
                </a:solidFill>
                <a:latin typeface="+mn-lt"/>
                <a:cs typeface="Arial" panose="020B0604020202020204" pitchFamily="34" charset="0"/>
              </a:rPr>
              <a:t>Points of Contact</a:t>
            </a:r>
            <a:endParaRPr lang="en-US" sz="2400" dirty="0">
              <a:solidFill>
                <a:prstClr val="black"/>
              </a:solidFill>
              <a:latin typeface="+mn-lt"/>
            </a:endParaRPr>
          </a:p>
        </p:txBody>
      </p:sp>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5957" y="6284912"/>
            <a:ext cx="5707063" cy="57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54776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Disclosure Statement</a:t>
            </a:r>
            <a:endParaRPr lang="en-US" sz="2400" dirty="0"/>
          </a:p>
        </p:txBody>
      </p:sp>
      <p:sp>
        <p:nvSpPr>
          <p:cNvPr id="3" name="Content Placeholder 2"/>
          <p:cNvSpPr>
            <a:spLocks noGrp="1"/>
          </p:cNvSpPr>
          <p:nvPr>
            <p:ph idx="1"/>
          </p:nvPr>
        </p:nvSpPr>
        <p:spPr>
          <a:xfrm>
            <a:off x="304800" y="2113756"/>
            <a:ext cx="8458200" cy="4457700"/>
          </a:xfrm>
        </p:spPr>
        <p:txBody>
          <a:bodyPr>
            <a:normAutofit/>
          </a:bodyPr>
          <a:lstStyle/>
          <a:p>
            <a:pPr algn="ctr">
              <a:buNone/>
            </a:pPr>
            <a:endParaRPr lang="en-US" sz="1800" dirty="0" smtClean="0">
              <a:cs typeface="Arial" panose="020B0604020202020204" pitchFamily="34" charset="0"/>
            </a:endParaRPr>
          </a:p>
          <a:p>
            <a:pPr>
              <a:buNone/>
            </a:pPr>
            <a:r>
              <a:rPr lang="en-US" sz="1800" dirty="0" smtClean="0">
                <a:cs typeface="Arial" panose="020B0604020202020204" pitchFamily="34" charset="0"/>
              </a:rPr>
              <a:t>	</a:t>
            </a:r>
            <a:r>
              <a:rPr lang="en-US" sz="2000" dirty="0" smtClean="0">
                <a:cs typeface="Arial" panose="020B0604020202020204" pitchFamily="34" charset="0"/>
              </a:rPr>
              <a:t>We have no current affiliation or financial arrangement with any grantor or commercial interest that might have direct interest in the subject matter of this program or presentation.</a:t>
            </a:r>
          </a:p>
          <a:p>
            <a:pPr algn="ctr">
              <a:buNone/>
            </a:pPr>
            <a:endParaRPr lang="en-US" sz="1800" dirty="0" smtClean="0">
              <a:cs typeface="Arial" panose="020B060402020202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6284912"/>
            <a:ext cx="5711825" cy="57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21910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9764" y="1595298"/>
            <a:ext cx="8784236" cy="584775"/>
          </a:xfrm>
          <a:prstGeom prst="rect">
            <a:avLst/>
          </a:prstGeom>
        </p:spPr>
        <p:txBody>
          <a:bodyPr wrap="square">
            <a:spAutoFit/>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9pPr>
          </a:lstStyle>
          <a:p>
            <a:pPr algn="l">
              <a:defRPr/>
            </a:pPr>
            <a:endParaRPr lang="en-US" sz="1600" dirty="0" smtClean="0">
              <a:solidFill>
                <a:prstClr val="black"/>
              </a:solidFill>
              <a:latin typeface="Helvetica" charset="0"/>
              <a:ea typeface="Helvetica" charset="0"/>
              <a:cs typeface="Helvetica" charset="0"/>
            </a:endParaRPr>
          </a:p>
          <a:p>
            <a:pPr algn="l">
              <a:defRPr/>
            </a:pPr>
            <a:endParaRPr lang="en-US" sz="1600" dirty="0">
              <a:solidFill>
                <a:prstClr val="black"/>
              </a:solidFill>
              <a:latin typeface="Helvetica" charset="0"/>
              <a:ea typeface="Helvetica" charset="0"/>
              <a:cs typeface="Helvetica" charset="0"/>
            </a:endParaRPr>
          </a:p>
        </p:txBody>
      </p:sp>
      <p:sp>
        <p:nvSpPr>
          <p:cNvPr id="4" name="Content Placeholder 2"/>
          <p:cNvSpPr>
            <a:spLocks noGrp="1"/>
          </p:cNvSpPr>
          <p:nvPr>
            <p:ph idx="1"/>
          </p:nvPr>
        </p:nvSpPr>
        <p:spPr>
          <a:xfrm>
            <a:off x="-794" y="1595298"/>
            <a:ext cx="9144000" cy="4979607"/>
          </a:xfrm>
        </p:spPr>
        <p:txBody>
          <a:bodyPr>
            <a:noAutofit/>
          </a:bodyPr>
          <a:lstStyle/>
          <a:p>
            <a:pPr>
              <a:buFont typeface="Wingdings" panose="05000000000000000000" pitchFamily="2" charset="2"/>
              <a:buChar char="§"/>
            </a:pPr>
            <a:r>
              <a:rPr lang="en-US" sz="1500" dirty="0" err="1" smtClean="0">
                <a:cs typeface="Arial" panose="020B0604020202020204" pitchFamily="34" charset="0"/>
              </a:rPr>
              <a:t>Burnes</a:t>
            </a:r>
            <a:r>
              <a:rPr lang="en-US" sz="1500" dirty="0">
                <a:cs typeface="Arial" panose="020B0604020202020204" pitchFamily="34" charset="0"/>
              </a:rPr>
              <a:t>, B. (2004). Managing change: A strategic approach to organizational dynamics. </a:t>
            </a:r>
            <a:r>
              <a:rPr lang="en-US" sz="1500" dirty="0" smtClean="0">
                <a:cs typeface="Arial" panose="020B0604020202020204" pitchFamily="34" charset="0"/>
              </a:rPr>
              <a:t>Pearson Education</a:t>
            </a:r>
            <a:r>
              <a:rPr lang="en-US" sz="1500" dirty="0">
                <a:cs typeface="Arial" panose="020B0604020202020204" pitchFamily="34" charset="0"/>
              </a:rPr>
              <a:t>.</a:t>
            </a:r>
          </a:p>
          <a:p>
            <a:pPr>
              <a:buFont typeface="Wingdings" panose="05000000000000000000" pitchFamily="2" charset="2"/>
              <a:buChar char="§"/>
            </a:pPr>
            <a:r>
              <a:rPr lang="en-US" sz="1500" dirty="0" smtClean="0">
                <a:cs typeface="Arial" panose="020B0604020202020204" pitchFamily="34" charset="0"/>
              </a:rPr>
              <a:t>Carroll</a:t>
            </a:r>
            <a:r>
              <a:rPr lang="en-US" sz="1500" dirty="0">
                <a:cs typeface="Arial" panose="020B0604020202020204" pitchFamily="34" charset="0"/>
              </a:rPr>
              <a:t>, C., Patterson, M., Wood, S., Booth, A., Rick, J., &amp; </a:t>
            </a:r>
            <a:r>
              <a:rPr lang="en-US" sz="1500" dirty="0" err="1">
                <a:cs typeface="Arial" panose="020B0604020202020204" pitchFamily="34" charset="0"/>
              </a:rPr>
              <a:t>Balain</a:t>
            </a:r>
            <a:r>
              <a:rPr lang="en-US" sz="1500" dirty="0">
                <a:cs typeface="Arial" panose="020B0604020202020204" pitchFamily="34" charset="0"/>
              </a:rPr>
              <a:t>, S. (2007). A </a:t>
            </a:r>
            <a:r>
              <a:rPr lang="en-US" sz="1500" dirty="0" smtClean="0">
                <a:cs typeface="Arial" panose="020B0604020202020204" pitchFamily="34" charset="0"/>
              </a:rPr>
              <a:t>conceptual framework </a:t>
            </a:r>
            <a:r>
              <a:rPr lang="en-US" sz="1500" dirty="0">
                <a:cs typeface="Arial" panose="020B0604020202020204" pitchFamily="34" charset="0"/>
              </a:rPr>
              <a:t>for implementation fidelity. Implementation Science, 2(40), 1-9.</a:t>
            </a:r>
          </a:p>
          <a:p>
            <a:pPr>
              <a:buFont typeface="Wingdings" panose="05000000000000000000" pitchFamily="2" charset="2"/>
              <a:buChar char="§"/>
            </a:pPr>
            <a:r>
              <a:rPr lang="en-US" sz="1500" dirty="0" smtClean="0">
                <a:cs typeface="Arial" panose="020B0604020202020204" pitchFamily="34" charset="0"/>
              </a:rPr>
              <a:t>Chamberlain</a:t>
            </a:r>
            <a:r>
              <a:rPr lang="en-US" sz="1500" dirty="0">
                <a:cs typeface="Arial" panose="020B0604020202020204" pitchFamily="34" charset="0"/>
              </a:rPr>
              <a:t>, P., Brown, C. H., Saldana, L., Reid, J., Wang, W., </a:t>
            </a:r>
            <a:r>
              <a:rPr lang="en-US" sz="1500" dirty="0" err="1">
                <a:cs typeface="Arial" panose="020B0604020202020204" pitchFamily="34" charset="0"/>
              </a:rPr>
              <a:t>Marsenich</a:t>
            </a:r>
            <a:r>
              <a:rPr lang="en-US" sz="1500" dirty="0">
                <a:cs typeface="Arial" panose="020B0604020202020204" pitchFamily="34" charset="0"/>
              </a:rPr>
              <a:t>, L., &amp; </a:t>
            </a:r>
            <a:r>
              <a:rPr lang="en-US" sz="1500" dirty="0" err="1">
                <a:cs typeface="Arial" panose="020B0604020202020204" pitchFamily="34" charset="0"/>
              </a:rPr>
              <a:t>Bouwman</a:t>
            </a:r>
            <a:r>
              <a:rPr lang="en-US" sz="1500" dirty="0">
                <a:cs typeface="Arial" panose="020B0604020202020204" pitchFamily="34" charset="0"/>
              </a:rPr>
              <a:t>, G</a:t>
            </a:r>
            <a:r>
              <a:rPr lang="en-US" sz="1500" dirty="0" smtClean="0">
                <a:cs typeface="Arial" panose="020B0604020202020204" pitchFamily="34" charset="0"/>
              </a:rPr>
              <a:t>. (</a:t>
            </a:r>
            <a:r>
              <a:rPr lang="en-US" sz="1500" dirty="0">
                <a:cs typeface="Arial" panose="020B0604020202020204" pitchFamily="34" charset="0"/>
              </a:rPr>
              <a:t>2008). Engaging and recruiting counties in an experiment on implementing </a:t>
            </a:r>
            <a:r>
              <a:rPr lang="en-US" sz="1500" dirty="0" smtClean="0">
                <a:cs typeface="Arial" panose="020B0604020202020204" pitchFamily="34" charset="0"/>
              </a:rPr>
              <a:t>evidence-based practice </a:t>
            </a:r>
            <a:r>
              <a:rPr lang="en-US" sz="1500" dirty="0">
                <a:cs typeface="Arial" panose="020B0604020202020204" pitchFamily="34" charset="0"/>
              </a:rPr>
              <a:t>in California. Administration and Policy in Mental Health and Mental </a:t>
            </a:r>
            <a:r>
              <a:rPr lang="en-US" sz="1500" dirty="0" smtClean="0">
                <a:cs typeface="Arial" panose="020B0604020202020204" pitchFamily="34" charset="0"/>
              </a:rPr>
              <a:t>Health Services </a:t>
            </a:r>
            <a:r>
              <a:rPr lang="en-US" sz="1500" dirty="0">
                <a:cs typeface="Arial" panose="020B0604020202020204" pitchFamily="34" charset="0"/>
              </a:rPr>
              <a:t>Research, 35(4), 250-260.</a:t>
            </a:r>
          </a:p>
          <a:p>
            <a:pPr>
              <a:buFont typeface="Wingdings" panose="05000000000000000000" pitchFamily="2" charset="2"/>
              <a:buChar char="§"/>
            </a:pPr>
            <a:r>
              <a:rPr lang="en-US" sz="1500" dirty="0" smtClean="0">
                <a:cs typeface="Arial" panose="020B0604020202020204" pitchFamily="34" charset="0"/>
              </a:rPr>
              <a:t>Damschroder</a:t>
            </a:r>
            <a:r>
              <a:rPr lang="en-US" sz="1500" dirty="0">
                <a:cs typeface="Arial" panose="020B0604020202020204" pitchFamily="34" charset="0"/>
              </a:rPr>
              <a:t>, L. J., Aron, D. C., Keith, R. E., Kirsh, S. R., Alexander, J. A., &amp; Lowery, J. C. (2009</a:t>
            </a:r>
            <a:r>
              <a:rPr lang="en-US" sz="1500" dirty="0" smtClean="0">
                <a:cs typeface="Arial" panose="020B0604020202020204" pitchFamily="34" charset="0"/>
              </a:rPr>
              <a:t>). Fostering </a:t>
            </a:r>
            <a:r>
              <a:rPr lang="en-US" sz="1500" dirty="0">
                <a:cs typeface="Arial" panose="020B0604020202020204" pitchFamily="34" charset="0"/>
              </a:rPr>
              <a:t>implementation of health services research findings into practice: a consolidated framework for advancing implementation science. Implementation Science, 4(1), 50.</a:t>
            </a:r>
          </a:p>
          <a:p>
            <a:pPr>
              <a:buFont typeface="Wingdings" panose="05000000000000000000" pitchFamily="2" charset="2"/>
              <a:buChar char="§"/>
            </a:pPr>
            <a:r>
              <a:rPr lang="en-US" sz="1500" dirty="0" smtClean="0">
                <a:cs typeface="Arial" panose="020B0604020202020204" pitchFamily="34" charset="0"/>
              </a:rPr>
              <a:t>Department </a:t>
            </a:r>
            <a:r>
              <a:rPr lang="en-US" sz="1500" dirty="0">
                <a:cs typeface="Arial" panose="020B0604020202020204" pitchFamily="34" charset="0"/>
              </a:rPr>
              <a:t>of Veterans Health Administration, Health Services Research &amp; Development, Quality Enhancement Research Initiative. (2013). Implementation Guide. Washington, DC: </a:t>
            </a:r>
          </a:p>
          <a:p>
            <a:pPr>
              <a:buFont typeface="Wingdings" panose="05000000000000000000" pitchFamily="2" charset="2"/>
              <a:buChar char="§"/>
            </a:pPr>
            <a:r>
              <a:rPr lang="en-US" sz="1500" dirty="0">
                <a:cs typeface="Arial" panose="020B0604020202020204" pitchFamily="34" charset="0"/>
              </a:rPr>
              <a:t>Health Services Research &amp; Development Service. Retrieved from Department of Veterans Health Administration </a:t>
            </a:r>
            <a:r>
              <a:rPr lang="en-US" sz="1500" dirty="0" smtClean="0">
                <a:cs typeface="Arial" panose="020B0604020202020204" pitchFamily="34" charset="0"/>
              </a:rPr>
              <a:t>website: </a:t>
            </a:r>
            <a:r>
              <a:rPr lang="en-US" sz="1500" dirty="0" smtClean="0">
                <a:cs typeface="Arial" panose="020B0604020202020204" pitchFamily="34" charset="0"/>
                <a:hlinkClick r:id="rId2"/>
              </a:rPr>
              <a:t>http</a:t>
            </a:r>
            <a:r>
              <a:rPr lang="en-US" sz="1500" dirty="0">
                <a:cs typeface="Arial" panose="020B0604020202020204" pitchFamily="34" charset="0"/>
                <a:hlinkClick r:id="rId2"/>
              </a:rPr>
              <a:t>://</a:t>
            </a:r>
            <a:r>
              <a:rPr lang="en-US" sz="1500" dirty="0" smtClean="0">
                <a:cs typeface="Arial" panose="020B0604020202020204" pitchFamily="34" charset="0"/>
                <a:hlinkClick r:id="rId2"/>
              </a:rPr>
              <a:t>www.queri.research.va.gov/implementation/ImplementationGuide.pdf</a:t>
            </a:r>
            <a:r>
              <a:rPr lang="en-US" sz="1500" dirty="0" smtClean="0">
                <a:cs typeface="Arial" panose="020B0604020202020204" pitchFamily="34" charset="0"/>
              </a:rPr>
              <a:t> </a:t>
            </a:r>
            <a:endParaRPr lang="en-US" sz="1500" dirty="0">
              <a:cs typeface="Arial" panose="020B0604020202020204" pitchFamily="34" charset="0"/>
            </a:endParaRPr>
          </a:p>
        </p:txBody>
      </p:sp>
      <p:sp>
        <p:nvSpPr>
          <p:cNvPr id="8" name="Title 1"/>
          <p:cNvSpPr>
            <a:spLocks noGrp="1"/>
          </p:cNvSpPr>
          <p:nvPr>
            <p:ph type="title"/>
          </p:nvPr>
        </p:nvSpPr>
        <p:spPr/>
        <p:txBody>
          <a:bodyPr>
            <a:noAutofit/>
          </a:bodyPr>
          <a:lstStyle/>
          <a:p>
            <a:pPr lvl="0">
              <a:lnSpc>
                <a:spcPct val="100000"/>
              </a:lnSpc>
              <a:spcBef>
                <a:spcPts val="0"/>
              </a:spcBef>
              <a:defRPr/>
            </a:pPr>
            <a:r>
              <a:rPr lang="en-US" dirty="0" smtClean="0">
                <a:solidFill>
                  <a:prstClr val="black"/>
                </a:solidFill>
                <a:cs typeface="Arial" panose="020B0604020202020204" pitchFamily="34" charset="0"/>
              </a:rPr>
              <a:t/>
            </a:r>
            <a:br>
              <a:rPr lang="en-US" dirty="0" smtClean="0">
                <a:solidFill>
                  <a:prstClr val="black"/>
                </a:solidFill>
                <a:cs typeface="Arial" panose="020B0604020202020204" pitchFamily="34" charset="0"/>
              </a:rPr>
            </a:br>
            <a:r>
              <a:rPr lang="en-US" dirty="0" smtClean="0">
                <a:solidFill>
                  <a:prstClr val="black"/>
                </a:solidFill>
                <a:cs typeface="Arial" panose="020B0604020202020204" pitchFamily="34" charset="0"/>
              </a:rPr>
              <a:t>Implementation Science References</a:t>
            </a:r>
            <a:r>
              <a:rPr lang="en-US" sz="2800" cap="all" dirty="0" smtClean="0">
                <a:solidFill>
                  <a:prstClr val="black"/>
                </a:solidFill>
                <a:cs typeface="Arial" panose="020B0604020202020204" pitchFamily="34" charset="0"/>
              </a:rPr>
              <a:t/>
            </a:r>
            <a:br>
              <a:rPr lang="en-US" sz="2800" cap="all" dirty="0" smtClean="0">
                <a:solidFill>
                  <a:prstClr val="black"/>
                </a:solidFill>
                <a:cs typeface="Arial" panose="020B0604020202020204" pitchFamily="34" charset="0"/>
              </a:rPr>
            </a:br>
            <a:endParaRPr lang="en-US" sz="2800" cap="all" dirty="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7675" y="6283868"/>
            <a:ext cx="5707063" cy="57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98918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9764" y="1595298"/>
            <a:ext cx="8784236" cy="584775"/>
          </a:xfrm>
          <a:prstGeom prst="rect">
            <a:avLst/>
          </a:prstGeom>
        </p:spPr>
        <p:txBody>
          <a:bodyPr wrap="square">
            <a:spAutoFit/>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9pPr>
          </a:lstStyle>
          <a:p>
            <a:pPr algn="l">
              <a:defRPr/>
            </a:pPr>
            <a:endParaRPr lang="en-US" sz="1600" dirty="0" smtClean="0">
              <a:solidFill>
                <a:prstClr val="black"/>
              </a:solidFill>
              <a:latin typeface="Helvetica" charset="0"/>
              <a:ea typeface="Helvetica" charset="0"/>
              <a:cs typeface="Helvetica" charset="0"/>
            </a:endParaRPr>
          </a:p>
          <a:p>
            <a:pPr algn="l">
              <a:defRPr/>
            </a:pPr>
            <a:endParaRPr lang="en-US" sz="1600" dirty="0">
              <a:solidFill>
                <a:prstClr val="black"/>
              </a:solidFill>
              <a:latin typeface="Helvetica" charset="0"/>
              <a:ea typeface="Helvetica" charset="0"/>
              <a:cs typeface="Helvetica" charset="0"/>
            </a:endParaRPr>
          </a:p>
        </p:txBody>
      </p:sp>
      <p:sp>
        <p:nvSpPr>
          <p:cNvPr id="4" name="Content Placeholder 2"/>
          <p:cNvSpPr>
            <a:spLocks noGrp="1"/>
          </p:cNvSpPr>
          <p:nvPr>
            <p:ph idx="1"/>
          </p:nvPr>
        </p:nvSpPr>
        <p:spPr>
          <a:xfrm>
            <a:off x="151084" y="1591123"/>
            <a:ext cx="8915400" cy="4760912"/>
          </a:xfrm>
        </p:spPr>
        <p:txBody>
          <a:bodyPr>
            <a:noAutofit/>
          </a:bodyPr>
          <a:lstStyle/>
          <a:p>
            <a:pPr lvl="0">
              <a:buFont typeface="Wingdings" panose="05000000000000000000" pitchFamily="2" charset="2"/>
              <a:buChar char="§"/>
            </a:pPr>
            <a:r>
              <a:rPr lang="en-US" sz="1500" dirty="0" err="1">
                <a:solidFill>
                  <a:prstClr val="black"/>
                </a:solidFill>
                <a:cs typeface="Arial" panose="020B0604020202020204" pitchFamily="34" charset="0"/>
              </a:rPr>
              <a:t>Helfrich</a:t>
            </a:r>
            <a:r>
              <a:rPr lang="en-US" sz="1500" dirty="0">
                <a:solidFill>
                  <a:prstClr val="black"/>
                </a:solidFill>
                <a:cs typeface="Arial" panose="020B0604020202020204" pitchFamily="34" charset="0"/>
              </a:rPr>
              <a:t>, C. D., Li, Y. F., Sharp, N. D., &amp; Sales, A. E. (2009). Organizational readiness to change assessment (ORCA): development of an instrument based on the Promoting Action on Research in Health Services (PARIHS) framework. Implementation Science, 4(38), 38.</a:t>
            </a:r>
          </a:p>
          <a:p>
            <a:pPr lvl="0">
              <a:buFont typeface="Wingdings" panose="05000000000000000000" pitchFamily="2" charset="2"/>
              <a:buChar char="§"/>
            </a:pPr>
            <a:r>
              <a:rPr lang="en-US" sz="1500" dirty="0">
                <a:solidFill>
                  <a:prstClr val="black"/>
                </a:solidFill>
                <a:cs typeface="Arial" panose="020B0604020202020204" pitchFamily="34" charset="0"/>
              </a:rPr>
              <a:t>Jackson, G. L., Powell, A. A., </a:t>
            </a:r>
            <a:r>
              <a:rPr lang="en-US" sz="1500" dirty="0" err="1">
                <a:solidFill>
                  <a:prstClr val="black"/>
                </a:solidFill>
                <a:cs typeface="Arial" panose="020B0604020202020204" pitchFamily="34" charset="0"/>
              </a:rPr>
              <a:t>Ordin</a:t>
            </a:r>
            <a:r>
              <a:rPr lang="en-US" sz="1500" dirty="0">
                <a:solidFill>
                  <a:prstClr val="black"/>
                </a:solidFill>
                <a:cs typeface="Arial" panose="020B0604020202020204" pitchFamily="34" charset="0"/>
              </a:rPr>
              <a:t>, D. L., Schlosser, J. E., </a:t>
            </a:r>
            <a:r>
              <a:rPr lang="en-US" sz="1500" dirty="0" err="1">
                <a:solidFill>
                  <a:prstClr val="black"/>
                </a:solidFill>
                <a:cs typeface="Arial" panose="020B0604020202020204" pitchFamily="34" charset="0"/>
              </a:rPr>
              <a:t>Murawsky</a:t>
            </a:r>
            <a:r>
              <a:rPr lang="en-US" sz="1500" dirty="0">
                <a:solidFill>
                  <a:prstClr val="black"/>
                </a:solidFill>
                <a:cs typeface="Arial" panose="020B0604020202020204" pitchFamily="34" charset="0"/>
              </a:rPr>
              <a:t>, J., </a:t>
            </a:r>
            <a:r>
              <a:rPr lang="en-US" sz="1500" dirty="0" err="1">
                <a:solidFill>
                  <a:prstClr val="black"/>
                </a:solidFill>
                <a:cs typeface="Arial" panose="020B0604020202020204" pitchFamily="34" charset="0"/>
              </a:rPr>
              <a:t>Hersh</a:t>
            </a:r>
            <a:r>
              <a:rPr lang="en-US" sz="1500" dirty="0">
                <a:solidFill>
                  <a:prstClr val="black"/>
                </a:solidFill>
                <a:cs typeface="Arial" panose="020B0604020202020204" pitchFamily="34" charset="0"/>
              </a:rPr>
              <a:t>, J., </a:t>
            </a:r>
            <a:r>
              <a:rPr lang="en-US" sz="1500" dirty="0" err="1">
                <a:solidFill>
                  <a:prstClr val="black"/>
                </a:solidFill>
                <a:cs typeface="Arial" panose="020B0604020202020204" pitchFamily="34" charset="0"/>
              </a:rPr>
              <a:t>Provenzale</a:t>
            </a:r>
            <a:r>
              <a:rPr lang="en-US" sz="1500" dirty="0">
                <a:solidFill>
                  <a:prstClr val="black"/>
                </a:solidFill>
                <a:cs typeface="Arial" panose="020B0604020202020204" pitchFamily="34" charset="0"/>
              </a:rPr>
              <a:t>, D. &amp; </a:t>
            </a:r>
            <a:r>
              <a:rPr lang="en-US" sz="1500" dirty="0" err="1">
                <a:solidFill>
                  <a:prstClr val="black"/>
                </a:solidFill>
                <a:cs typeface="Arial" panose="020B0604020202020204" pitchFamily="34" charset="0"/>
              </a:rPr>
              <a:t>Haggstrom</a:t>
            </a:r>
            <a:r>
              <a:rPr lang="en-US" sz="1500" dirty="0">
                <a:solidFill>
                  <a:prstClr val="black"/>
                </a:solidFill>
                <a:cs typeface="Arial" panose="020B0604020202020204" pitchFamily="34" charset="0"/>
              </a:rPr>
              <a:t>, D. A. (2010). Developing and sustaining quality improvement partnerships in the VA: the Colorectal Cancer Care Collaborative. Journal of general internal medicine, 25(1), 38-43.</a:t>
            </a:r>
          </a:p>
          <a:p>
            <a:pPr lvl="0">
              <a:buFont typeface="Wingdings" panose="05000000000000000000" pitchFamily="2" charset="2"/>
              <a:buChar char="§"/>
            </a:pPr>
            <a:r>
              <a:rPr lang="en-US" sz="1500" dirty="0" smtClean="0">
                <a:solidFill>
                  <a:prstClr val="black"/>
                </a:solidFill>
                <a:cs typeface="Arial" panose="020B0604020202020204" pitchFamily="34" charset="0"/>
              </a:rPr>
              <a:t>McHugh</a:t>
            </a:r>
            <a:r>
              <a:rPr lang="en-US" sz="1500" dirty="0">
                <a:solidFill>
                  <a:prstClr val="black"/>
                </a:solidFill>
                <a:cs typeface="Arial" panose="020B0604020202020204" pitchFamily="34" charset="0"/>
              </a:rPr>
              <a:t>, R. K., Barlow, D.H. (2010). The dissemination and implementation of evidence-based psychological treatments: A review of current efforts. American Psychologist, 5(2), 73-84. </a:t>
            </a:r>
          </a:p>
          <a:p>
            <a:pPr>
              <a:buFont typeface="Wingdings" panose="05000000000000000000" pitchFamily="2" charset="2"/>
              <a:buChar char="§"/>
            </a:pPr>
            <a:r>
              <a:rPr lang="en-US" sz="1500" dirty="0" smtClean="0">
                <a:cs typeface="Arial" panose="020B0604020202020204" pitchFamily="34" charset="0"/>
              </a:rPr>
              <a:t>Ruzek</a:t>
            </a:r>
            <a:r>
              <a:rPr lang="en-US" sz="1500" dirty="0">
                <a:cs typeface="Arial" panose="020B0604020202020204" pitchFamily="34" charset="0"/>
              </a:rPr>
              <a:t>, J. I., </a:t>
            </a:r>
            <a:r>
              <a:rPr lang="en-US" sz="1500" dirty="0" err="1">
                <a:cs typeface="Arial" panose="020B0604020202020204" pitchFamily="34" charset="0"/>
              </a:rPr>
              <a:t>Karlin</a:t>
            </a:r>
            <a:r>
              <a:rPr lang="en-US" sz="1500" dirty="0">
                <a:cs typeface="Arial" panose="020B0604020202020204" pitchFamily="34" charset="0"/>
              </a:rPr>
              <a:t>, B. E., &amp; Zeiss, A. (2012). Implementation of evidence-based psychological treatments in the Veterans Health Administration. In R.K. McHugh and D. H. Barlow (Eds.), Dissemination of evidence-based psychological treatments., 78-96. New York, NY: Oxford University Press.</a:t>
            </a:r>
          </a:p>
          <a:p>
            <a:pPr>
              <a:buFont typeface="Wingdings" panose="05000000000000000000" pitchFamily="2" charset="2"/>
              <a:buChar char="§"/>
            </a:pPr>
            <a:r>
              <a:rPr lang="en-US" sz="1500" dirty="0" smtClean="0">
                <a:cs typeface="Arial" panose="020B0604020202020204" pitchFamily="34" charset="0"/>
              </a:rPr>
              <a:t>Stetler</a:t>
            </a:r>
            <a:r>
              <a:rPr lang="en-US" sz="1500" dirty="0">
                <a:cs typeface="Arial" panose="020B0604020202020204" pitchFamily="34" charset="0"/>
              </a:rPr>
              <a:t>, C. B., Damschroder, L. J., </a:t>
            </a:r>
            <a:r>
              <a:rPr lang="en-US" sz="1500" dirty="0" err="1">
                <a:cs typeface="Arial" panose="020B0604020202020204" pitchFamily="34" charset="0"/>
              </a:rPr>
              <a:t>Helfrich</a:t>
            </a:r>
            <a:r>
              <a:rPr lang="en-US" sz="1500" dirty="0">
                <a:cs typeface="Arial" panose="020B0604020202020204" pitchFamily="34" charset="0"/>
              </a:rPr>
              <a:t>, C. D., &amp; </a:t>
            </a:r>
            <a:r>
              <a:rPr lang="en-US" sz="1500" dirty="0" err="1">
                <a:cs typeface="Arial" panose="020B0604020202020204" pitchFamily="34" charset="0"/>
              </a:rPr>
              <a:t>Hagedorn</a:t>
            </a:r>
            <a:r>
              <a:rPr lang="en-US" sz="1500" dirty="0">
                <a:cs typeface="Arial" panose="020B0604020202020204" pitchFamily="34" charset="0"/>
              </a:rPr>
              <a:t>, H. J. (2011). A guide for applying </a:t>
            </a:r>
            <a:r>
              <a:rPr lang="en-US" sz="1500" dirty="0" smtClean="0">
                <a:cs typeface="Arial" panose="020B0604020202020204" pitchFamily="34" charset="0"/>
              </a:rPr>
              <a:t>a revised </a:t>
            </a:r>
            <a:r>
              <a:rPr lang="en-US" sz="1500" dirty="0">
                <a:cs typeface="Arial" panose="020B0604020202020204" pitchFamily="34" charset="0"/>
              </a:rPr>
              <a:t>version of the PARIHS framework for implementation. Implementation Science, 6(1), 99</a:t>
            </a:r>
            <a:r>
              <a:rPr lang="en-US" sz="1500" dirty="0" smtClean="0">
                <a:cs typeface="Arial" panose="020B0604020202020204" pitchFamily="34" charset="0"/>
              </a:rPr>
              <a:t>.</a:t>
            </a:r>
            <a:endParaRPr lang="en-US" sz="1500" dirty="0">
              <a:cs typeface="Arial" panose="020B0604020202020204" pitchFamily="34" charset="0"/>
            </a:endParaRPr>
          </a:p>
          <a:p>
            <a:pPr>
              <a:buFont typeface="Wingdings" panose="05000000000000000000" pitchFamily="2" charset="2"/>
              <a:buChar char="§"/>
            </a:pPr>
            <a:r>
              <a:rPr lang="en-US" sz="1500" dirty="0">
                <a:cs typeface="Arial" panose="020B0604020202020204" pitchFamily="34" charset="0"/>
              </a:rPr>
              <a:t>Stetler, C., </a:t>
            </a:r>
            <a:r>
              <a:rPr lang="en-US" sz="1500" dirty="0" err="1">
                <a:cs typeface="Arial" panose="020B0604020202020204" pitchFamily="34" charset="0"/>
              </a:rPr>
              <a:t>Mittman</a:t>
            </a:r>
            <a:r>
              <a:rPr lang="en-US" sz="1500" dirty="0">
                <a:cs typeface="Arial" panose="020B0604020202020204" pitchFamily="34" charset="0"/>
              </a:rPr>
              <a:t> B., &amp; Francis, J. (2008). Overview of the VA quality enhancement </a:t>
            </a:r>
            <a:r>
              <a:rPr lang="en-US" sz="1500" dirty="0" smtClean="0">
                <a:cs typeface="Arial" panose="020B0604020202020204" pitchFamily="34" charset="0"/>
              </a:rPr>
              <a:t>research Initiative </a:t>
            </a:r>
            <a:r>
              <a:rPr lang="en-US" sz="1500" dirty="0">
                <a:cs typeface="Arial" panose="020B0604020202020204" pitchFamily="34" charset="0"/>
              </a:rPr>
              <a:t>(QUERI) and QUERI theme articles: QUERI series. </a:t>
            </a:r>
            <a:r>
              <a:rPr lang="en-US" sz="1500" dirty="0" smtClean="0">
                <a:cs typeface="Arial" panose="020B0604020202020204" pitchFamily="34" charset="0"/>
              </a:rPr>
              <a:t>Implementation Science</a:t>
            </a:r>
            <a:r>
              <a:rPr lang="en-US" sz="1500" dirty="0">
                <a:cs typeface="Arial" panose="020B0604020202020204" pitchFamily="34" charset="0"/>
              </a:rPr>
              <a:t>, 3(8), 8-18. </a:t>
            </a:r>
          </a:p>
          <a:p>
            <a:pPr>
              <a:buFont typeface="Wingdings" panose="05000000000000000000" pitchFamily="2" charset="2"/>
              <a:buChar char="§"/>
            </a:pPr>
            <a:r>
              <a:rPr lang="en-US" sz="1500" dirty="0" smtClean="0">
                <a:cs typeface="Arial" panose="020B0604020202020204" pitchFamily="34" charset="0"/>
              </a:rPr>
              <a:t>Wang</a:t>
            </a:r>
            <a:r>
              <a:rPr lang="en-US" sz="1500" dirty="0">
                <a:cs typeface="Arial" panose="020B0604020202020204" pitchFamily="34" charset="0"/>
              </a:rPr>
              <a:t>, W., Saldana, L., Brown., &amp; Chamberlain, P. (2010). Factors that influenced county </a:t>
            </a:r>
            <a:r>
              <a:rPr lang="en-US" sz="1500" dirty="0" smtClean="0">
                <a:cs typeface="Arial" panose="020B0604020202020204" pitchFamily="34" charset="0"/>
              </a:rPr>
              <a:t>system leaders </a:t>
            </a:r>
            <a:r>
              <a:rPr lang="en-US" sz="1500" dirty="0">
                <a:cs typeface="Arial" panose="020B0604020202020204" pitchFamily="34" charset="0"/>
              </a:rPr>
              <a:t>to implement an evidence-based program: a baseline survey within a randomized control trial. Implementation Science, 5(72</a:t>
            </a:r>
            <a:r>
              <a:rPr lang="en-US" sz="1500" dirty="0" smtClean="0">
                <a:cs typeface="Arial" panose="020B0604020202020204" pitchFamily="34" charset="0"/>
              </a:rPr>
              <a:t>).</a:t>
            </a:r>
            <a:endParaRPr lang="en-US" sz="1500" dirty="0">
              <a:cs typeface="Arial" panose="020B0604020202020204" pitchFamily="34" charset="0"/>
            </a:endParaRPr>
          </a:p>
        </p:txBody>
      </p:sp>
      <p:sp>
        <p:nvSpPr>
          <p:cNvPr id="8" name="Title 1"/>
          <p:cNvSpPr>
            <a:spLocks noGrp="1"/>
          </p:cNvSpPr>
          <p:nvPr>
            <p:ph type="title"/>
          </p:nvPr>
        </p:nvSpPr>
        <p:spPr/>
        <p:txBody>
          <a:bodyPr>
            <a:noAutofit/>
          </a:bodyPr>
          <a:lstStyle/>
          <a:p>
            <a:pPr lvl="0">
              <a:lnSpc>
                <a:spcPct val="100000"/>
              </a:lnSpc>
              <a:spcBef>
                <a:spcPts val="0"/>
              </a:spcBef>
              <a:defRPr/>
            </a:pPr>
            <a:r>
              <a:rPr lang="en-US" dirty="0">
                <a:solidFill>
                  <a:prstClr val="black"/>
                </a:solidFill>
                <a:cs typeface="Arial" panose="020B0604020202020204" pitchFamily="34" charset="0"/>
              </a:rPr>
              <a:t>Implementation Science </a:t>
            </a:r>
            <a:r>
              <a:rPr lang="en-US" dirty="0" smtClean="0">
                <a:solidFill>
                  <a:prstClr val="black"/>
                </a:solidFill>
                <a:cs typeface="Arial" panose="020B0604020202020204" pitchFamily="34" charset="0"/>
              </a:rPr>
              <a:t>References</a:t>
            </a:r>
            <a:endParaRPr lang="en-US" sz="2800"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5253" y="6284912"/>
            <a:ext cx="5707063" cy="57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9146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9764" y="1595298"/>
            <a:ext cx="8784236" cy="584775"/>
          </a:xfrm>
          <a:prstGeom prst="rect">
            <a:avLst/>
          </a:prstGeom>
        </p:spPr>
        <p:txBody>
          <a:bodyPr wrap="square">
            <a:spAutoFit/>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9pPr>
          </a:lstStyle>
          <a:p>
            <a:pPr algn="l">
              <a:defRPr/>
            </a:pPr>
            <a:endParaRPr lang="en-US" sz="1600" dirty="0" smtClean="0">
              <a:solidFill>
                <a:prstClr val="black"/>
              </a:solidFill>
              <a:latin typeface="Helvetica" charset="0"/>
              <a:ea typeface="Helvetica" charset="0"/>
              <a:cs typeface="Helvetica" charset="0"/>
            </a:endParaRPr>
          </a:p>
          <a:p>
            <a:pPr algn="l">
              <a:defRPr/>
            </a:pPr>
            <a:endParaRPr lang="en-US" sz="1600" dirty="0">
              <a:solidFill>
                <a:prstClr val="black"/>
              </a:solidFill>
              <a:latin typeface="Helvetica" charset="0"/>
              <a:ea typeface="Helvetica" charset="0"/>
              <a:cs typeface="Helvetica" charset="0"/>
            </a:endParaRPr>
          </a:p>
        </p:txBody>
      </p:sp>
      <p:sp>
        <p:nvSpPr>
          <p:cNvPr id="4" name="Content Placeholder 2"/>
          <p:cNvSpPr>
            <a:spLocks noGrp="1"/>
          </p:cNvSpPr>
          <p:nvPr>
            <p:ph idx="1"/>
          </p:nvPr>
        </p:nvSpPr>
        <p:spPr>
          <a:xfrm>
            <a:off x="0" y="1600200"/>
            <a:ext cx="9144000" cy="4674873"/>
          </a:xfrm>
        </p:spPr>
        <p:txBody>
          <a:bodyPr>
            <a:noAutofit/>
          </a:bodyPr>
          <a:lstStyle/>
          <a:p>
            <a:pPr>
              <a:buFont typeface="Wingdings" panose="05000000000000000000" pitchFamily="2" charset="2"/>
              <a:buChar char="§"/>
            </a:pPr>
            <a:r>
              <a:rPr lang="en-US" sz="1500" dirty="0" err="1">
                <a:cs typeface="Arial" panose="020B0604020202020204" pitchFamily="34" charset="0"/>
              </a:rPr>
              <a:t>Balas</a:t>
            </a:r>
            <a:r>
              <a:rPr lang="en-US" sz="1500" dirty="0">
                <a:cs typeface="Arial" panose="020B0604020202020204" pitchFamily="34" charset="0"/>
              </a:rPr>
              <a:t>, E. A., &amp; Boren, S. A. (2000). Managing clinical knowledge for health care improvement. </a:t>
            </a:r>
            <a:r>
              <a:rPr lang="en-US" sz="1500" dirty="0" smtClean="0">
                <a:cs typeface="Arial" panose="020B0604020202020204" pitchFamily="34" charset="0"/>
              </a:rPr>
              <a:t> In </a:t>
            </a:r>
            <a:r>
              <a:rPr lang="en-US" sz="1500" dirty="0">
                <a:cs typeface="Arial" panose="020B0604020202020204" pitchFamily="34" charset="0"/>
              </a:rPr>
              <a:t>J. </a:t>
            </a:r>
            <a:r>
              <a:rPr lang="en-US" sz="1500" dirty="0" err="1">
                <a:cs typeface="Arial" panose="020B0604020202020204" pitchFamily="34" charset="0"/>
              </a:rPr>
              <a:t>Bemmel</a:t>
            </a:r>
            <a:r>
              <a:rPr lang="en-US" sz="1500" dirty="0">
                <a:cs typeface="Arial" panose="020B0604020202020204" pitchFamily="34" charset="0"/>
              </a:rPr>
              <a:t> &amp; A. T. McCray (Eds.), Yearbook of medical informatics 2000: Patient-centered systems (pp. 65–70). Stuttgart, Germany: </a:t>
            </a:r>
            <a:r>
              <a:rPr lang="en-US" sz="1500" dirty="0" err="1">
                <a:cs typeface="Arial" panose="020B0604020202020204" pitchFamily="34" charset="0"/>
              </a:rPr>
              <a:t>Schattauer</a:t>
            </a:r>
            <a:r>
              <a:rPr lang="en-US" sz="1500" dirty="0">
                <a:cs typeface="Arial" panose="020B0604020202020204" pitchFamily="34" charset="0"/>
              </a:rPr>
              <a:t> </a:t>
            </a:r>
            <a:r>
              <a:rPr lang="en-US" sz="1500" dirty="0" err="1">
                <a:cs typeface="Arial" panose="020B0604020202020204" pitchFamily="34" charset="0"/>
              </a:rPr>
              <a:t>Verlagsgesellschaft</a:t>
            </a:r>
            <a:r>
              <a:rPr lang="en-US" sz="1500" dirty="0">
                <a:cs typeface="Arial" panose="020B0604020202020204" pitchFamily="34" charset="0"/>
              </a:rPr>
              <a:t>.</a:t>
            </a:r>
          </a:p>
          <a:p>
            <a:pPr>
              <a:buFont typeface="Wingdings" panose="05000000000000000000" pitchFamily="2" charset="2"/>
              <a:buChar char="§"/>
            </a:pPr>
            <a:r>
              <a:rPr lang="en-US" sz="1500" dirty="0" smtClean="0">
                <a:cs typeface="Arial" panose="020B0604020202020204" pitchFamily="34" charset="0"/>
              </a:rPr>
              <a:t>Blanchard</a:t>
            </a:r>
            <a:r>
              <a:rPr lang="en-US" sz="1500" dirty="0">
                <a:cs typeface="Arial" panose="020B0604020202020204" pitchFamily="34" charset="0"/>
              </a:rPr>
              <a:t>, E. B., Jones-Alexander, J., Buckley, T. C., &amp; </a:t>
            </a:r>
            <a:r>
              <a:rPr lang="en-US" sz="1500" dirty="0" err="1">
                <a:cs typeface="Arial" panose="020B0604020202020204" pitchFamily="34" charset="0"/>
              </a:rPr>
              <a:t>Forneris</a:t>
            </a:r>
            <a:r>
              <a:rPr lang="en-US" sz="1500" dirty="0">
                <a:cs typeface="Arial" panose="020B0604020202020204" pitchFamily="34" charset="0"/>
              </a:rPr>
              <a:t>, C. A. (1996). Psychometric properties of the PTSD Checklist (PCL). Behaviour research and therapy, 34(8), 669-673.</a:t>
            </a:r>
          </a:p>
          <a:p>
            <a:pPr>
              <a:buFont typeface="Wingdings" panose="05000000000000000000" pitchFamily="2" charset="2"/>
              <a:buChar char="§"/>
            </a:pPr>
            <a:r>
              <a:rPr lang="en-US" sz="1500" dirty="0" smtClean="0">
                <a:cs typeface="Arial" panose="020B0604020202020204" pitchFamily="34" charset="0"/>
              </a:rPr>
              <a:t>Boswell</a:t>
            </a:r>
            <a:r>
              <a:rPr lang="en-US" sz="1500" dirty="0">
                <a:cs typeface="Arial" panose="020B0604020202020204" pitchFamily="34" charset="0"/>
              </a:rPr>
              <a:t>, J. F., Kraus, D. R., Miller, S. D., &amp; Lambert, M. J. (2015). Implementing routine outcome </a:t>
            </a:r>
            <a:r>
              <a:rPr lang="en-US" sz="1500" dirty="0" smtClean="0">
                <a:cs typeface="Arial" panose="020B0604020202020204" pitchFamily="34" charset="0"/>
              </a:rPr>
              <a:t>monitoring </a:t>
            </a:r>
            <a:r>
              <a:rPr lang="en-US" sz="1500" dirty="0">
                <a:cs typeface="Arial" panose="020B0604020202020204" pitchFamily="34" charset="0"/>
              </a:rPr>
              <a:t>in clinical practice: Benefits, challenges, and solutions. Psychotherapy research, 25(1), 6-19.</a:t>
            </a:r>
          </a:p>
          <a:p>
            <a:pPr>
              <a:buFont typeface="Wingdings" panose="05000000000000000000" pitchFamily="2" charset="2"/>
              <a:buChar char="§"/>
            </a:pPr>
            <a:r>
              <a:rPr lang="en-US" sz="1500" dirty="0" smtClean="0">
                <a:cs typeface="Arial" panose="020B0604020202020204" pitchFamily="34" charset="0"/>
              </a:rPr>
              <a:t>Brownson</a:t>
            </a:r>
            <a:r>
              <a:rPr lang="en-US" sz="1500" dirty="0">
                <a:cs typeface="Arial" panose="020B0604020202020204" pitchFamily="34" charset="0"/>
              </a:rPr>
              <a:t>, R. C., </a:t>
            </a:r>
            <a:r>
              <a:rPr lang="en-US" sz="1500" dirty="0" err="1">
                <a:cs typeface="Arial" panose="020B0604020202020204" pitchFamily="34" charset="0"/>
              </a:rPr>
              <a:t>Kreuter</a:t>
            </a:r>
            <a:r>
              <a:rPr lang="en-US" sz="1500" dirty="0">
                <a:cs typeface="Arial" panose="020B0604020202020204" pitchFamily="34" charset="0"/>
              </a:rPr>
              <a:t>, M. W., Arrington, B. A., &amp; True, W. R. (2006). Translating scientific discoveries into public health action: how can schools of public health move us forward?. Public Health Reports, 121(1), 97.</a:t>
            </a:r>
          </a:p>
          <a:p>
            <a:pPr>
              <a:buFont typeface="Wingdings" panose="05000000000000000000" pitchFamily="2" charset="2"/>
              <a:buChar char="§"/>
            </a:pPr>
            <a:r>
              <a:rPr lang="en-US" sz="1500" dirty="0" err="1" smtClean="0">
                <a:cs typeface="Arial" panose="020B0604020202020204" pitchFamily="34" charset="0"/>
              </a:rPr>
              <a:t>Burnes</a:t>
            </a:r>
            <a:r>
              <a:rPr lang="en-US" sz="1500" dirty="0">
                <a:cs typeface="Arial" panose="020B0604020202020204" pitchFamily="34" charset="0"/>
              </a:rPr>
              <a:t>, B. (2004). Managing Change: A Strategic Approach to Organizational Dynamics, Financial Times Management. </a:t>
            </a:r>
          </a:p>
          <a:p>
            <a:pPr>
              <a:buFont typeface="Wingdings" panose="05000000000000000000" pitchFamily="2" charset="2"/>
              <a:buChar char="§"/>
            </a:pPr>
            <a:r>
              <a:rPr lang="en-US" sz="1500" dirty="0" smtClean="0">
                <a:cs typeface="Arial" panose="020B0604020202020204" pitchFamily="34" charset="0"/>
              </a:rPr>
              <a:t>Institute </a:t>
            </a:r>
            <a:r>
              <a:rPr lang="en-US" sz="1500" dirty="0">
                <a:cs typeface="Arial" panose="020B0604020202020204" pitchFamily="34" charset="0"/>
              </a:rPr>
              <a:t>of Medicine. (2014). Treatment for posttraumatic stress disorder in military and veteran populations: Final assessment. Washington, DC: The National Academies Press. </a:t>
            </a:r>
          </a:p>
          <a:p>
            <a:pPr>
              <a:buFont typeface="Wingdings" panose="05000000000000000000" pitchFamily="2" charset="2"/>
              <a:buChar char="§"/>
            </a:pPr>
            <a:r>
              <a:rPr lang="en-US" sz="1500" dirty="0" err="1" smtClean="0">
                <a:cs typeface="Arial" panose="020B0604020202020204" pitchFamily="34" charset="0"/>
              </a:rPr>
              <a:t>Karlin</a:t>
            </a:r>
            <a:r>
              <a:rPr lang="en-US" sz="1500" dirty="0">
                <a:cs typeface="Arial" panose="020B0604020202020204" pitchFamily="34" charset="0"/>
              </a:rPr>
              <a:t>, B. E., </a:t>
            </a:r>
            <a:r>
              <a:rPr lang="en-US" sz="1500" dirty="0" err="1">
                <a:cs typeface="Arial" panose="020B0604020202020204" pitchFamily="34" charset="0"/>
              </a:rPr>
              <a:t>Ruzek</a:t>
            </a:r>
            <a:r>
              <a:rPr lang="en-US" sz="1500" dirty="0">
                <a:cs typeface="Arial" panose="020B0604020202020204" pitchFamily="34" charset="0"/>
              </a:rPr>
              <a:t>, J. I., Chard, K. M., </a:t>
            </a:r>
            <a:r>
              <a:rPr lang="en-US" sz="1500" dirty="0" err="1">
                <a:cs typeface="Arial" panose="020B0604020202020204" pitchFamily="34" charset="0"/>
              </a:rPr>
              <a:t>Eftekhari</a:t>
            </a:r>
            <a:r>
              <a:rPr lang="en-US" sz="1500" dirty="0">
                <a:cs typeface="Arial" panose="020B0604020202020204" pitchFamily="34" charset="0"/>
              </a:rPr>
              <a:t>, A., Monson, C. M., </a:t>
            </a:r>
            <a:r>
              <a:rPr lang="en-US" sz="1500" dirty="0" err="1">
                <a:cs typeface="Arial" panose="020B0604020202020204" pitchFamily="34" charset="0"/>
              </a:rPr>
              <a:t>Hembree</a:t>
            </a:r>
            <a:r>
              <a:rPr lang="en-US" sz="1500" dirty="0">
                <a:cs typeface="Arial" panose="020B0604020202020204" pitchFamily="34" charset="0"/>
              </a:rPr>
              <a:t>, E. A., </a:t>
            </a:r>
            <a:r>
              <a:rPr lang="en-US" sz="1500" dirty="0" err="1">
                <a:cs typeface="Arial" panose="020B0604020202020204" pitchFamily="34" charset="0"/>
              </a:rPr>
              <a:t>Resnick</a:t>
            </a:r>
            <a:r>
              <a:rPr lang="en-US" sz="1500" dirty="0">
                <a:cs typeface="Arial" panose="020B0604020202020204" pitchFamily="34" charset="0"/>
              </a:rPr>
              <a:t>, P.A. &amp; </a:t>
            </a:r>
            <a:r>
              <a:rPr lang="en-US" sz="1500" dirty="0" err="1">
                <a:cs typeface="Arial" panose="020B0604020202020204" pitchFamily="34" charset="0"/>
              </a:rPr>
              <a:t>Foa</a:t>
            </a:r>
            <a:r>
              <a:rPr lang="en-US" sz="1500" dirty="0">
                <a:cs typeface="Arial" panose="020B0604020202020204" pitchFamily="34" charset="0"/>
              </a:rPr>
              <a:t>, E. B. (2010). Dissemination of evidence‐based psychological treatments for posttraumatic stress disorder in the Veterans Health Administration. Journal of traumatic stress, 23(6), 663-673</a:t>
            </a:r>
            <a:r>
              <a:rPr lang="en-US" sz="1500" dirty="0" smtClean="0">
                <a:cs typeface="Arial" panose="020B0604020202020204" pitchFamily="34" charset="0"/>
              </a:rPr>
              <a:t>.</a:t>
            </a:r>
            <a:endParaRPr lang="en-US" sz="1500" dirty="0">
              <a:cs typeface="Arial" panose="020B0604020202020204" pitchFamily="34" charset="0"/>
            </a:endParaRPr>
          </a:p>
        </p:txBody>
      </p:sp>
      <p:sp>
        <p:nvSpPr>
          <p:cNvPr id="8" name="Title 1"/>
          <p:cNvSpPr>
            <a:spLocks noGrp="1"/>
          </p:cNvSpPr>
          <p:nvPr>
            <p:ph type="title"/>
          </p:nvPr>
        </p:nvSpPr>
        <p:spPr/>
        <p:txBody>
          <a:bodyPr>
            <a:normAutofit/>
          </a:bodyPr>
          <a:lstStyle/>
          <a:p>
            <a:pPr lvl="0">
              <a:lnSpc>
                <a:spcPct val="100000"/>
              </a:lnSpc>
              <a:spcBef>
                <a:spcPts val="0"/>
              </a:spcBef>
              <a:defRPr/>
            </a:pPr>
            <a:r>
              <a:rPr lang="en-US" b="1" dirty="0" smtClean="0">
                <a:solidFill>
                  <a:prstClr val="black"/>
                </a:solidFill>
                <a:ea typeface="+mn-ea"/>
                <a:cs typeface="Arial" panose="020B0604020202020204" pitchFamily="34" charset="0"/>
              </a:rPr>
              <a:t>PTSD References</a:t>
            </a:r>
            <a:endParaRPr lang="en-US"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8350" y="6284912"/>
            <a:ext cx="5707063" cy="57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53009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9764" y="1595298"/>
            <a:ext cx="8784236" cy="584775"/>
          </a:xfrm>
          <a:prstGeom prst="rect">
            <a:avLst/>
          </a:prstGeom>
        </p:spPr>
        <p:txBody>
          <a:bodyPr wrap="square">
            <a:spAutoFit/>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9pPr>
          </a:lstStyle>
          <a:p>
            <a:pPr algn="l">
              <a:defRPr/>
            </a:pPr>
            <a:endParaRPr lang="en-US" sz="1600" dirty="0" smtClean="0">
              <a:solidFill>
                <a:prstClr val="black"/>
              </a:solidFill>
              <a:latin typeface="Helvetica" charset="0"/>
              <a:ea typeface="Helvetica" charset="0"/>
              <a:cs typeface="Helvetica" charset="0"/>
            </a:endParaRPr>
          </a:p>
          <a:p>
            <a:pPr algn="l">
              <a:defRPr/>
            </a:pPr>
            <a:endParaRPr lang="en-US" sz="1600" dirty="0">
              <a:solidFill>
                <a:prstClr val="black"/>
              </a:solidFill>
              <a:latin typeface="Helvetica" charset="0"/>
              <a:ea typeface="Helvetica" charset="0"/>
              <a:cs typeface="Helvetica" charset="0"/>
            </a:endParaRPr>
          </a:p>
        </p:txBody>
      </p:sp>
      <p:sp>
        <p:nvSpPr>
          <p:cNvPr id="4" name="Content Placeholder 2"/>
          <p:cNvSpPr>
            <a:spLocks noGrp="1"/>
          </p:cNvSpPr>
          <p:nvPr>
            <p:ph idx="1"/>
          </p:nvPr>
        </p:nvSpPr>
        <p:spPr>
          <a:xfrm>
            <a:off x="0" y="1676400"/>
            <a:ext cx="9144000" cy="4508619"/>
          </a:xfrm>
        </p:spPr>
        <p:txBody>
          <a:bodyPr>
            <a:normAutofit/>
          </a:bodyPr>
          <a:lstStyle/>
          <a:p>
            <a:pPr>
              <a:buFont typeface="Wingdings" panose="05000000000000000000" pitchFamily="2" charset="2"/>
              <a:buChar char="§"/>
            </a:pPr>
            <a:r>
              <a:rPr lang="en-US" sz="1500" dirty="0" smtClean="0">
                <a:cs typeface="Arial" panose="020B0604020202020204" pitchFamily="34" charset="0"/>
              </a:rPr>
              <a:t>Kilmer</a:t>
            </a:r>
            <a:r>
              <a:rPr lang="en-US" sz="1500" dirty="0">
                <a:cs typeface="Arial" panose="020B0604020202020204" pitchFamily="34" charset="0"/>
              </a:rPr>
              <a:t>, B., </a:t>
            </a:r>
            <a:r>
              <a:rPr lang="en-US" sz="1500" dirty="0" err="1">
                <a:cs typeface="Arial" panose="020B0604020202020204" pitchFamily="34" charset="0"/>
              </a:rPr>
              <a:t>Eibner</a:t>
            </a:r>
            <a:r>
              <a:rPr lang="en-US" sz="1500" dirty="0">
                <a:cs typeface="Arial" panose="020B0604020202020204" pitchFamily="34" charset="0"/>
              </a:rPr>
              <a:t>, C., </a:t>
            </a:r>
            <a:r>
              <a:rPr lang="en-US" sz="1500" dirty="0" err="1">
                <a:cs typeface="Arial" panose="020B0604020202020204" pitchFamily="34" charset="0"/>
              </a:rPr>
              <a:t>Ringel</a:t>
            </a:r>
            <a:r>
              <a:rPr lang="en-US" sz="1500" dirty="0">
                <a:cs typeface="Arial" panose="020B0604020202020204" pitchFamily="34" charset="0"/>
              </a:rPr>
              <a:t>, J.S., </a:t>
            </a:r>
            <a:r>
              <a:rPr lang="en-US" sz="1500" dirty="0" err="1">
                <a:cs typeface="Arial" panose="020B0604020202020204" pitchFamily="34" charset="0"/>
              </a:rPr>
              <a:t>Pacula</a:t>
            </a:r>
            <a:r>
              <a:rPr lang="en-US" sz="1500" dirty="0">
                <a:cs typeface="Arial" panose="020B0604020202020204" pitchFamily="34" charset="0"/>
              </a:rPr>
              <a:t>, R.L. (2011). Invisible wounds, visible savings?: Using microsimulation to estimate the costs and savings associated with providing evidence-based treatment for PTSD and depression to Veterans of Operation Enduring Freedom and Operation Iraqi Freedom. Psychological Trauma: Theory, Research, Practice and Policy, 3(2), 201-211.</a:t>
            </a:r>
          </a:p>
          <a:p>
            <a:pPr>
              <a:buFont typeface="Wingdings" panose="05000000000000000000" pitchFamily="2" charset="2"/>
              <a:buChar char="§"/>
            </a:pPr>
            <a:r>
              <a:rPr lang="en-US" sz="1500" dirty="0" smtClean="0">
                <a:cs typeface="Arial" panose="020B0604020202020204" pitchFamily="34" charset="0"/>
              </a:rPr>
              <a:t>Management </a:t>
            </a:r>
            <a:r>
              <a:rPr lang="en-US" sz="1500" dirty="0">
                <a:cs typeface="Arial" panose="020B0604020202020204" pitchFamily="34" charset="0"/>
              </a:rPr>
              <a:t>of Post-Traumatic Stress Working Group. (2010). The VA/DoD clinical </a:t>
            </a:r>
            <a:r>
              <a:rPr lang="en-US" sz="1500" dirty="0" smtClean="0">
                <a:cs typeface="Arial" panose="020B0604020202020204" pitchFamily="34" charset="0"/>
              </a:rPr>
              <a:t>practice guideline </a:t>
            </a:r>
            <a:r>
              <a:rPr lang="en-US" sz="1500" dirty="0">
                <a:cs typeface="Arial" panose="020B0604020202020204" pitchFamily="34" charset="0"/>
              </a:rPr>
              <a:t>for the management of post-traumatic stress disorder (Version 2.0 – 2010). Retrieved from Department of Veterans Health Administration website: http://www.healthquality.va.gov/guidelines/MH/ptsd/</a:t>
            </a:r>
          </a:p>
          <a:p>
            <a:pPr>
              <a:buFont typeface="Wingdings" panose="05000000000000000000" pitchFamily="2" charset="2"/>
              <a:buChar char="§"/>
            </a:pPr>
            <a:r>
              <a:rPr lang="en-US" sz="1500" dirty="0" smtClean="0">
                <a:cs typeface="Arial" panose="020B0604020202020204" pitchFamily="34" charset="0"/>
              </a:rPr>
              <a:t>Management </a:t>
            </a:r>
            <a:r>
              <a:rPr lang="en-US" sz="1500" dirty="0">
                <a:cs typeface="Arial" panose="020B0604020202020204" pitchFamily="34" charset="0"/>
              </a:rPr>
              <a:t>of Post-traumatic Stress Working Group. (2013). Posttraumatic stress disorder </a:t>
            </a:r>
            <a:r>
              <a:rPr lang="en-US" sz="1500" dirty="0" smtClean="0">
                <a:cs typeface="Arial" panose="020B0604020202020204" pitchFamily="34" charset="0"/>
              </a:rPr>
              <a:t> pocket </a:t>
            </a:r>
            <a:r>
              <a:rPr lang="en-US" sz="1500" dirty="0">
                <a:cs typeface="Arial" panose="020B0604020202020204" pitchFamily="34" charset="0"/>
              </a:rPr>
              <a:t>guide: To accompany the 2010 VA/DoD clinical practice guideline for the </a:t>
            </a:r>
            <a:r>
              <a:rPr lang="en-US" sz="1500" dirty="0" smtClean="0">
                <a:cs typeface="Arial" panose="020B0604020202020204" pitchFamily="34" charset="0"/>
              </a:rPr>
              <a:t>management </a:t>
            </a:r>
            <a:r>
              <a:rPr lang="en-US" sz="1500" dirty="0">
                <a:cs typeface="Arial" panose="020B0604020202020204" pitchFamily="34" charset="0"/>
              </a:rPr>
              <a:t>of post-traumatic stress. Retrieved from Department of Veterans Health </a:t>
            </a:r>
            <a:r>
              <a:rPr lang="en-US" sz="1500" dirty="0" smtClean="0">
                <a:cs typeface="Arial" panose="020B0604020202020204" pitchFamily="34" charset="0"/>
              </a:rPr>
              <a:t>Administration </a:t>
            </a:r>
            <a:r>
              <a:rPr lang="en-US" sz="1500" dirty="0">
                <a:cs typeface="Arial" panose="020B0604020202020204" pitchFamily="34" charset="0"/>
              </a:rPr>
              <a:t>website:  </a:t>
            </a:r>
            <a:r>
              <a:rPr lang="en-US" sz="1500" dirty="0" smtClean="0">
                <a:cs typeface="Arial" panose="020B0604020202020204" pitchFamily="34" charset="0"/>
              </a:rPr>
              <a:t>      </a:t>
            </a:r>
            <a:r>
              <a:rPr lang="en-US" sz="1500" dirty="0">
                <a:cs typeface="Arial" panose="020B0604020202020204" pitchFamily="34" charset="0"/>
              </a:rPr>
              <a:t>http:/</a:t>
            </a:r>
            <a:r>
              <a:rPr lang="en-US" sz="1500" dirty="0" smtClean="0">
                <a:cs typeface="Arial" panose="020B0604020202020204" pitchFamily="34" charset="0"/>
              </a:rPr>
              <a:t>www.healthquality.va.gov/guidelines/MH/ptsd/PTSDPocketGuide23May2013v1.pdf</a:t>
            </a:r>
          </a:p>
          <a:p>
            <a:pPr>
              <a:buFont typeface="Wingdings" panose="05000000000000000000" pitchFamily="2" charset="2"/>
              <a:buChar char="§"/>
            </a:pPr>
            <a:r>
              <a:rPr lang="en-US" sz="1500" dirty="0" err="1" smtClean="0">
                <a:cs typeface="Arial" panose="020B0604020202020204" pitchFamily="34" charset="0"/>
              </a:rPr>
              <a:t>Margison</a:t>
            </a:r>
            <a:r>
              <a:rPr lang="en-US" sz="1500" dirty="0">
                <a:cs typeface="Arial" panose="020B0604020202020204" pitchFamily="34" charset="0"/>
              </a:rPr>
              <a:t>, F. R., McGrath, G. R. A. E. M. E., </a:t>
            </a:r>
            <a:r>
              <a:rPr lang="en-US" sz="1500" dirty="0" err="1">
                <a:cs typeface="Arial" panose="020B0604020202020204" pitchFamily="34" charset="0"/>
              </a:rPr>
              <a:t>Barkham</a:t>
            </a:r>
            <a:r>
              <a:rPr lang="en-US" sz="1500" dirty="0">
                <a:cs typeface="Arial" panose="020B0604020202020204" pitchFamily="34" charset="0"/>
              </a:rPr>
              <a:t>, M., Clark, J. M., </a:t>
            </a:r>
            <a:r>
              <a:rPr lang="en-US" sz="1500" dirty="0" err="1">
                <a:cs typeface="Arial" panose="020B0604020202020204" pitchFamily="34" charset="0"/>
              </a:rPr>
              <a:t>Audin</a:t>
            </a:r>
            <a:r>
              <a:rPr lang="en-US" sz="1500" dirty="0">
                <a:cs typeface="Arial" panose="020B0604020202020204" pitchFamily="34" charset="0"/>
              </a:rPr>
              <a:t>, K., Connell, J., &amp; </a:t>
            </a:r>
            <a:r>
              <a:rPr lang="en-US" sz="1500" dirty="0" smtClean="0">
                <a:cs typeface="Arial" panose="020B0604020202020204" pitchFamily="34" charset="0"/>
              </a:rPr>
              <a:t>Evans</a:t>
            </a:r>
            <a:r>
              <a:rPr lang="en-US" sz="1500" dirty="0">
                <a:cs typeface="Arial" panose="020B0604020202020204" pitchFamily="34" charset="0"/>
              </a:rPr>
              <a:t>, C. (2000). Measurement and psychotherapy Evidence-based practice and practice- </a:t>
            </a:r>
            <a:r>
              <a:rPr lang="en-US" sz="1500" dirty="0" smtClean="0">
                <a:cs typeface="Arial" panose="020B0604020202020204" pitchFamily="34" charset="0"/>
              </a:rPr>
              <a:t>      </a:t>
            </a:r>
            <a:r>
              <a:rPr lang="en-US" sz="1500" dirty="0">
                <a:cs typeface="Arial" panose="020B0604020202020204" pitchFamily="34" charset="0"/>
              </a:rPr>
              <a:t>based evidence. The British Journal of Psychiatry, 177(2), 123-130.</a:t>
            </a:r>
          </a:p>
          <a:p>
            <a:pPr>
              <a:buFont typeface="Wingdings" panose="05000000000000000000" pitchFamily="2" charset="2"/>
              <a:buChar char="§"/>
            </a:pPr>
            <a:r>
              <a:rPr lang="en-US" sz="1500" dirty="0" smtClean="0">
                <a:cs typeface="Arial" panose="020B0604020202020204" pitchFamily="34" charset="0"/>
              </a:rPr>
              <a:t>Meyers</a:t>
            </a:r>
            <a:r>
              <a:rPr lang="en-US" sz="1500" dirty="0">
                <a:cs typeface="Arial" panose="020B0604020202020204" pitchFamily="34" charset="0"/>
              </a:rPr>
              <a:t>, L. L., Strom, T. Q., </a:t>
            </a:r>
            <a:r>
              <a:rPr lang="en-US" sz="1500" dirty="0" err="1">
                <a:cs typeface="Arial" panose="020B0604020202020204" pitchFamily="34" charset="0"/>
              </a:rPr>
              <a:t>Leskela</a:t>
            </a:r>
            <a:r>
              <a:rPr lang="en-US" sz="1500" dirty="0">
                <a:cs typeface="Arial" panose="020B0604020202020204" pitchFamily="34" charset="0"/>
              </a:rPr>
              <a:t>, J., </a:t>
            </a:r>
            <a:r>
              <a:rPr lang="en-US" sz="1500" dirty="0" err="1">
                <a:cs typeface="Arial" panose="020B0604020202020204" pitchFamily="34" charset="0"/>
              </a:rPr>
              <a:t>Thuras</a:t>
            </a:r>
            <a:r>
              <a:rPr lang="en-US" sz="1500" dirty="0">
                <a:cs typeface="Arial" panose="020B0604020202020204" pitchFamily="34" charset="0"/>
              </a:rPr>
              <a:t>, P., </a:t>
            </a:r>
            <a:r>
              <a:rPr lang="en-US" sz="1500" dirty="0" err="1">
                <a:cs typeface="Arial" panose="020B0604020202020204" pitchFamily="34" charset="0"/>
              </a:rPr>
              <a:t>Kehle</a:t>
            </a:r>
            <a:r>
              <a:rPr lang="en-US" sz="1500" dirty="0">
                <a:cs typeface="Arial" panose="020B0604020202020204" pitchFamily="34" charset="0"/>
              </a:rPr>
              <a:t>-Forbes, S. M., &amp; Curry, K. T. (2013). Service utilization following participation in cognitive processing therapy or prolonged </a:t>
            </a:r>
            <a:r>
              <a:rPr lang="en-US" sz="1500" dirty="0" smtClean="0">
                <a:cs typeface="Arial" panose="020B0604020202020204" pitchFamily="34" charset="0"/>
              </a:rPr>
              <a:t>exposure </a:t>
            </a:r>
            <a:r>
              <a:rPr lang="en-US" sz="1500" dirty="0">
                <a:cs typeface="Arial" panose="020B0604020202020204" pitchFamily="34" charset="0"/>
              </a:rPr>
              <a:t>therapy for post-traumatic stress disorder. Military medicine, 178(1), 95-99</a:t>
            </a:r>
            <a:r>
              <a:rPr lang="en-US" sz="1500" dirty="0" smtClean="0">
                <a:cs typeface="Arial" panose="020B0604020202020204" pitchFamily="34" charset="0"/>
              </a:rPr>
              <a:t>.</a:t>
            </a:r>
            <a:endParaRPr lang="en-US" sz="1500" dirty="0">
              <a:cs typeface="Arial" panose="020B0604020202020204" pitchFamily="34" charset="0"/>
            </a:endParaRPr>
          </a:p>
        </p:txBody>
      </p:sp>
      <p:sp>
        <p:nvSpPr>
          <p:cNvPr id="8" name="Title 1"/>
          <p:cNvSpPr>
            <a:spLocks noGrp="1"/>
          </p:cNvSpPr>
          <p:nvPr>
            <p:ph type="title"/>
          </p:nvPr>
        </p:nvSpPr>
        <p:spPr/>
        <p:txBody>
          <a:bodyPr>
            <a:normAutofit/>
          </a:bodyPr>
          <a:lstStyle/>
          <a:p>
            <a:pPr lvl="0">
              <a:lnSpc>
                <a:spcPct val="100000"/>
              </a:lnSpc>
              <a:spcBef>
                <a:spcPts val="0"/>
              </a:spcBef>
              <a:defRPr/>
            </a:pPr>
            <a:r>
              <a:rPr lang="en-US" dirty="0">
                <a:solidFill>
                  <a:prstClr val="black"/>
                </a:solidFill>
                <a:cs typeface="Arial" panose="020B0604020202020204" pitchFamily="34" charset="0"/>
              </a:rPr>
              <a:t>PTSD </a:t>
            </a:r>
            <a:r>
              <a:rPr lang="en-US" dirty="0" smtClean="0">
                <a:solidFill>
                  <a:prstClr val="black"/>
                </a:solidFill>
                <a:cs typeface="Arial" panose="020B0604020202020204" pitchFamily="34" charset="0"/>
              </a:rPr>
              <a:t>References</a:t>
            </a:r>
            <a:endParaRPr lang="en-US" sz="2800"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7946" y="6271342"/>
            <a:ext cx="5707063" cy="57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92212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70202" y="1595296"/>
            <a:ext cx="8784236" cy="584775"/>
          </a:xfrm>
          <a:prstGeom prst="rect">
            <a:avLst/>
          </a:prstGeom>
        </p:spPr>
        <p:txBody>
          <a:bodyPr wrap="square">
            <a:spAutoFit/>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9pPr>
          </a:lstStyle>
          <a:p>
            <a:pPr algn="l">
              <a:defRPr/>
            </a:pPr>
            <a:endParaRPr lang="en-US" sz="1600" dirty="0" smtClean="0">
              <a:solidFill>
                <a:prstClr val="black"/>
              </a:solidFill>
              <a:latin typeface="Helvetica" charset="0"/>
              <a:ea typeface="Helvetica" charset="0"/>
              <a:cs typeface="Helvetica" charset="0"/>
            </a:endParaRPr>
          </a:p>
          <a:p>
            <a:pPr algn="l">
              <a:defRPr/>
            </a:pPr>
            <a:endParaRPr lang="en-US" sz="1600" dirty="0">
              <a:solidFill>
                <a:prstClr val="black"/>
              </a:solidFill>
              <a:latin typeface="Helvetica" charset="0"/>
              <a:ea typeface="Helvetica" charset="0"/>
              <a:cs typeface="Helvetica" charset="0"/>
            </a:endParaRPr>
          </a:p>
        </p:txBody>
      </p:sp>
      <p:sp>
        <p:nvSpPr>
          <p:cNvPr id="4" name="Content Placeholder 2"/>
          <p:cNvSpPr>
            <a:spLocks noGrp="1"/>
          </p:cNvSpPr>
          <p:nvPr>
            <p:ph idx="1"/>
          </p:nvPr>
        </p:nvSpPr>
        <p:spPr>
          <a:xfrm>
            <a:off x="152400" y="1595299"/>
            <a:ext cx="9014564" cy="4576902"/>
          </a:xfrm>
        </p:spPr>
        <p:txBody>
          <a:bodyPr>
            <a:normAutofit/>
          </a:bodyPr>
          <a:lstStyle/>
          <a:p>
            <a:pPr>
              <a:buFont typeface="Wingdings" panose="05000000000000000000" pitchFamily="2" charset="2"/>
              <a:buChar char="§"/>
            </a:pPr>
            <a:r>
              <a:rPr lang="en-US" sz="1500" dirty="0" err="1">
                <a:cs typeface="Arial" panose="020B0604020202020204" pitchFamily="34" charset="0"/>
              </a:rPr>
              <a:t>Resick</a:t>
            </a:r>
            <a:r>
              <a:rPr lang="en-US" sz="1500" dirty="0">
                <a:cs typeface="Arial" panose="020B0604020202020204" pitchFamily="34" charset="0"/>
              </a:rPr>
              <a:t>, P.A., Monson, C.M, &amp; Chard, K.M. (2008). Cognitive processing </a:t>
            </a:r>
            <a:r>
              <a:rPr lang="en-US" sz="1500" dirty="0" smtClean="0">
                <a:cs typeface="Arial" panose="020B0604020202020204" pitchFamily="34" charset="0"/>
              </a:rPr>
              <a:t>therapy: Veteran/Military </a:t>
            </a:r>
            <a:r>
              <a:rPr lang="en-US" sz="1500" dirty="0" err="1" smtClean="0">
                <a:cs typeface="Arial" panose="020B0604020202020204" pitchFamily="34" charset="0"/>
              </a:rPr>
              <a:t>version.Washington</a:t>
            </a:r>
            <a:r>
              <a:rPr lang="en-US" sz="1500" dirty="0">
                <a:cs typeface="Arial" panose="020B0604020202020204" pitchFamily="34" charset="0"/>
              </a:rPr>
              <a:t>, DC: Department of Veterans Affairs. </a:t>
            </a:r>
          </a:p>
          <a:p>
            <a:pPr>
              <a:buFont typeface="Wingdings" panose="05000000000000000000" pitchFamily="2" charset="2"/>
              <a:buChar char="§"/>
            </a:pPr>
            <a:r>
              <a:rPr lang="en-US" sz="1500" dirty="0" err="1" smtClean="0">
                <a:cs typeface="Arial" panose="020B0604020202020204" pitchFamily="34" charset="0"/>
              </a:rPr>
              <a:t>Resick</a:t>
            </a:r>
            <a:r>
              <a:rPr lang="en-US" sz="1500" dirty="0">
                <a:cs typeface="Arial" panose="020B0604020202020204" pitchFamily="34" charset="0"/>
              </a:rPr>
              <a:t>, P. A., Monson, C. M., &amp; Chard, K. M. (2014). Cognitive processing therapy: Veteran/military version: Therapist’s manual. Washington, DC: Department of Veterans Affairs. </a:t>
            </a:r>
          </a:p>
          <a:p>
            <a:pPr>
              <a:buFont typeface="Wingdings" panose="05000000000000000000" pitchFamily="2" charset="2"/>
              <a:buChar char="§"/>
            </a:pPr>
            <a:r>
              <a:rPr lang="en-US" sz="1500" dirty="0" smtClean="0">
                <a:cs typeface="Arial" panose="020B0604020202020204" pitchFamily="34" charset="0"/>
              </a:rPr>
              <a:t>Rosen</a:t>
            </a:r>
            <a:r>
              <a:rPr lang="en-US" sz="1500" dirty="0">
                <a:cs typeface="Arial" panose="020B0604020202020204" pitchFamily="34" charset="0"/>
              </a:rPr>
              <a:t>, C. S., Chow, H. C., Finney, J. F., Greenbaum, M. A., Moos, R. H., Sheikh, J. I., &amp; </a:t>
            </a:r>
            <a:r>
              <a:rPr lang="en-US" sz="1500" dirty="0" err="1">
                <a:cs typeface="Arial" panose="020B0604020202020204" pitchFamily="34" charset="0"/>
              </a:rPr>
              <a:t>Yesavage</a:t>
            </a:r>
            <a:r>
              <a:rPr lang="en-US" sz="1500" dirty="0">
                <a:cs typeface="Arial" panose="020B0604020202020204" pitchFamily="34" charset="0"/>
              </a:rPr>
              <a:t>, J. A. (2004). VA practice patterns and practice guidelines for treating posttraumatic stress disorder. Journal of traumatic stress, 17(3), 213-222.</a:t>
            </a:r>
          </a:p>
          <a:p>
            <a:pPr>
              <a:buFont typeface="Wingdings" panose="05000000000000000000" pitchFamily="2" charset="2"/>
              <a:buChar char="§"/>
            </a:pPr>
            <a:r>
              <a:rPr lang="en-US" sz="1500" dirty="0" err="1" smtClean="0">
                <a:cs typeface="Arial" panose="020B0604020202020204" pitchFamily="34" charset="0"/>
              </a:rPr>
              <a:t>Terhakopian</a:t>
            </a:r>
            <a:r>
              <a:rPr lang="en-US" sz="1500" dirty="0">
                <a:cs typeface="Arial" panose="020B0604020202020204" pitchFamily="34" charset="0"/>
              </a:rPr>
              <a:t>, A., </a:t>
            </a:r>
            <a:r>
              <a:rPr lang="en-US" sz="1500" dirty="0" err="1">
                <a:cs typeface="Arial" panose="020B0604020202020204" pitchFamily="34" charset="0"/>
              </a:rPr>
              <a:t>Sinaii</a:t>
            </a:r>
            <a:r>
              <a:rPr lang="en-US" sz="1500" dirty="0">
                <a:cs typeface="Arial" panose="020B0604020202020204" pitchFamily="34" charset="0"/>
              </a:rPr>
              <a:t>, N., Engel, C. C., </a:t>
            </a:r>
            <a:r>
              <a:rPr lang="en-US" sz="1500" dirty="0" err="1">
                <a:cs typeface="Arial" panose="020B0604020202020204" pitchFamily="34" charset="0"/>
              </a:rPr>
              <a:t>Schnurr</a:t>
            </a:r>
            <a:r>
              <a:rPr lang="en-US" sz="1500" dirty="0">
                <a:cs typeface="Arial" panose="020B0604020202020204" pitchFamily="34" charset="0"/>
              </a:rPr>
              <a:t>, P. P., &amp; </a:t>
            </a:r>
            <a:r>
              <a:rPr lang="en-US" sz="1500" dirty="0" err="1">
                <a:cs typeface="Arial" panose="020B0604020202020204" pitchFamily="34" charset="0"/>
              </a:rPr>
              <a:t>Hoge</a:t>
            </a:r>
            <a:r>
              <a:rPr lang="en-US" sz="1500" dirty="0">
                <a:cs typeface="Arial" panose="020B0604020202020204" pitchFamily="34" charset="0"/>
              </a:rPr>
              <a:t>, C. W. (2008). Estimating </a:t>
            </a:r>
            <a:r>
              <a:rPr lang="en-US" sz="1500" dirty="0" smtClean="0">
                <a:cs typeface="Arial" panose="020B0604020202020204" pitchFamily="34" charset="0"/>
              </a:rPr>
              <a:t>Population </a:t>
            </a:r>
            <a:r>
              <a:rPr lang="en-US" sz="1500" dirty="0">
                <a:cs typeface="Arial" panose="020B0604020202020204" pitchFamily="34" charset="0"/>
              </a:rPr>
              <a:t>prevalence of posttraumatic stress disorder: an example using the PTSD checklist. </a:t>
            </a:r>
            <a:r>
              <a:rPr lang="en-US" sz="1500" dirty="0" smtClean="0">
                <a:cs typeface="Arial" panose="020B0604020202020204" pitchFamily="34" charset="0"/>
              </a:rPr>
              <a:t> Journal </a:t>
            </a:r>
            <a:r>
              <a:rPr lang="en-US" sz="1500" dirty="0">
                <a:cs typeface="Arial" panose="020B0604020202020204" pitchFamily="34" charset="0"/>
              </a:rPr>
              <a:t>of traumatic stress, 21(3), 290-300.</a:t>
            </a:r>
          </a:p>
          <a:p>
            <a:pPr>
              <a:buFont typeface="Wingdings" panose="05000000000000000000" pitchFamily="2" charset="2"/>
              <a:buChar char="§"/>
            </a:pPr>
            <a:r>
              <a:rPr lang="en-US" sz="1500" dirty="0" err="1" smtClean="0">
                <a:cs typeface="Arial" panose="020B0604020202020204" pitchFamily="34" charset="0"/>
              </a:rPr>
              <a:t>Tuerk</a:t>
            </a:r>
            <a:r>
              <a:rPr lang="en-US" sz="1500" dirty="0">
                <a:cs typeface="Arial" panose="020B0604020202020204" pitchFamily="34" charset="0"/>
              </a:rPr>
              <a:t>, P.W., </a:t>
            </a:r>
            <a:r>
              <a:rPr lang="en-US" sz="1500" dirty="0" err="1">
                <a:cs typeface="Arial" panose="020B0604020202020204" pitchFamily="34" charset="0"/>
              </a:rPr>
              <a:t>Wangelin</a:t>
            </a:r>
            <a:r>
              <a:rPr lang="en-US" sz="1500" dirty="0">
                <a:cs typeface="Arial" panose="020B0604020202020204" pitchFamily="34" charset="0"/>
              </a:rPr>
              <a:t>, B., Dismuke, C.E., </a:t>
            </a:r>
            <a:r>
              <a:rPr lang="en-US" sz="1500" dirty="0" err="1">
                <a:cs typeface="Arial" panose="020B0604020202020204" pitchFamily="34" charset="0"/>
              </a:rPr>
              <a:t>Eftekhari</a:t>
            </a:r>
            <a:r>
              <a:rPr lang="en-US" sz="1500" dirty="0">
                <a:cs typeface="Arial" panose="020B0604020202020204" pitchFamily="34" charset="0"/>
              </a:rPr>
              <a:t>, A., Rauch, S.A., Yoder, M., Myrick, H., &amp; </a:t>
            </a:r>
            <a:r>
              <a:rPr lang="en-US" sz="1500" dirty="0" err="1">
                <a:cs typeface="Arial" panose="020B0604020202020204" pitchFamily="34" charset="0"/>
              </a:rPr>
              <a:t>Acierno</a:t>
            </a:r>
            <a:r>
              <a:rPr lang="en-US" sz="1500" dirty="0">
                <a:cs typeface="Arial" panose="020B0604020202020204" pitchFamily="34" charset="0"/>
              </a:rPr>
              <a:t>, R. (2013). Health service utilization before and after evidence-based treatment for PTSD. Psychological Services, 10(4), 401.</a:t>
            </a:r>
          </a:p>
          <a:p>
            <a:pPr>
              <a:buFont typeface="Wingdings" panose="05000000000000000000" pitchFamily="2" charset="2"/>
              <a:buChar char="§"/>
            </a:pPr>
            <a:r>
              <a:rPr lang="en-US" sz="1500" dirty="0" smtClean="0">
                <a:cs typeface="Arial" panose="020B0604020202020204" pitchFamily="34" charset="0"/>
              </a:rPr>
              <a:t>Weathers</a:t>
            </a:r>
            <a:r>
              <a:rPr lang="en-US" sz="1500" dirty="0">
                <a:cs typeface="Arial" panose="020B0604020202020204" pitchFamily="34" charset="0"/>
              </a:rPr>
              <a:t>, F. W., </a:t>
            </a:r>
            <a:r>
              <a:rPr lang="en-US" sz="1500" dirty="0" err="1">
                <a:cs typeface="Arial" panose="020B0604020202020204" pitchFamily="34" charset="0"/>
              </a:rPr>
              <a:t>Huska</a:t>
            </a:r>
            <a:r>
              <a:rPr lang="en-US" sz="1500" dirty="0">
                <a:cs typeface="Arial" panose="020B0604020202020204" pitchFamily="34" charset="0"/>
              </a:rPr>
              <a:t>, J. A., &amp; Keane, T. M. (1991). PCL-M for DSM-IV. Boston: National Center for PTSD—Behavioral Science Division.</a:t>
            </a:r>
          </a:p>
          <a:p>
            <a:pPr>
              <a:buFont typeface="Wingdings" panose="05000000000000000000" pitchFamily="2" charset="2"/>
              <a:buChar char="§"/>
            </a:pPr>
            <a:r>
              <a:rPr lang="en-US" sz="1500" dirty="0" smtClean="0">
                <a:cs typeface="Arial" panose="020B0604020202020204" pitchFamily="34" charset="0"/>
              </a:rPr>
              <a:t>Woodson</a:t>
            </a:r>
            <a:r>
              <a:rPr lang="en-US" sz="1500" dirty="0">
                <a:cs typeface="Arial" panose="020B0604020202020204" pitchFamily="34" charset="0"/>
              </a:rPr>
              <a:t>, J. (2013). Military Treatment Facility Mental Health Clinical Outcomes </a:t>
            </a:r>
            <a:r>
              <a:rPr lang="en-US" sz="1500" dirty="0" err="1" smtClean="0">
                <a:cs typeface="Arial" panose="020B0604020202020204" pitchFamily="34" charset="0"/>
              </a:rPr>
              <a:t>Guidance.Washington</a:t>
            </a:r>
            <a:r>
              <a:rPr lang="en-US" sz="1500" dirty="0">
                <a:cs typeface="Arial" panose="020B0604020202020204" pitchFamily="34" charset="0"/>
              </a:rPr>
              <a:t>, DC: Assistant Secretary of Defense, Health Affairs, Department of Defense. Retrieved from Psychological Health Clinical Center website:  </a:t>
            </a:r>
            <a:r>
              <a:rPr lang="en-US" sz="1500" dirty="0">
                <a:cs typeface="Arial" panose="020B0604020202020204" pitchFamily="34" charset="0"/>
                <a:hlinkClick r:id="rId2"/>
              </a:rPr>
              <a:t>http://</a:t>
            </a:r>
            <a:r>
              <a:rPr lang="en-US" sz="1500" dirty="0" smtClean="0">
                <a:cs typeface="Arial" panose="020B0604020202020204" pitchFamily="34" charset="0"/>
                <a:hlinkClick r:id="rId2"/>
              </a:rPr>
              <a:t>www.pdhealth.mil/ehc/OASDmemo_dtd09sep13.pdf</a:t>
            </a:r>
            <a:r>
              <a:rPr lang="en-US" sz="1500" dirty="0" smtClean="0">
                <a:cs typeface="Arial" panose="020B0604020202020204" pitchFamily="34" charset="0"/>
              </a:rPr>
              <a:t> </a:t>
            </a:r>
            <a:endParaRPr lang="en-US" sz="1500" dirty="0">
              <a:cs typeface="Arial" panose="020B0604020202020204" pitchFamily="34" charset="0"/>
            </a:endParaRPr>
          </a:p>
        </p:txBody>
      </p:sp>
      <p:sp>
        <p:nvSpPr>
          <p:cNvPr id="7" name="Title 1"/>
          <p:cNvSpPr>
            <a:spLocks noGrp="1"/>
          </p:cNvSpPr>
          <p:nvPr>
            <p:ph type="title"/>
          </p:nvPr>
        </p:nvSpPr>
        <p:spPr>
          <a:xfrm>
            <a:off x="381000" y="609600"/>
            <a:ext cx="7886700" cy="677568"/>
          </a:xfrm>
        </p:spPr>
        <p:txBody>
          <a:bodyPr>
            <a:normAutofit/>
          </a:bodyPr>
          <a:lstStyle/>
          <a:p>
            <a:pPr lvl="0">
              <a:lnSpc>
                <a:spcPct val="100000"/>
              </a:lnSpc>
              <a:spcBef>
                <a:spcPts val="0"/>
              </a:spcBef>
              <a:defRPr/>
            </a:pPr>
            <a:r>
              <a:rPr lang="en-US" dirty="0">
                <a:solidFill>
                  <a:prstClr val="black"/>
                </a:solidFill>
                <a:cs typeface="Arial" panose="020B0604020202020204" pitchFamily="34" charset="0"/>
              </a:rPr>
              <a:t>PTSD </a:t>
            </a:r>
            <a:r>
              <a:rPr lang="en-US" dirty="0" smtClean="0">
                <a:solidFill>
                  <a:prstClr val="black"/>
                </a:solidFill>
                <a:cs typeface="Arial" panose="020B0604020202020204" pitchFamily="34" charset="0"/>
              </a:rPr>
              <a:t>References</a:t>
            </a:r>
            <a:endParaRPr lang="en-US" sz="2800" dirty="0"/>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8350" y="6284912"/>
            <a:ext cx="5707063" cy="57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2865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9764" y="1595298"/>
            <a:ext cx="8784236" cy="584775"/>
          </a:xfrm>
          <a:prstGeom prst="rect">
            <a:avLst/>
          </a:prstGeom>
        </p:spPr>
        <p:txBody>
          <a:bodyPr wrap="square">
            <a:spAutoFit/>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9pPr>
          </a:lstStyle>
          <a:p>
            <a:pPr algn="l">
              <a:defRPr/>
            </a:pPr>
            <a:endParaRPr lang="en-US" sz="1600" dirty="0" smtClean="0">
              <a:solidFill>
                <a:prstClr val="black"/>
              </a:solidFill>
              <a:latin typeface="Helvetica" charset="0"/>
              <a:ea typeface="Helvetica" charset="0"/>
              <a:cs typeface="Helvetica" charset="0"/>
            </a:endParaRPr>
          </a:p>
          <a:p>
            <a:pPr algn="l">
              <a:defRPr/>
            </a:pPr>
            <a:endParaRPr lang="en-US" sz="1600" dirty="0">
              <a:solidFill>
                <a:prstClr val="black"/>
              </a:solidFill>
              <a:latin typeface="Helvetica" charset="0"/>
              <a:ea typeface="Helvetica" charset="0"/>
              <a:cs typeface="Helvetica" charset="0"/>
            </a:endParaRPr>
          </a:p>
        </p:txBody>
      </p:sp>
      <p:sp>
        <p:nvSpPr>
          <p:cNvPr id="2" name="Title 1"/>
          <p:cNvSpPr>
            <a:spLocks noGrp="1"/>
          </p:cNvSpPr>
          <p:nvPr>
            <p:ph type="title"/>
          </p:nvPr>
        </p:nvSpPr>
        <p:spPr/>
        <p:txBody>
          <a:bodyPr>
            <a:normAutofit/>
          </a:bodyPr>
          <a:lstStyle/>
          <a:p>
            <a:pPr lvl="0">
              <a:lnSpc>
                <a:spcPct val="100000"/>
              </a:lnSpc>
              <a:spcBef>
                <a:spcPts val="0"/>
              </a:spcBef>
              <a:defRPr/>
            </a:pPr>
            <a:r>
              <a:rPr lang="en-US" sz="2400" b="1" dirty="0" smtClean="0">
                <a:solidFill>
                  <a:prstClr val="black"/>
                </a:solidFill>
                <a:ea typeface="+mn-ea"/>
                <a:cs typeface="Arial" panose="020B0604020202020204" pitchFamily="34" charset="0"/>
              </a:rPr>
              <a:t>Background</a:t>
            </a:r>
            <a:endParaRPr lang="en-US" sz="2400" dirty="0"/>
          </a:p>
        </p:txBody>
      </p:sp>
      <p:sp>
        <p:nvSpPr>
          <p:cNvPr id="4" name="Content Placeholder 2"/>
          <p:cNvSpPr>
            <a:spLocks noGrp="1"/>
          </p:cNvSpPr>
          <p:nvPr>
            <p:ph idx="1"/>
          </p:nvPr>
        </p:nvSpPr>
        <p:spPr>
          <a:xfrm>
            <a:off x="457200" y="1943100"/>
            <a:ext cx="8229600" cy="4457700"/>
          </a:xfrm>
        </p:spPr>
        <p:txBody>
          <a:bodyPr>
            <a:normAutofit/>
          </a:bodyPr>
          <a:lstStyle/>
          <a:p>
            <a:pPr>
              <a:buFont typeface="Wingdings" panose="05000000000000000000" pitchFamily="2" charset="2"/>
              <a:buChar char="§"/>
            </a:pPr>
            <a:r>
              <a:rPr lang="en-US" sz="2000" dirty="0" smtClean="0">
                <a:cs typeface="Arial" panose="020B0604020202020204" pitchFamily="34" charset="0"/>
              </a:rPr>
              <a:t>According to a 2014 Institute of Medicine report, nearly two decades may pass before psychological health research findings become part of routine clinical practice</a:t>
            </a:r>
          </a:p>
          <a:p>
            <a:pPr>
              <a:buFont typeface="Wingdings" panose="05000000000000000000" pitchFamily="2" charset="2"/>
              <a:buChar char="§"/>
            </a:pPr>
            <a:endParaRPr lang="en-US" sz="2000" dirty="0" smtClean="0">
              <a:cs typeface="Arial" panose="020B0604020202020204" pitchFamily="34" charset="0"/>
            </a:endParaRPr>
          </a:p>
          <a:p>
            <a:pPr>
              <a:buFont typeface="Wingdings" panose="05000000000000000000" pitchFamily="2" charset="2"/>
              <a:buChar char="§"/>
            </a:pPr>
            <a:r>
              <a:rPr lang="en-US" sz="2000" dirty="0" smtClean="0">
                <a:cs typeface="Arial" panose="020B0604020202020204" pitchFamily="34" charset="0"/>
              </a:rPr>
              <a:t>In 2010, subject </a:t>
            </a:r>
            <a:r>
              <a:rPr lang="en-US" sz="2000" dirty="0">
                <a:cs typeface="Arial" panose="020B0604020202020204" pitchFamily="34" charset="0"/>
              </a:rPr>
              <a:t>matter experts </a:t>
            </a:r>
            <a:r>
              <a:rPr lang="en-US" sz="2000" dirty="0" smtClean="0">
                <a:cs typeface="Arial" panose="020B0604020202020204" pitchFamily="34" charset="0"/>
              </a:rPr>
              <a:t>from </a:t>
            </a:r>
            <a:r>
              <a:rPr lang="en-US" sz="2000" dirty="0">
                <a:cs typeface="Arial" panose="020B0604020202020204" pitchFamily="34" charset="0"/>
              </a:rPr>
              <a:t>the Services, </a:t>
            </a:r>
            <a:r>
              <a:rPr lang="en-US" sz="2000" dirty="0" err="1">
                <a:cs typeface="Arial" panose="020B0604020202020204" pitchFamily="34" charset="0"/>
              </a:rPr>
              <a:t>DoD</a:t>
            </a:r>
            <a:r>
              <a:rPr lang="en-US" sz="2000" dirty="0">
                <a:cs typeface="Arial" panose="020B0604020202020204" pitchFamily="34" charset="0"/>
              </a:rPr>
              <a:t>  and VA </a:t>
            </a:r>
            <a:r>
              <a:rPr lang="en-US" sz="2000" dirty="0" smtClean="0">
                <a:cs typeface="Arial" panose="020B0604020202020204" pitchFamily="34" charset="0"/>
              </a:rPr>
              <a:t>began to work </a:t>
            </a:r>
            <a:r>
              <a:rPr lang="en-US" sz="2000" dirty="0">
                <a:cs typeface="Arial" panose="020B0604020202020204" pitchFamily="34" charset="0"/>
              </a:rPr>
              <a:t>together on </a:t>
            </a:r>
            <a:r>
              <a:rPr lang="en-US" sz="2000" dirty="0" smtClean="0">
                <a:cs typeface="Arial" panose="020B0604020202020204" pitchFamily="34" charset="0"/>
              </a:rPr>
              <a:t>VA/</a:t>
            </a:r>
            <a:r>
              <a:rPr lang="en-US" sz="2000" dirty="0" err="1" smtClean="0">
                <a:cs typeface="Arial" panose="020B0604020202020204" pitchFamily="34" charset="0"/>
              </a:rPr>
              <a:t>DoD</a:t>
            </a:r>
            <a:r>
              <a:rPr lang="en-US" sz="2000" dirty="0" smtClean="0">
                <a:cs typeface="Arial" panose="020B0604020202020204" pitchFamily="34" charset="0"/>
              </a:rPr>
              <a:t> Integrated </a:t>
            </a:r>
            <a:r>
              <a:rPr lang="en-US" sz="2000" dirty="0">
                <a:cs typeface="Arial" panose="020B0604020202020204" pitchFamily="34" charset="0"/>
              </a:rPr>
              <a:t>Mental Health Strategy (IMHS) Strategic Action # 26, Translation of Research into </a:t>
            </a:r>
            <a:r>
              <a:rPr lang="en-US" sz="2000" dirty="0" smtClean="0">
                <a:cs typeface="Arial" panose="020B0604020202020204" pitchFamily="34" charset="0"/>
              </a:rPr>
              <a:t>Practice</a:t>
            </a:r>
          </a:p>
          <a:p>
            <a:pPr>
              <a:buFont typeface="Wingdings" panose="05000000000000000000" pitchFamily="2" charset="2"/>
              <a:buChar char="§"/>
            </a:pPr>
            <a:endParaRPr lang="en-US" sz="2000" dirty="0">
              <a:cs typeface="Arial" panose="020B0604020202020204" pitchFamily="34" charset="0"/>
            </a:endParaRPr>
          </a:p>
          <a:p>
            <a:pPr>
              <a:buFont typeface="Wingdings" panose="05000000000000000000" pitchFamily="2" charset="2"/>
              <a:buChar char="§"/>
            </a:pPr>
            <a:r>
              <a:rPr lang="en-US" sz="2000" dirty="0" smtClean="0">
                <a:cs typeface="Arial" panose="020B0604020202020204" pitchFamily="34" charset="0"/>
              </a:rPr>
              <a:t>Group identified need to build a joint VA/</a:t>
            </a:r>
            <a:r>
              <a:rPr lang="en-US" sz="2000" dirty="0" err="1" smtClean="0">
                <a:cs typeface="Arial" panose="020B0604020202020204" pitchFamily="34" charset="0"/>
              </a:rPr>
              <a:t>DoD</a:t>
            </a:r>
            <a:r>
              <a:rPr lang="en-US" sz="2000" dirty="0" smtClean="0">
                <a:cs typeface="Arial" panose="020B0604020202020204" pitchFamily="34" charset="0"/>
              </a:rPr>
              <a:t> </a:t>
            </a:r>
            <a:r>
              <a:rPr lang="en-US" sz="2000" dirty="0">
                <a:cs typeface="Arial" panose="020B0604020202020204" pitchFamily="34" charset="0"/>
              </a:rPr>
              <a:t>structure to </a:t>
            </a:r>
            <a:r>
              <a:rPr lang="en-US" sz="2000" dirty="0" smtClean="0">
                <a:cs typeface="Arial" panose="020B0604020202020204" pitchFamily="34" charset="0"/>
              </a:rPr>
              <a:t>facilitate more rapid research translation</a:t>
            </a:r>
          </a:p>
          <a:p>
            <a:pPr marL="0" indent="0">
              <a:buNone/>
            </a:pPr>
            <a:endParaRPr lang="en-US" sz="2400" dirty="0">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6088" y="6400800"/>
            <a:ext cx="5711825" cy="57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3687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smtClean="0"/>
              <a:t>Background</a:t>
            </a:r>
            <a:endParaRPr lang="en-US" sz="2400" dirty="0"/>
          </a:p>
        </p:txBody>
      </p:sp>
      <p:sp>
        <p:nvSpPr>
          <p:cNvPr id="2" name="Content Placeholder 1"/>
          <p:cNvSpPr>
            <a:spLocks noGrp="1"/>
          </p:cNvSpPr>
          <p:nvPr>
            <p:ph idx="1"/>
          </p:nvPr>
        </p:nvSpPr>
        <p:spPr>
          <a:xfrm>
            <a:off x="457200" y="1668463"/>
            <a:ext cx="8382000" cy="4457700"/>
          </a:xfrm>
        </p:spPr>
        <p:txBody>
          <a:bodyPr>
            <a:normAutofit/>
          </a:bodyPr>
          <a:lstStyle/>
          <a:p>
            <a:pPr>
              <a:buFont typeface="Wingdings" panose="05000000000000000000" pitchFamily="2" charset="2"/>
              <a:buChar char="§"/>
            </a:pPr>
            <a:r>
              <a:rPr lang="en-US" sz="2000" dirty="0" err="1" smtClean="0">
                <a:cs typeface="Arial" panose="020B0604020202020204" pitchFamily="34" charset="0"/>
              </a:rPr>
              <a:t>DoD</a:t>
            </a:r>
            <a:r>
              <a:rPr lang="en-US" sz="2000" dirty="0" smtClean="0">
                <a:cs typeface="Arial" panose="020B0604020202020204" pitchFamily="34" charset="0"/>
              </a:rPr>
              <a:t>/VA Joint Incentive Fund grant awarded to pilot the implementation of </a:t>
            </a:r>
            <a:r>
              <a:rPr lang="en-US" sz="2000" dirty="0">
                <a:cs typeface="Arial" panose="020B0604020202020204" pitchFamily="34" charset="0"/>
              </a:rPr>
              <a:t>an enduring collaborative network </a:t>
            </a:r>
            <a:r>
              <a:rPr lang="en-US" sz="2000" dirty="0" smtClean="0">
                <a:cs typeface="Arial" panose="020B0604020202020204" pitchFamily="34" charset="0"/>
              </a:rPr>
              <a:t>that would:</a:t>
            </a:r>
          </a:p>
          <a:p>
            <a:pPr marL="0" indent="0">
              <a:buNone/>
            </a:pPr>
            <a:r>
              <a:rPr lang="en-US" sz="2000" dirty="0" smtClean="0">
                <a:cs typeface="Arial" panose="020B0604020202020204" pitchFamily="34" charset="0"/>
              </a:rPr>
              <a:t> </a:t>
            </a:r>
            <a:endParaRPr lang="en-US" sz="2000" dirty="0">
              <a:cs typeface="Arial" panose="020B0604020202020204" pitchFamily="34" charset="0"/>
            </a:endParaRPr>
          </a:p>
          <a:p>
            <a:pPr lvl="1" fontAlgn="auto">
              <a:spcAft>
                <a:spcPts val="0"/>
              </a:spcAft>
              <a:buFont typeface="Wingdings" panose="05000000000000000000" pitchFamily="2" charset="2"/>
              <a:buChar char="§"/>
            </a:pPr>
            <a:r>
              <a:rPr lang="en-US" sz="2000" dirty="0">
                <a:cs typeface="Arial" panose="020B0604020202020204" pitchFamily="34" charset="0"/>
              </a:rPr>
              <a:t>Improve dissemination, implementation and evaluation of evidence-based </a:t>
            </a:r>
            <a:r>
              <a:rPr lang="en-US" sz="2000" dirty="0" smtClean="0">
                <a:cs typeface="Arial" panose="020B0604020202020204" pitchFamily="34" charset="0"/>
              </a:rPr>
              <a:t>treatments</a:t>
            </a:r>
          </a:p>
          <a:p>
            <a:pPr marL="457200" lvl="1" indent="0" fontAlgn="auto">
              <a:spcAft>
                <a:spcPts val="0"/>
              </a:spcAft>
              <a:buNone/>
            </a:pPr>
            <a:endParaRPr lang="en-US" sz="2000" dirty="0">
              <a:cs typeface="Arial" panose="020B0604020202020204" pitchFamily="34" charset="0"/>
            </a:endParaRPr>
          </a:p>
          <a:p>
            <a:pPr lvl="1" fontAlgn="auto">
              <a:spcAft>
                <a:spcPts val="0"/>
              </a:spcAft>
              <a:buFont typeface="Wingdings" panose="05000000000000000000" pitchFamily="2" charset="2"/>
              <a:buChar char="§"/>
            </a:pPr>
            <a:r>
              <a:rPr lang="en-US" sz="2000" dirty="0">
                <a:cs typeface="Arial" panose="020B0604020202020204" pitchFamily="34" charset="0"/>
              </a:rPr>
              <a:t>Facilitate effective clinical practice changes across the enterprise and between </a:t>
            </a:r>
            <a:r>
              <a:rPr lang="en-US" sz="2000" dirty="0" smtClean="0">
                <a:cs typeface="Arial" panose="020B0604020202020204" pitchFamily="34" charset="0"/>
              </a:rPr>
              <a:t>Departments</a:t>
            </a:r>
          </a:p>
          <a:p>
            <a:pPr lvl="1" fontAlgn="auto">
              <a:spcAft>
                <a:spcPts val="0"/>
              </a:spcAft>
              <a:buFont typeface="Wingdings" panose="05000000000000000000" pitchFamily="2" charset="2"/>
              <a:buChar char="§"/>
            </a:pPr>
            <a:endParaRPr lang="en-US" sz="2000" dirty="0">
              <a:cs typeface="Arial" panose="020B0604020202020204" pitchFamily="34" charset="0"/>
            </a:endParaRPr>
          </a:p>
          <a:p>
            <a:pPr fontAlgn="auto">
              <a:spcAft>
                <a:spcPts val="0"/>
              </a:spcAft>
              <a:buFont typeface="Wingdings" panose="05000000000000000000" pitchFamily="2" charset="2"/>
              <a:buChar char="§"/>
            </a:pPr>
            <a:r>
              <a:rPr lang="en-US" sz="2000" dirty="0" err="1" smtClean="0">
                <a:cs typeface="Arial" panose="020B0604020202020204" pitchFamily="34" charset="0"/>
              </a:rPr>
              <a:t>DoD</a:t>
            </a:r>
            <a:r>
              <a:rPr lang="en-US" sz="2000" dirty="0" smtClean="0">
                <a:cs typeface="Arial" panose="020B0604020202020204" pitchFamily="34" charset="0"/>
              </a:rPr>
              <a:t> and VA piloted </a:t>
            </a:r>
            <a:r>
              <a:rPr lang="en-US" sz="2000" dirty="0">
                <a:cs typeface="Arial" panose="020B0604020202020204" pitchFamily="34" charset="0"/>
              </a:rPr>
              <a:t>the </a:t>
            </a:r>
            <a:r>
              <a:rPr lang="en-US" sz="2000" dirty="0" smtClean="0">
                <a:cs typeface="Arial" panose="020B0604020202020204" pitchFamily="34" charset="0"/>
              </a:rPr>
              <a:t>Practice </a:t>
            </a:r>
            <a:r>
              <a:rPr lang="en-US" sz="2000" dirty="0">
                <a:cs typeface="Arial" panose="020B0604020202020204" pitchFamily="34" charset="0"/>
              </a:rPr>
              <a:t>Based Implementation (PBI) </a:t>
            </a:r>
            <a:r>
              <a:rPr lang="en-US" sz="2000" dirty="0" smtClean="0">
                <a:cs typeface="Arial" panose="020B0604020202020204" pitchFamily="34" charset="0"/>
              </a:rPr>
              <a:t>Network from 2013 -2015 </a:t>
            </a:r>
            <a:r>
              <a:rPr lang="en-US" sz="2000" dirty="0">
                <a:cs typeface="Arial" panose="020B0604020202020204" pitchFamily="34" charset="0"/>
              </a:rPr>
              <a:t>to more rapidly translate psychological health research findings into clinical </a:t>
            </a:r>
            <a:r>
              <a:rPr lang="en-US" sz="2000" dirty="0" smtClean="0">
                <a:cs typeface="Arial" panose="020B0604020202020204" pitchFamily="34" charset="0"/>
              </a:rPr>
              <a:t>practice by promoting practice change</a:t>
            </a:r>
            <a:endParaRPr lang="en-US" sz="2000" dirty="0" smtClean="0">
              <a:latin typeface="Arial" panose="020B0604020202020204" pitchFamily="34" charset="0"/>
              <a:cs typeface="Arial" panose="020B0604020202020204" pitchFamily="34" charset="0"/>
            </a:endParaRPr>
          </a:p>
          <a:p>
            <a:pPr lvl="1" fontAlgn="auto">
              <a:spcAft>
                <a:spcPts val="0"/>
              </a:spcAft>
            </a:pPr>
            <a:endParaRPr lang="en-US" dirty="0">
              <a:latin typeface="Arial" panose="020B0604020202020204" pitchFamily="34" charset="0"/>
              <a:cs typeface="Arial" panose="020B0604020202020204" pitchFamily="34" charset="0"/>
            </a:endParaRPr>
          </a:p>
          <a:p>
            <a:pPr lvl="1" fontAlgn="auto">
              <a:spcAft>
                <a:spcPts val="0"/>
              </a:spcAft>
            </a:pPr>
            <a:endParaRPr lang="en-US" dirty="0">
              <a:latin typeface="Arial" panose="020B0604020202020204" pitchFamily="34" charset="0"/>
              <a:cs typeface="Arial" panose="020B0604020202020204"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6400800"/>
            <a:ext cx="5707063" cy="57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02009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0"/>
            <a:ext cx="6781800" cy="1143000"/>
          </a:xfrm>
        </p:spPr>
        <p:txBody>
          <a:bodyPr/>
          <a:lstStyle/>
          <a:p>
            <a:r>
              <a:rPr lang="en-US" sz="2400" dirty="0" smtClean="0"/>
              <a:t>Background</a:t>
            </a:r>
            <a:r>
              <a:rPr lang="en-US" dirty="0" smtClean="0"/>
              <a:t/>
            </a:r>
            <a:br>
              <a:rPr lang="en-US" dirty="0" smtClean="0"/>
            </a:br>
            <a:endParaRPr lang="en-US" dirty="0"/>
          </a:p>
        </p:txBody>
      </p:sp>
      <p:sp>
        <p:nvSpPr>
          <p:cNvPr id="2" name="Content Placeholder 1"/>
          <p:cNvSpPr>
            <a:spLocks noGrp="1"/>
          </p:cNvSpPr>
          <p:nvPr>
            <p:ph sz="half" idx="1"/>
          </p:nvPr>
        </p:nvSpPr>
        <p:spPr>
          <a:xfrm>
            <a:off x="152399" y="1722437"/>
            <a:ext cx="4652007" cy="1477963"/>
          </a:xfrm>
        </p:spPr>
        <p:txBody>
          <a:bodyPr>
            <a:normAutofit/>
          </a:bodyPr>
          <a:lstStyle/>
          <a:p>
            <a:pPr marL="457200" lvl="1" indent="0" fontAlgn="auto">
              <a:spcAft>
                <a:spcPts val="0"/>
              </a:spcAft>
              <a:buNone/>
            </a:pPr>
            <a:endParaRPr lang="en-US" dirty="0">
              <a:latin typeface="Arial" panose="020B0604020202020204" pitchFamily="34" charset="0"/>
              <a:cs typeface="Arial" panose="020B0604020202020204" pitchFamily="34" charset="0"/>
            </a:endParaRPr>
          </a:p>
          <a:p>
            <a:pPr lvl="1" fontAlgn="auto">
              <a:spcAft>
                <a:spcPts val="0"/>
              </a:spcAft>
            </a:pPr>
            <a:endParaRPr lang="en-US" dirty="0">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a:xfrm>
            <a:off x="5936707" y="1597177"/>
            <a:ext cx="3262229" cy="4525963"/>
          </a:xfrm>
        </p:spPr>
        <p:txBody>
          <a:bodyPr/>
          <a:lstStyle/>
          <a:p>
            <a:r>
              <a:rPr lang="en-US" sz="2000" dirty="0" smtClean="0"/>
              <a:t>32 VA/</a:t>
            </a:r>
            <a:r>
              <a:rPr lang="en-US" sz="2000" dirty="0" err="1" smtClean="0"/>
              <a:t>DoD</a:t>
            </a:r>
            <a:r>
              <a:rPr lang="en-US" sz="2000" dirty="0" smtClean="0"/>
              <a:t> Sites</a:t>
            </a:r>
          </a:p>
          <a:p>
            <a:r>
              <a:rPr lang="en-US" sz="2000" dirty="0" smtClean="0"/>
              <a:t>A Virtual “Knowledge Sharing” Community </a:t>
            </a:r>
          </a:p>
          <a:p>
            <a:pPr lvl="1"/>
            <a:r>
              <a:rPr lang="en-US" sz="2000" dirty="0" smtClean="0"/>
              <a:t> Resources on MAX.gov and </a:t>
            </a:r>
            <a:r>
              <a:rPr lang="en-US" sz="2000" dirty="0" err="1" smtClean="0"/>
              <a:t>PHCoE</a:t>
            </a:r>
            <a:r>
              <a:rPr lang="en-US" sz="2000" dirty="0" smtClean="0"/>
              <a:t> Website </a:t>
            </a:r>
            <a:endParaRPr lang="en-US" sz="2000" dirty="0"/>
          </a:p>
          <a:p>
            <a:r>
              <a:rPr lang="en-US" sz="2000" dirty="0" err="1" smtClean="0"/>
              <a:t>DoD</a:t>
            </a:r>
            <a:r>
              <a:rPr lang="en-US" sz="2000" dirty="0" smtClean="0"/>
              <a:t> governance through </a:t>
            </a:r>
            <a:r>
              <a:rPr lang="en-US" sz="2000" dirty="0"/>
              <a:t>the </a:t>
            </a:r>
            <a:r>
              <a:rPr lang="en-US" sz="2000" dirty="0" smtClean="0"/>
              <a:t>Defense Health Agency Mental Health Work Group (MHWG) and sustained through </a:t>
            </a:r>
            <a:r>
              <a:rPr lang="en-US" sz="2000" dirty="0" err="1" smtClean="0"/>
              <a:t>PHCoE</a:t>
            </a:r>
            <a:endParaRPr lang="en-US" sz="20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6400800"/>
            <a:ext cx="5707063" cy="57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C:\Users\ablatt\AppData\Local\Microsoft\Windows\Temporary Internet Files\Content.Outlook\YXAHZWBF\PBIN-char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1" y="2438400"/>
            <a:ext cx="5585598" cy="3429000"/>
          </a:xfrm>
          <a:prstGeom prst="rect">
            <a:avLst/>
          </a:prstGeom>
          <a:noFill/>
          <a:ln w="28575">
            <a:solidFill>
              <a:schemeClr val="accent5"/>
            </a:solidFill>
          </a:ln>
          <a:extLst>
            <a:ext uri="{909E8E84-426E-40DD-AFC4-6F175D3DCCD1}">
              <a14:hiddenFill xmlns:a14="http://schemas.microsoft.com/office/drawing/2010/main">
                <a:solidFill>
                  <a:srgbClr val="FFFFFF"/>
                </a:solidFill>
              </a14:hiddenFill>
            </a:ext>
          </a:extLst>
        </p:spPr>
      </p:pic>
      <p:pic>
        <p:nvPicPr>
          <p:cNvPr id="8" name="Picture 2" descr="C:\Users\ablatt\AppData\Local\Microsoft\Windows\Temporary Internet Files\Content.Outlook\YXAHZWBF\PBIN header_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669637"/>
            <a:ext cx="5334000" cy="1616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6964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biLevel thresh="50000"/>
            <a:extLst>
              <a:ext uri="{BEBA8EAE-BF5A-486C-A8C5-ECC9F3942E4B}">
                <a14:imgProps xmlns:a14="http://schemas.microsoft.com/office/drawing/2010/main">
                  <a14:imgLayer r:embed="rId3">
                    <a14:imgEffect>
                      <a14:artisticPhotocopy trans="0" detail="10"/>
                    </a14:imgEffect>
                    <a14:imgEffect>
                      <a14:colorTemperature colorTemp="115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7361971" y="1899092"/>
            <a:ext cx="951273" cy="1173164"/>
          </a:xfrm>
          <a:prstGeom prst="rect">
            <a:avLst/>
          </a:prstGeom>
          <a:noFill/>
          <a:ln w="9525">
            <a:noFill/>
          </a:ln>
          <a:effectLst>
            <a:glow>
              <a:schemeClr val="accent1">
                <a:alpha val="40000"/>
              </a:schemeClr>
            </a:glow>
            <a:outerShdw dist="50800" sx="1000" sy="1000" algn="ctr" rotWithShape="0">
              <a:schemeClr val="bg1">
                <a:lumMod val="85000"/>
              </a:schemeClr>
            </a:outerShdw>
            <a:reflection endPos="0" dir="5400000" sy="-100000" algn="bl" rotWithShape="0"/>
            <a:softEdge rad="0"/>
          </a:effectLst>
        </p:spPr>
      </p:pic>
      <p:sp>
        <p:nvSpPr>
          <p:cNvPr id="3" name="Footer Placeholder 2"/>
          <p:cNvSpPr>
            <a:spLocks noGrp="1"/>
          </p:cNvSpPr>
          <p:nvPr>
            <p:ph type="ftr" sz="quarter" idx="11"/>
          </p:nvPr>
        </p:nvSpPr>
        <p:spPr/>
        <p:txBody>
          <a:bodyPr/>
          <a:lstStyle/>
          <a:p>
            <a:pPr>
              <a:defRPr/>
            </a:pPr>
            <a:r>
              <a:rPr lang="en-US" dirty="0">
                <a:solidFill>
                  <a:prstClr val="black"/>
                </a:solidFill>
              </a:rPr>
              <a:t>“Medically Ready Force…Ready Medical Force”</a:t>
            </a:r>
          </a:p>
        </p:txBody>
      </p:sp>
      <p:sp>
        <p:nvSpPr>
          <p:cNvPr id="4" name="Slide Number Placeholder 3"/>
          <p:cNvSpPr>
            <a:spLocks noGrp="1"/>
          </p:cNvSpPr>
          <p:nvPr>
            <p:ph type="sldNum" sz="quarter" idx="12"/>
          </p:nvPr>
        </p:nvSpPr>
        <p:spPr>
          <a:xfrm>
            <a:off x="7603275" y="6329077"/>
            <a:ext cx="1066800" cy="365125"/>
          </a:xfrm>
        </p:spPr>
        <p:txBody>
          <a:bodyPr/>
          <a:lstStyle/>
          <a:p>
            <a:pPr>
              <a:defRPr/>
            </a:pPr>
            <a:fld id="{24B91DB4-0E96-4DBB-87C7-4C6010D2FBEC}" type="slidenum">
              <a:rPr lang="en-US" altLang="en-US" smtClean="0"/>
              <a:pPr>
                <a:defRPr/>
              </a:pPr>
              <a:t>6</a:t>
            </a:fld>
            <a:endParaRPr lang="en-US" altLang="en-US"/>
          </a:p>
        </p:txBody>
      </p:sp>
      <p:sp>
        <p:nvSpPr>
          <p:cNvPr id="5" name="Title 1"/>
          <p:cNvSpPr>
            <a:spLocks noGrp="1"/>
          </p:cNvSpPr>
          <p:nvPr>
            <p:ph type="title"/>
          </p:nvPr>
        </p:nvSpPr>
        <p:spPr/>
        <p:txBody>
          <a:bodyPr/>
          <a:lstStyle/>
          <a:p>
            <a:r>
              <a:rPr lang="en-US" altLang="en-US" sz="2400" dirty="0" smtClean="0"/>
              <a:t>Background: Map of Sites </a:t>
            </a:r>
            <a:endParaRPr lang="en-US" altLang="en-US" sz="2400" dirty="0"/>
          </a:p>
        </p:txBody>
      </p:sp>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108333" y="1811453"/>
            <a:ext cx="7076426" cy="4310416"/>
          </a:xfrm>
          <a:prstGeom prst="rect">
            <a:avLst/>
          </a:prstGeom>
          <a:solidFill>
            <a:srgbClr val="D19309"/>
          </a:solidFill>
          <a:ln>
            <a:noFill/>
          </a:ln>
        </p:spPr>
      </p:pic>
      <p:sp>
        <p:nvSpPr>
          <p:cNvPr id="18" name="TextBox 17"/>
          <p:cNvSpPr txBox="1"/>
          <p:nvPr/>
        </p:nvSpPr>
        <p:spPr>
          <a:xfrm>
            <a:off x="1957625" y="5696392"/>
            <a:ext cx="566176" cy="246221"/>
          </a:xfrm>
          <a:prstGeom prst="rect">
            <a:avLst/>
          </a:prstGeom>
          <a:noFill/>
        </p:spPr>
        <p:txBody>
          <a:bodyPr wrap="square" rtlCol="0">
            <a:spAutoFit/>
          </a:bodyPr>
          <a:lstStyle/>
          <a:p>
            <a:r>
              <a:rPr lang="en-US" sz="1000" b="1" dirty="0" smtClean="0">
                <a:solidFill>
                  <a:srgbClr val="A41C29"/>
                </a:solidFill>
                <a:latin typeface="+mj-lt"/>
                <a:ea typeface="+mj-ea"/>
                <a:cs typeface="+mj-cs"/>
              </a:rPr>
              <a:t>JBPHH</a:t>
            </a:r>
            <a:endParaRPr lang="en-US" sz="1000" b="1" dirty="0">
              <a:solidFill>
                <a:srgbClr val="A41C29"/>
              </a:solidFill>
              <a:latin typeface="+mj-lt"/>
              <a:ea typeface="+mj-ea"/>
              <a:cs typeface="+mj-cs"/>
            </a:endParaRPr>
          </a:p>
        </p:txBody>
      </p:sp>
      <p:sp>
        <p:nvSpPr>
          <p:cNvPr id="26" name="TextBox 25"/>
          <p:cNvSpPr txBox="1"/>
          <p:nvPr/>
        </p:nvSpPr>
        <p:spPr>
          <a:xfrm>
            <a:off x="897149" y="4272015"/>
            <a:ext cx="1988833" cy="246221"/>
          </a:xfrm>
          <a:prstGeom prst="rect">
            <a:avLst/>
          </a:prstGeom>
          <a:noFill/>
        </p:spPr>
        <p:txBody>
          <a:bodyPr wrap="square" rtlCol="0">
            <a:spAutoFit/>
          </a:bodyPr>
          <a:lstStyle/>
          <a:p>
            <a:r>
              <a:rPr lang="en-US" sz="1000" b="1" dirty="0" smtClean="0">
                <a:solidFill>
                  <a:srgbClr val="A41C29"/>
                </a:solidFill>
                <a:latin typeface="+mj-lt"/>
                <a:ea typeface="+mj-ea"/>
                <a:cs typeface="+mj-cs"/>
              </a:rPr>
              <a:t> San Diego Naval Medical Center </a:t>
            </a:r>
            <a:endParaRPr lang="en-US" sz="1000" b="1" dirty="0">
              <a:solidFill>
                <a:srgbClr val="A41C29"/>
              </a:solidFill>
              <a:latin typeface="+mj-lt"/>
              <a:ea typeface="+mj-ea"/>
              <a:cs typeface="+mj-cs"/>
            </a:endParaRPr>
          </a:p>
        </p:txBody>
      </p:sp>
      <p:sp>
        <p:nvSpPr>
          <p:cNvPr id="22" name="TextBox 21"/>
          <p:cNvSpPr txBox="1"/>
          <p:nvPr/>
        </p:nvSpPr>
        <p:spPr>
          <a:xfrm>
            <a:off x="1349205" y="4517647"/>
            <a:ext cx="761705" cy="246221"/>
          </a:xfrm>
          <a:prstGeom prst="rect">
            <a:avLst/>
          </a:prstGeom>
          <a:noFill/>
        </p:spPr>
        <p:txBody>
          <a:bodyPr wrap="square" rtlCol="0">
            <a:spAutoFit/>
          </a:bodyPr>
          <a:lstStyle/>
          <a:p>
            <a:r>
              <a:rPr lang="en-US" sz="1000" b="1" dirty="0" smtClean="0">
                <a:solidFill>
                  <a:srgbClr val="A41C29"/>
                </a:solidFill>
                <a:latin typeface="+mj-lt"/>
                <a:ea typeface="+mj-ea"/>
                <a:cs typeface="+mj-cs"/>
              </a:rPr>
              <a:t>Luke</a:t>
            </a:r>
            <a:r>
              <a:rPr lang="en-US" sz="1000" b="1" dirty="0" smtClean="0">
                <a:solidFill>
                  <a:schemeClr val="tx2"/>
                </a:solidFill>
                <a:latin typeface="+mj-lt"/>
                <a:ea typeface="+mj-ea"/>
                <a:cs typeface="+mj-cs"/>
              </a:rPr>
              <a:t> </a:t>
            </a:r>
            <a:r>
              <a:rPr lang="en-US" sz="1000" b="1" dirty="0" smtClean="0">
                <a:solidFill>
                  <a:srgbClr val="A41C29"/>
                </a:solidFill>
                <a:latin typeface="+mj-lt"/>
                <a:ea typeface="+mj-ea"/>
                <a:cs typeface="+mj-cs"/>
              </a:rPr>
              <a:t>AFB</a:t>
            </a:r>
            <a:endParaRPr lang="en-US" sz="1000" b="1" dirty="0">
              <a:solidFill>
                <a:srgbClr val="A41C29"/>
              </a:solidFill>
              <a:latin typeface="+mj-lt"/>
              <a:ea typeface="+mj-ea"/>
              <a:cs typeface="+mj-cs"/>
            </a:endParaRPr>
          </a:p>
        </p:txBody>
      </p:sp>
      <p:sp>
        <p:nvSpPr>
          <p:cNvPr id="34" name="TextBox 33"/>
          <p:cNvSpPr txBox="1"/>
          <p:nvPr/>
        </p:nvSpPr>
        <p:spPr>
          <a:xfrm>
            <a:off x="3417035" y="5219781"/>
            <a:ext cx="1030009" cy="246221"/>
          </a:xfrm>
          <a:prstGeom prst="rect">
            <a:avLst/>
          </a:prstGeom>
          <a:noFill/>
        </p:spPr>
        <p:txBody>
          <a:bodyPr wrap="square" rtlCol="0">
            <a:spAutoFit/>
          </a:bodyPr>
          <a:lstStyle/>
          <a:p>
            <a:r>
              <a:rPr lang="en-US" sz="1000" b="1" kern="1000" dirty="0" err="1" smtClean="0">
                <a:solidFill>
                  <a:srgbClr val="A41C29"/>
                </a:solidFill>
                <a:latin typeface="+mj-lt"/>
                <a:ea typeface="+mj-ea"/>
                <a:cs typeface="+mj-cs"/>
              </a:rPr>
              <a:t>Lackland</a:t>
            </a:r>
            <a:r>
              <a:rPr lang="en-US" sz="700" b="1" kern="1000" dirty="0">
                <a:solidFill>
                  <a:srgbClr val="A41C29"/>
                </a:solidFill>
                <a:latin typeface="+mj-lt"/>
                <a:ea typeface="+mj-ea"/>
                <a:cs typeface="+mj-cs"/>
              </a:rPr>
              <a:t> </a:t>
            </a:r>
            <a:r>
              <a:rPr lang="en-US" sz="1000" b="1" kern="1000" dirty="0" smtClean="0">
                <a:solidFill>
                  <a:srgbClr val="A41C29"/>
                </a:solidFill>
                <a:latin typeface="+mj-lt"/>
                <a:ea typeface="+mj-ea"/>
                <a:cs typeface="+mj-cs"/>
              </a:rPr>
              <a:t>AFB</a:t>
            </a:r>
            <a:endParaRPr lang="en-US" sz="1000" b="1" kern="1000" dirty="0">
              <a:solidFill>
                <a:srgbClr val="A41C29"/>
              </a:solidFill>
              <a:latin typeface="+mj-lt"/>
              <a:ea typeface="+mj-ea"/>
              <a:cs typeface="+mj-cs"/>
            </a:endParaRPr>
          </a:p>
        </p:txBody>
      </p:sp>
      <p:sp>
        <p:nvSpPr>
          <p:cNvPr id="37" name="TextBox 36"/>
          <p:cNvSpPr txBox="1"/>
          <p:nvPr/>
        </p:nvSpPr>
        <p:spPr>
          <a:xfrm>
            <a:off x="871724" y="4123912"/>
            <a:ext cx="1855425" cy="246221"/>
          </a:xfrm>
          <a:prstGeom prst="rect">
            <a:avLst/>
          </a:prstGeom>
          <a:noFill/>
        </p:spPr>
        <p:txBody>
          <a:bodyPr wrap="square" rtlCol="0">
            <a:spAutoFit/>
          </a:bodyPr>
          <a:lstStyle/>
          <a:p>
            <a:r>
              <a:rPr lang="en-US" sz="1000" b="1" dirty="0" smtClean="0">
                <a:solidFill>
                  <a:srgbClr val="A41C29"/>
                </a:solidFill>
                <a:latin typeface="+mj-lt"/>
                <a:ea typeface="+mj-ea"/>
                <a:cs typeface="+mj-cs"/>
              </a:rPr>
              <a:t>Camp Pendleton</a:t>
            </a:r>
            <a:endParaRPr lang="en-US" sz="1000" b="1" dirty="0">
              <a:solidFill>
                <a:srgbClr val="A41C29"/>
              </a:solidFill>
              <a:latin typeface="+mj-lt"/>
              <a:ea typeface="+mj-ea"/>
              <a:cs typeface="+mj-cs"/>
            </a:endParaRPr>
          </a:p>
        </p:txBody>
      </p:sp>
      <p:sp>
        <p:nvSpPr>
          <p:cNvPr id="2" name="Rectangle 1"/>
          <p:cNvSpPr/>
          <p:nvPr/>
        </p:nvSpPr>
        <p:spPr>
          <a:xfrm>
            <a:off x="7273584" y="1749696"/>
            <a:ext cx="1818690" cy="144130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8189725" y="2902427"/>
            <a:ext cx="1047991" cy="353943"/>
          </a:xfrm>
          <a:prstGeom prst="rect">
            <a:avLst/>
          </a:prstGeom>
          <a:noFill/>
          <a:effectLst>
            <a:softEdge rad="0"/>
          </a:effectLst>
        </p:spPr>
        <p:txBody>
          <a:bodyPr wrap="square" rtlCol="0">
            <a:spAutoFit/>
          </a:bodyPr>
          <a:lstStyle/>
          <a:p>
            <a:pPr algn="ctr"/>
            <a:r>
              <a:rPr lang="en-US" sz="1700" b="1" dirty="0">
                <a:latin typeface="+mj-lt"/>
                <a:ea typeface="+mj-ea"/>
                <a:cs typeface="+mj-cs"/>
              </a:rPr>
              <a:t>England</a:t>
            </a:r>
          </a:p>
        </p:txBody>
      </p:sp>
      <p:grpSp>
        <p:nvGrpSpPr>
          <p:cNvPr id="29" name="Group 28"/>
          <p:cNvGrpSpPr/>
          <p:nvPr/>
        </p:nvGrpSpPr>
        <p:grpSpPr>
          <a:xfrm>
            <a:off x="6284921" y="3770083"/>
            <a:ext cx="1658955" cy="344394"/>
            <a:chOff x="5499503" y="4037202"/>
            <a:chExt cx="1909662" cy="344394"/>
          </a:xfrm>
        </p:grpSpPr>
        <p:sp>
          <p:nvSpPr>
            <p:cNvPr id="17" name="TextBox 16"/>
            <p:cNvSpPr txBox="1"/>
            <p:nvPr/>
          </p:nvSpPr>
          <p:spPr>
            <a:xfrm>
              <a:off x="5528316" y="4037202"/>
              <a:ext cx="1680173" cy="246221"/>
            </a:xfrm>
            <a:prstGeom prst="rect">
              <a:avLst/>
            </a:prstGeom>
            <a:noFill/>
            <a:effectLst>
              <a:softEdge rad="0"/>
            </a:effectLst>
          </p:spPr>
          <p:txBody>
            <a:bodyPr wrap="square" rtlCol="0">
              <a:spAutoFit/>
            </a:bodyPr>
            <a:lstStyle/>
            <a:p>
              <a:r>
                <a:rPr lang="en-US" sz="1000" b="1" dirty="0" smtClean="0">
                  <a:solidFill>
                    <a:srgbClr val="A41C29"/>
                  </a:solidFill>
                  <a:latin typeface="+mj-lt"/>
                  <a:ea typeface="+mj-ea"/>
                  <a:cs typeface="+mj-cs"/>
                </a:rPr>
                <a:t>Portsmouth Naval</a:t>
              </a:r>
              <a:endParaRPr lang="en-US" sz="1000" b="1" dirty="0">
                <a:solidFill>
                  <a:srgbClr val="A41C29"/>
                </a:solidFill>
                <a:latin typeface="+mj-lt"/>
                <a:ea typeface="+mj-ea"/>
                <a:cs typeface="+mj-cs"/>
              </a:endParaRPr>
            </a:p>
          </p:txBody>
        </p:sp>
        <p:sp>
          <p:nvSpPr>
            <p:cNvPr id="40" name="TextBox 39"/>
            <p:cNvSpPr txBox="1"/>
            <p:nvPr/>
          </p:nvSpPr>
          <p:spPr>
            <a:xfrm>
              <a:off x="5499503" y="4135375"/>
              <a:ext cx="1909662" cy="246221"/>
            </a:xfrm>
            <a:prstGeom prst="rect">
              <a:avLst/>
            </a:prstGeom>
            <a:noFill/>
          </p:spPr>
          <p:txBody>
            <a:bodyPr wrap="square" rtlCol="0">
              <a:spAutoFit/>
            </a:bodyPr>
            <a:lstStyle/>
            <a:p>
              <a:r>
                <a:rPr lang="en-US" sz="1000" b="1" dirty="0" smtClean="0">
                  <a:solidFill>
                    <a:srgbClr val="A41C29"/>
                  </a:solidFill>
                  <a:latin typeface="+mj-lt"/>
                  <a:ea typeface="+mj-ea"/>
                  <a:cs typeface="+mj-cs"/>
                </a:rPr>
                <a:t> Medical Center</a:t>
              </a:r>
              <a:endParaRPr lang="en-US" sz="1000" b="1" dirty="0">
                <a:solidFill>
                  <a:srgbClr val="A41C29"/>
                </a:solidFill>
                <a:latin typeface="+mj-lt"/>
                <a:ea typeface="+mj-ea"/>
                <a:cs typeface="+mj-cs"/>
              </a:endParaRPr>
            </a:p>
          </p:txBody>
        </p:sp>
      </p:grpSp>
      <p:sp>
        <p:nvSpPr>
          <p:cNvPr id="44" name="Rectangle 43"/>
          <p:cNvSpPr/>
          <p:nvPr/>
        </p:nvSpPr>
        <p:spPr>
          <a:xfrm>
            <a:off x="7495458" y="5063541"/>
            <a:ext cx="1596815" cy="88371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7712066" y="5216642"/>
            <a:ext cx="581799" cy="276999"/>
          </a:xfrm>
          <a:prstGeom prst="rect">
            <a:avLst/>
          </a:prstGeom>
          <a:noFill/>
        </p:spPr>
        <p:txBody>
          <a:bodyPr wrap="square" rtlCol="0">
            <a:spAutoFit/>
          </a:bodyPr>
          <a:lstStyle/>
          <a:p>
            <a:r>
              <a:rPr lang="en-US" sz="1200" b="1" dirty="0" smtClean="0">
                <a:solidFill>
                  <a:schemeClr val="tx2"/>
                </a:solidFill>
                <a:latin typeface="+mj-lt"/>
                <a:ea typeface="+mj-ea"/>
                <a:cs typeface="+mj-cs"/>
              </a:rPr>
              <a:t>DoD</a:t>
            </a:r>
            <a:endParaRPr lang="en-US" sz="1200" b="1" dirty="0">
              <a:solidFill>
                <a:schemeClr val="tx2"/>
              </a:solidFill>
              <a:latin typeface="+mj-lt"/>
              <a:ea typeface="+mj-ea"/>
              <a:cs typeface="+mj-cs"/>
            </a:endParaRPr>
          </a:p>
        </p:txBody>
      </p:sp>
      <p:sp>
        <p:nvSpPr>
          <p:cNvPr id="50" name="5-Point Star 14"/>
          <p:cNvSpPr/>
          <p:nvPr/>
        </p:nvSpPr>
        <p:spPr>
          <a:xfrm flipH="1">
            <a:off x="7628511" y="5341910"/>
            <a:ext cx="64995" cy="45719"/>
          </a:xfrm>
          <a:prstGeom prst="star5">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7627444" y="5007477"/>
            <a:ext cx="1371600" cy="338554"/>
          </a:xfrm>
          <a:prstGeom prst="rect">
            <a:avLst/>
          </a:prstGeom>
          <a:noFill/>
          <a:effectLst>
            <a:softEdge rad="0"/>
          </a:effectLst>
        </p:spPr>
        <p:txBody>
          <a:bodyPr wrap="square" rtlCol="0">
            <a:spAutoFit/>
          </a:bodyPr>
          <a:lstStyle/>
          <a:p>
            <a:pPr algn="ctr"/>
            <a:r>
              <a:rPr lang="en-US" sz="1600" b="1" dirty="0">
                <a:latin typeface="+mj-lt"/>
                <a:ea typeface="+mj-ea"/>
                <a:cs typeface="+mj-cs"/>
              </a:rPr>
              <a:t>Key</a:t>
            </a:r>
          </a:p>
        </p:txBody>
      </p:sp>
      <p:sp>
        <p:nvSpPr>
          <p:cNvPr id="51" name="TextBox 50"/>
          <p:cNvSpPr txBox="1"/>
          <p:nvPr/>
        </p:nvSpPr>
        <p:spPr>
          <a:xfrm>
            <a:off x="7712066" y="5366873"/>
            <a:ext cx="1202355" cy="276999"/>
          </a:xfrm>
          <a:prstGeom prst="rect">
            <a:avLst/>
          </a:prstGeom>
          <a:noFill/>
        </p:spPr>
        <p:txBody>
          <a:bodyPr wrap="square" rtlCol="0">
            <a:spAutoFit/>
          </a:bodyPr>
          <a:lstStyle/>
          <a:p>
            <a:r>
              <a:rPr lang="en-US" sz="1200" b="1" dirty="0" smtClean="0">
                <a:latin typeface="+mj-lt"/>
                <a:ea typeface="+mj-ea"/>
                <a:cs typeface="+mj-cs"/>
              </a:rPr>
              <a:t>VA</a:t>
            </a:r>
            <a:endParaRPr lang="en-US" sz="1200" b="1" dirty="0">
              <a:latin typeface="+mj-lt"/>
              <a:ea typeface="+mj-ea"/>
              <a:cs typeface="+mj-cs"/>
            </a:endParaRPr>
          </a:p>
        </p:txBody>
      </p:sp>
      <p:sp>
        <p:nvSpPr>
          <p:cNvPr id="53" name="5-Point Star 10"/>
          <p:cNvSpPr/>
          <p:nvPr/>
        </p:nvSpPr>
        <p:spPr>
          <a:xfrm flipH="1">
            <a:off x="7629578" y="5474213"/>
            <a:ext cx="64995" cy="45719"/>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6670F"/>
              </a:solidFill>
            </a:endParaRPr>
          </a:p>
        </p:txBody>
      </p:sp>
      <p:sp>
        <p:nvSpPr>
          <p:cNvPr id="55" name="TextBox 54"/>
          <p:cNvSpPr txBox="1"/>
          <p:nvPr/>
        </p:nvSpPr>
        <p:spPr>
          <a:xfrm>
            <a:off x="3691675" y="3342734"/>
            <a:ext cx="1030009" cy="246221"/>
          </a:xfrm>
          <a:prstGeom prst="rect">
            <a:avLst/>
          </a:prstGeom>
          <a:noFill/>
        </p:spPr>
        <p:txBody>
          <a:bodyPr wrap="square" rtlCol="0">
            <a:spAutoFit/>
          </a:bodyPr>
          <a:lstStyle/>
          <a:p>
            <a:r>
              <a:rPr lang="en-US" sz="1000" b="1" dirty="0" smtClean="0">
                <a:solidFill>
                  <a:schemeClr val="tx2"/>
                </a:solidFill>
                <a:latin typeface="+mj-lt"/>
                <a:ea typeface="+mj-ea"/>
                <a:cs typeface="+mj-cs"/>
              </a:rPr>
              <a:t>Offut AFB</a:t>
            </a:r>
            <a:endParaRPr lang="en-US" sz="1000" b="1" dirty="0">
              <a:solidFill>
                <a:schemeClr val="tx2"/>
              </a:solidFill>
              <a:latin typeface="+mj-lt"/>
              <a:ea typeface="+mj-ea"/>
              <a:cs typeface="+mj-cs"/>
            </a:endParaRPr>
          </a:p>
        </p:txBody>
      </p:sp>
      <p:sp>
        <p:nvSpPr>
          <p:cNvPr id="58" name="TextBox 57"/>
          <p:cNvSpPr txBox="1"/>
          <p:nvPr/>
        </p:nvSpPr>
        <p:spPr>
          <a:xfrm>
            <a:off x="3310420" y="3807133"/>
            <a:ext cx="672252" cy="246221"/>
          </a:xfrm>
          <a:prstGeom prst="rect">
            <a:avLst/>
          </a:prstGeom>
          <a:noFill/>
        </p:spPr>
        <p:txBody>
          <a:bodyPr wrap="square" rtlCol="0">
            <a:spAutoFit/>
          </a:bodyPr>
          <a:lstStyle/>
          <a:p>
            <a:pPr algn="ctr"/>
            <a:r>
              <a:rPr lang="en-US" sz="1000" b="1" dirty="0" smtClean="0">
                <a:solidFill>
                  <a:schemeClr val="tx2"/>
                </a:solidFill>
                <a:latin typeface="+mj-lt"/>
                <a:ea typeface="+mj-ea"/>
                <a:cs typeface="+mj-cs"/>
              </a:rPr>
              <a:t>Ft. Riley</a:t>
            </a:r>
            <a:endParaRPr lang="en-US" sz="1000" b="1" dirty="0">
              <a:solidFill>
                <a:schemeClr val="tx2"/>
              </a:solidFill>
              <a:latin typeface="+mj-lt"/>
              <a:ea typeface="+mj-ea"/>
              <a:cs typeface="+mj-cs"/>
            </a:endParaRPr>
          </a:p>
        </p:txBody>
      </p:sp>
      <p:grpSp>
        <p:nvGrpSpPr>
          <p:cNvPr id="28" name="Group 27"/>
          <p:cNvGrpSpPr/>
          <p:nvPr/>
        </p:nvGrpSpPr>
        <p:grpSpPr>
          <a:xfrm>
            <a:off x="1891566" y="5273711"/>
            <a:ext cx="872779" cy="333641"/>
            <a:chOff x="1798254" y="5008518"/>
            <a:chExt cx="872779" cy="338973"/>
          </a:xfrm>
        </p:grpSpPr>
        <p:sp>
          <p:nvSpPr>
            <p:cNvPr id="60" name="TextBox 59"/>
            <p:cNvSpPr txBox="1"/>
            <p:nvPr/>
          </p:nvSpPr>
          <p:spPr>
            <a:xfrm>
              <a:off x="1798254" y="5008518"/>
              <a:ext cx="872779" cy="250156"/>
            </a:xfrm>
            <a:prstGeom prst="rect">
              <a:avLst/>
            </a:prstGeom>
            <a:noFill/>
          </p:spPr>
          <p:txBody>
            <a:bodyPr wrap="square" rtlCol="0">
              <a:spAutoFit/>
            </a:bodyPr>
            <a:lstStyle/>
            <a:p>
              <a:r>
                <a:rPr lang="en-US" sz="1000" b="1" dirty="0" smtClean="0">
                  <a:solidFill>
                    <a:schemeClr val="tx2"/>
                  </a:solidFill>
                  <a:latin typeface="+mj-lt"/>
                  <a:ea typeface="+mj-ea"/>
                  <a:cs typeface="+mj-cs"/>
                </a:rPr>
                <a:t>Schofield </a:t>
              </a:r>
              <a:endParaRPr lang="en-US" sz="1000" b="1" dirty="0">
                <a:solidFill>
                  <a:schemeClr val="tx2"/>
                </a:solidFill>
                <a:latin typeface="+mj-lt"/>
                <a:ea typeface="+mj-ea"/>
                <a:cs typeface="+mj-cs"/>
              </a:endParaRPr>
            </a:p>
          </p:txBody>
        </p:sp>
        <p:sp>
          <p:nvSpPr>
            <p:cNvPr id="61" name="TextBox 60"/>
            <p:cNvSpPr txBox="1"/>
            <p:nvPr/>
          </p:nvSpPr>
          <p:spPr>
            <a:xfrm>
              <a:off x="1798254" y="5097335"/>
              <a:ext cx="872779" cy="250156"/>
            </a:xfrm>
            <a:prstGeom prst="rect">
              <a:avLst/>
            </a:prstGeom>
            <a:noFill/>
          </p:spPr>
          <p:txBody>
            <a:bodyPr wrap="square" rtlCol="0">
              <a:spAutoFit/>
            </a:bodyPr>
            <a:lstStyle/>
            <a:p>
              <a:r>
                <a:rPr lang="en-US" sz="1000" b="1" dirty="0" smtClean="0">
                  <a:solidFill>
                    <a:schemeClr val="tx2"/>
                  </a:solidFill>
                  <a:latin typeface="+mj-lt"/>
                  <a:ea typeface="+mj-ea"/>
                  <a:cs typeface="+mj-cs"/>
                </a:rPr>
                <a:t>Barracks</a:t>
              </a:r>
              <a:endParaRPr lang="en-US" sz="1000" b="1" dirty="0">
                <a:solidFill>
                  <a:schemeClr val="tx2"/>
                </a:solidFill>
                <a:latin typeface="+mj-lt"/>
                <a:ea typeface="+mj-ea"/>
                <a:cs typeface="+mj-cs"/>
              </a:endParaRPr>
            </a:p>
          </p:txBody>
        </p:sp>
      </p:grpSp>
      <p:sp>
        <p:nvSpPr>
          <p:cNvPr id="65" name="TextBox 64"/>
          <p:cNvSpPr txBox="1"/>
          <p:nvPr/>
        </p:nvSpPr>
        <p:spPr>
          <a:xfrm>
            <a:off x="5144556" y="5003123"/>
            <a:ext cx="751856" cy="246221"/>
          </a:xfrm>
          <a:prstGeom prst="rect">
            <a:avLst/>
          </a:prstGeom>
          <a:noFill/>
        </p:spPr>
        <p:txBody>
          <a:bodyPr wrap="square" rtlCol="0">
            <a:spAutoFit/>
          </a:bodyPr>
          <a:lstStyle/>
          <a:p>
            <a:r>
              <a:rPr lang="en-US" sz="1000" b="1" dirty="0" smtClean="0">
                <a:solidFill>
                  <a:schemeClr val="tx2"/>
                </a:solidFill>
                <a:latin typeface="+mj-lt"/>
                <a:ea typeface="+mj-ea"/>
                <a:cs typeface="+mj-cs"/>
              </a:rPr>
              <a:t>Eglin</a:t>
            </a:r>
            <a:r>
              <a:rPr lang="en-US" sz="700" b="1" dirty="0" smtClean="0">
                <a:solidFill>
                  <a:schemeClr val="tx2"/>
                </a:solidFill>
                <a:latin typeface="+mj-lt"/>
                <a:ea typeface="+mj-ea"/>
                <a:cs typeface="+mj-cs"/>
              </a:rPr>
              <a:t> </a:t>
            </a:r>
            <a:r>
              <a:rPr lang="en-US" sz="1000" b="1" dirty="0" smtClean="0">
                <a:solidFill>
                  <a:schemeClr val="tx2"/>
                </a:solidFill>
                <a:latin typeface="+mj-lt"/>
                <a:ea typeface="+mj-ea"/>
                <a:cs typeface="+mj-cs"/>
              </a:rPr>
              <a:t>AFB</a:t>
            </a:r>
            <a:endParaRPr lang="en-US" sz="1000" b="1" dirty="0">
              <a:solidFill>
                <a:schemeClr val="tx2"/>
              </a:solidFill>
              <a:latin typeface="+mj-lt"/>
              <a:ea typeface="+mj-ea"/>
              <a:cs typeface="+mj-cs"/>
            </a:endParaRPr>
          </a:p>
        </p:txBody>
      </p:sp>
      <p:sp>
        <p:nvSpPr>
          <p:cNvPr id="67" name="TextBox 66"/>
          <p:cNvSpPr txBox="1"/>
          <p:nvPr/>
        </p:nvSpPr>
        <p:spPr>
          <a:xfrm>
            <a:off x="5757428" y="4681379"/>
            <a:ext cx="838200" cy="246221"/>
          </a:xfrm>
          <a:prstGeom prst="rect">
            <a:avLst/>
          </a:prstGeom>
          <a:noFill/>
        </p:spPr>
        <p:txBody>
          <a:bodyPr wrap="square" rtlCol="0">
            <a:spAutoFit/>
          </a:bodyPr>
          <a:lstStyle/>
          <a:p>
            <a:r>
              <a:rPr lang="en-US" sz="1000" b="1" dirty="0" smtClean="0">
                <a:solidFill>
                  <a:schemeClr val="tx2"/>
                </a:solidFill>
                <a:latin typeface="+mj-lt"/>
                <a:ea typeface="+mj-ea"/>
                <a:cs typeface="+mj-cs"/>
              </a:rPr>
              <a:t>Ft. Stewart</a:t>
            </a:r>
            <a:endParaRPr lang="en-US" sz="1000" b="1" dirty="0">
              <a:solidFill>
                <a:schemeClr val="tx2"/>
              </a:solidFill>
              <a:latin typeface="+mj-lt"/>
              <a:ea typeface="+mj-ea"/>
              <a:cs typeface="+mj-cs"/>
            </a:endParaRPr>
          </a:p>
        </p:txBody>
      </p:sp>
      <p:sp>
        <p:nvSpPr>
          <p:cNvPr id="71" name="5-Point Star 14"/>
          <p:cNvSpPr/>
          <p:nvPr/>
        </p:nvSpPr>
        <p:spPr>
          <a:xfrm>
            <a:off x="5235787" y="3551037"/>
            <a:ext cx="62889" cy="45719"/>
          </a:xfrm>
          <a:prstGeom prst="star5">
            <a:avLst/>
          </a:prstGeom>
          <a:solidFill>
            <a:schemeClr val="tx2"/>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72" name="TextBox 71"/>
          <p:cNvSpPr txBox="1"/>
          <p:nvPr/>
        </p:nvSpPr>
        <p:spPr>
          <a:xfrm>
            <a:off x="4963269" y="3569539"/>
            <a:ext cx="607921" cy="246221"/>
          </a:xfrm>
          <a:prstGeom prst="rect">
            <a:avLst/>
          </a:prstGeom>
          <a:noFill/>
        </p:spPr>
        <p:txBody>
          <a:bodyPr wrap="square" rtlCol="0">
            <a:spAutoFit/>
          </a:bodyPr>
          <a:lstStyle/>
          <a:p>
            <a:pPr algn="ctr"/>
            <a:r>
              <a:rPr lang="en-US" sz="1000" b="1" dirty="0" smtClean="0">
                <a:solidFill>
                  <a:srgbClr val="7030A0"/>
                </a:solidFill>
                <a:latin typeface="+mj-lt"/>
                <a:ea typeface="+mj-ea"/>
                <a:cs typeface="+mj-cs"/>
              </a:rPr>
              <a:t>WPAFB</a:t>
            </a:r>
            <a:endParaRPr lang="en-US" sz="1000" b="1" dirty="0">
              <a:solidFill>
                <a:srgbClr val="7030A0"/>
              </a:solidFill>
              <a:latin typeface="+mj-lt"/>
              <a:ea typeface="+mj-ea"/>
              <a:cs typeface="+mj-cs"/>
            </a:endParaRPr>
          </a:p>
        </p:txBody>
      </p:sp>
      <p:sp>
        <p:nvSpPr>
          <p:cNvPr id="76" name="TextBox 75"/>
          <p:cNvSpPr txBox="1"/>
          <p:nvPr/>
        </p:nvSpPr>
        <p:spPr>
          <a:xfrm>
            <a:off x="901258" y="1835935"/>
            <a:ext cx="1201618" cy="246221"/>
          </a:xfrm>
          <a:prstGeom prst="rect">
            <a:avLst/>
          </a:prstGeom>
          <a:noFill/>
        </p:spPr>
        <p:txBody>
          <a:bodyPr wrap="square" rtlCol="0">
            <a:spAutoFit/>
          </a:bodyPr>
          <a:lstStyle/>
          <a:p>
            <a:r>
              <a:rPr lang="en-US" sz="1000" b="1" dirty="0" smtClean="0">
                <a:latin typeface="+mj-lt"/>
                <a:ea typeface="+mj-ea"/>
                <a:cs typeface="+mj-cs"/>
              </a:rPr>
              <a:t>Mt. Vernon</a:t>
            </a:r>
            <a:endParaRPr lang="en-US" sz="1000" b="1" dirty="0">
              <a:latin typeface="+mj-lt"/>
              <a:ea typeface="+mj-ea"/>
              <a:cs typeface="+mj-cs"/>
            </a:endParaRPr>
          </a:p>
        </p:txBody>
      </p:sp>
      <p:sp>
        <p:nvSpPr>
          <p:cNvPr id="80" name="TextBox 79"/>
          <p:cNvSpPr txBox="1"/>
          <p:nvPr/>
        </p:nvSpPr>
        <p:spPr>
          <a:xfrm>
            <a:off x="906913" y="1947536"/>
            <a:ext cx="1219200" cy="246221"/>
          </a:xfrm>
          <a:prstGeom prst="rect">
            <a:avLst/>
          </a:prstGeom>
          <a:noFill/>
        </p:spPr>
        <p:txBody>
          <a:bodyPr wrap="square" rtlCol="0">
            <a:spAutoFit/>
          </a:bodyPr>
          <a:lstStyle/>
          <a:p>
            <a:r>
              <a:rPr lang="en-US" sz="1000" b="1" dirty="0" smtClean="0">
                <a:latin typeface="+mj-lt"/>
                <a:ea typeface="+mj-ea"/>
                <a:cs typeface="+mj-cs"/>
              </a:rPr>
              <a:t>Tacoma</a:t>
            </a:r>
            <a:endParaRPr lang="en-US" sz="1000" b="1" dirty="0">
              <a:latin typeface="+mj-lt"/>
              <a:ea typeface="+mj-ea"/>
              <a:cs typeface="+mj-cs"/>
            </a:endParaRPr>
          </a:p>
        </p:txBody>
      </p:sp>
      <p:sp>
        <p:nvSpPr>
          <p:cNvPr id="24" name="TextBox 23"/>
          <p:cNvSpPr txBox="1"/>
          <p:nvPr/>
        </p:nvSpPr>
        <p:spPr>
          <a:xfrm>
            <a:off x="8209989" y="2518817"/>
            <a:ext cx="815855" cy="246221"/>
          </a:xfrm>
          <a:prstGeom prst="rect">
            <a:avLst/>
          </a:prstGeom>
          <a:noFill/>
        </p:spPr>
        <p:txBody>
          <a:bodyPr wrap="square" rtlCol="0">
            <a:spAutoFit/>
          </a:bodyPr>
          <a:lstStyle/>
          <a:p>
            <a:r>
              <a:rPr lang="en-US" sz="1000" b="1" dirty="0">
                <a:solidFill>
                  <a:srgbClr val="A41C29"/>
                </a:solidFill>
                <a:latin typeface="+mj-lt"/>
                <a:ea typeface="+mj-ea"/>
                <a:cs typeface="+mj-cs"/>
              </a:rPr>
              <a:t>Lakenheath</a:t>
            </a:r>
          </a:p>
        </p:txBody>
      </p:sp>
      <p:sp>
        <p:nvSpPr>
          <p:cNvPr id="89" name="TextBox 88"/>
          <p:cNvSpPr txBox="1"/>
          <p:nvPr/>
        </p:nvSpPr>
        <p:spPr>
          <a:xfrm>
            <a:off x="1406050" y="2785883"/>
            <a:ext cx="995503" cy="246221"/>
          </a:xfrm>
          <a:prstGeom prst="rect">
            <a:avLst/>
          </a:prstGeom>
          <a:noFill/>
        </p:spPr>
        <p:txBody>
          <a:bodyPr wrap="square" rtlCol="0">
            <a:spAutoFit/>
          </a:bodyPr>
          <a:lstStyle/>
          <a:p>
            <a:r>
              <a:rPr lang="en-US" sz="1000" b="1" dirty="0" smtClean="0">
                <a:latin typeface="+mj-lt"/>
                <a:ea typeface="+mj-ea"/>
                <a:cs typeface="+mj-cs"/>
              </a:rPr>
              <a:t>Boise</a:t>
            </a:r>
            <a:endParaRPr lang="en-US" sz="1000" b="1" dirty="0">
              <a:latin typeface="+mj-lt"/>
              <a:ea typeface="+mj-ea"/>
              <a:cs typeface="+mj-cs"/>
            </a:endParaRPr>
          </a:p>
        </p:txBody>
      </p:sp>
      <p:sp>
        <p:nvSpPr>
          <p:cNvPr id="96" name="TextBox 95"/>
          <p:cNvSpPr txBox="1"/>
          <p:nvPr/>
        </p:nvSpPr>
        <p:spPr>
          <a:xfrm>
            <a:off x="4969921" y="2977753"/>
            <a:ext cx="689635" cy="246221"/>
          </a:xfrm>
          <a:prstGeom prst="rect">
            <a:avLst/>
          </a:prstGeom>
          <a:noFill/>
        </p:spPr>
        <p:txBody>
          <a:bodyPr wrap="square" rtlCol="0">
            <a:spAutoFit/>
          </a:bodyPr>
          <a:lstStyle/>
          <a:p>
            <a:r>
              <a:rPr lang="en-US" sz="1000" b="1" dirty="0" smtClean="0">
                <a:latin typeface="+mj-lt"/>
                <a:ea typeface="+mj-ea"/>
                <a:cs typeface="+mj-cs"/>
              </a:rPr>
              <a:t>Detroit</a:t>
            </a:r>
            <a:endParaRPr lang="en-US" sz="1000" b="1" dirty="0">
              <a:latin typeface="+mj-lt"/>
              <a:ea typeface="+mj-ea"/>
              <a:cs typeface="+mj-cs"/>
            </a:endParaRPr>
          </a:p>
        </p:txBody>
      </p:sp>
      <p:grpSp>
        <p:nvGrpSpPr>
          <p:cNvPr id="114" name="Group 113"/>
          <p:cNvGrpSpPr/>
          <p:nvPr/>
        </p:nvGrpSpPr>
        <p:grpSpPr>
          <a:xfrm>
            <a:off x="2731726" y="4829042"/>
            <a:ext cx="1477804" cy="400110"/>
            <a:chOff x="1775259" y="3222597"/>
            <a:chExt cx="1382306" cy="90322"/>
          </a:xfrm>
        </p:grpSpPr>
        <p:sp>
          <p:nvSpPr>
            <p:cNvPr id="116" name="TextBox 115"/>
            <p:cNvSpPr txBox="1"/>
            <p:nvPr/>
          </p:nvSpPr>
          <p:spPr>
            <a:xfrm>
              <a:off x="1775737" y="3222597"/>
              <a:ext cx="1381828" cy="90322"/>
            </a:xfrm>
            <a:prstGeom prst="rect">
              <a:avLst/>
            </a:prstGeom>
            <a:noFill/>
          </p:spPr>
          <p:txBody>
            <a:bodyPr wrap="square" rtlCol="0">
              <a:spAutoFit/>
            </a:bodyPr>
            <a:lstStyle/>
            <a:p>
              <a:r>
                <a:rPr lang="en-US" sz="1000" b="1" dirty="0" smtClean="0">
                  <a:latin typeface="+mj-lt"/>
                  <a:ea typeface="+mj-ea"/>
                  <a:cs typeface="+mj-cs"/>
                </a:rPr>
                <a:t>Valley Coastal Bend </a:t>
              </a:r>
            </a:p>
          </p:txBody>
        </p:sp>
        <p:sp>
          <p:nvSpPr>
            <p:cNvPr id="117" name="TextBox 116"/>
            <p:cNvSpPr txBox="1"/>
            <p:nvPr/>
          </p:nvSpPr>
          <p:spPr>
            <a:xfrm>
              <a:off x="1775259" y="3247742"/>
              <a:ext cx="558089" cy="55583"/>
            </a:xfrm>
            <a:prstGeom prst="rect">
              <a:avLst/>
            </a:prstGeom>
            <a:noFill/>
          </p:spPr>
          <p:txBody>
            <a:bodyPr wrap="square" rtlCol="0">
              <a:spAutoFit/>
            </a:bodyPr>
            <a:lstStyle/>
            <a:p>
              <a:endParaRPr lang="en-US" sz="1000" b="1" dirty="0"/>
            </a:p>
          </p:txBody>
        </p:sp>
      </p:grpSp>
      <p:sp>
        <p:nvSpPr>
          <p:cNvPr id="120" name="TextBox 119"/>
          <p:cNvSpPr txBox="1"/>
          <p:nvPr/>
        </p:nvSpPr>
        <p:spPr>
          <a:xfrm>
            <a:off x="6195262" y="2721925"/>
            <a:ext cx="616658" cy="246221"/>
          </a:xfrm>
          <a:prstGeom prst="rect">
            <a:avLst/>
          </a:prstGeom>
          <a:noFill/>
        </p:spPr>
        <p:txBody>
          <a:bodyPr wrap="square" rtlCol="0">
            <a:spAutoFit/>
          </a:bodyPr>
          <a:lstStyle/>
          <a:p>
            <a:r>
              <a:rPr lang="en-US" sz="1000" b="1" dirty="0" smtClean="0">
                <a:latin typeface="+mj-lt"/>
                <a:ea typeface="+mj-ea"/>
                <a:cs typeface="+mj-cs"/>
              </a:rPr>
              <a:t>Bedford</a:t>
            </a:r>
            <a:endParaRPr lang="en-US" sz="1000" b="1" dirty="0">
              <a:latin typeface="+mj-lt"/>
              <a:ea typeface="+mj-ea"/>
              <a:cs typeface="+mj-cs"/>
            </a:endParaRPr>
          </a:p>
        </p:txBody>
      </p:sp>
      <p:sp>
        <p:nvSpPr>
          <p:cNvPr id="125" name="TextBox 124"/>
          <p:cNvSpPr txBox="1"/>
          <p:nvPr/>
        </p:nvSpPr>
        <p:spPr>
          <a:xfrm>
            <a:off x="6266549" y="3223986"/>
            <a:ext cx="1137321" cy="173569"/>
          </a:xfrm>
          <a:prstGeom prst="rect">
            <a:avLst/>
          </a:prstGeom>
          <a:noFill/>
        </p:spPr>
        <p:txBody>
          <a:bodyPr wrap="square" rtlCol="0">
            <a:spAutoFit/>
          </a:bodyPr>
          <a:lstStyle/>
          <a:p>
            <a:r>
              <a:rPr lang="en-US" sz="1000" b="1" dirty="0" smtClean="0">
                <a:latin typeface="+mj-lt"/>
                <a:ea typeface="+mj-ea"/>
                <a:cs typeface="+mj-cs"/>
              </a:rPr>
              <a:t>Philadelphia</a:t>
            </a:r>
            <a:endParaRPr lang="en-US" sz="1000" b="1" dirty="0">
              <a:latin typeface="+mj-lt"/>
              <a:ea typeface="+mj-ea"/>
              <a:cs typeface="+mj-cs"/>
            </a:endParaRPr>
          </a:p>
        </p:txBody>
      </p:sp>
      <p:sp>
        <p:nvSpPr>
          <p:cNvPr id="127" name="TextBox 126"/>
          <p:cNvSpPr txBox="1"/>
          <p:nvPr/>
        </p:nvSpPr>
        <p:spPr>
          <a:xfrm>
            <a:off x="6105240" y="3634094"/>
            <a:ext cx="729969" cy="246221"/>
          </a:xfrm>
          <a:prstGeom prst="rect">
            <a:avLst/>
          </a:prstGeom>
          <a:noFill/>
        </p:spPr>
        <p:txBody>
          <a:bodyPr wrap="square" rtlCol="0">
            <a:spAutoFit/>
          </a:bodyPr>
          <a:lstStyle/>
          <a:p>
            <a:r>
              <a:rPr lang="en-US" sz="1000" b="1" dirty="0" smtClean="0">
                <a:latin typeface="+mj-lt"/>
                <a:ea typeface="+mj-ea"/>
                <a:cs typeface="+mj-cs"/>
              </a:rPr>
              <a:t>Richmond</a:t>
            </a:r>
            <a:endParaRPr lang="en-US" sz="1000" b="1" dirty="0">
              <a:latin typeface="+mj-lt"/>
              <a:ea typeface="+mj-ea"/>
              <a:cs typeface="+mj-cs"/>
            </a:endParaRPr>
          </a:p>
        </p:txBody>
      </p:sp>
      <p:sp>
        <p:nvSpPr>
          <p:cNvPr id="132" name="TextBox 131"/>
          <p:cNvSpPr txBox="1"/>
          <p:nvPr/>
        </p:nvSpPr>
        <p:spPr>
          <a:xfrm>
            <a:off x="6093974" y="3062543"/>
            <a:ext cx="651213" cy="246221"/>
          </a:xfrm>
          <a:prstGeom prst="rect">
            <a:avLst/>
          </a:prstGeom>
          <a:noFill/>
        </p:spPr>
        <p:txBody>
          <a:bodyPr wrap="square" rtlCol="0">
            <a:spAutoFit/>
          </a:bodyPr>
          <a:lstStyle/>
          <a:p>
            <a:r>
              <a:rPr lang="en-US" sz="1000" b="1" dirty="0" smtClean="0">
                <a:latin typeface="+mj-lt"/>
                <a:ea typeface="+mj-ea"/>
                <a:cs typeface="+mj-cs"/>
              </a:rPr>
              <a:t>Lebanon</a:t>
            </a:r>
            <a:endParaRPr lang="en-US" sz="1000" b="1" dirty="0">
              <a:latin typeface="+mj-lt"/>
              <a:ea typeface="+mj-ea"/>
              <a:cs typeface="+mj-cs"/>
            </a:endParaRPr>
          </a:p>
        </p:txBody>
      </p:sp>
      <p:sp>
        <p:nvSpPr>
          <p:cNvPr id="139" name="TextBox 138"/>
          <p:cNvSpPr txBox="1"/>
          <p:nvPr/>
        </p:nvSpPr>
        <p:spPr>
          <a:xfrm>
            <a:off x="4540284" y="4642839"/>
            <a:ext cx="758392" cy="246221"/>
          </a:xfrm>
          <a:prstGeom prst="rect">
            <a:avLst/>
          </a:prstGeom>
          <a:noFill/>
        </p:spPr>
        <p:txBody>
          <a:bodyPr wrap="square" rtlCol="0">
            <a:spAutoFit/>
          </a:bodyPr>
          <a:lstStyle/>
          <a:p>
            <a:r>
              <a:rPr lang="en-US" sz="1000" b="1" dirty="0" smtClean="0">
                <a:latin typeface="+mj-lt"/>
                <a:ea typeface="+mj-ea"/>
                <a:cs typeface="+mj-cs"/>
              </a:rPr>
              <a:t>Tuskegee</a:t>
            </a:r>
            <a:endParaRPr lang="en-US" sz="1000" b="1" dirty="0">
              <a:latin typeface="+mj-lt"/>
              <a:ea typeface="+mj-ea"/>
              <a:cs typeface="+mj-cs"/>
            </a:endParaRPr>
          </a:p>
        </p:txBody>
      </p:sp>
      <p:sp>
        <p:nvSpPr>
          <p:cNvPr id="145" name="TextBox 144"/>
          <p:cNvSpPr txBox="1"/>
          <p:nvPr/>
        </p:nvSpPr>
        <p:spPr>
          <a:xfrm>
            <a:off x="4066905" y="4281803"/>
            <a:ext cx="946758" cy="246221"/>
          </a:xfrm>
          <a:prstGeom prst="rect">
            <a:avLst/>
          </a:prstGeom>
          <a:noFill/>
        </p:spPr>
        <p:txBody>
          <a:bodyPr wrap="square" rtlCol="0">
            <a:spAutoFit/>
          </a:bodyPr>
          <a:lstStyle/>
          <a:p>
            <a:r>
              <a:rPr lang="en-US" sz="1000" b="1" dirty="0" smtClean="0">
                <a:latin typeface="+mj-lt"/>
                <a:ea typeface="+mj-ea"/>
                <a:cs typeface="+mj-cs"/>
              </a:rPr>
              <a:t>Little Rock</a:t>
            </a:r>
            <a:endParaRPr lang="en-US" sz="1000" b="1" dirty="0">
              <a:latin typeface="+mj-lt"/>
              <a:ea typeface="+mj-ea"/>
              <a:cs typeface="+mj-cs"/>
            </a:endParaRPr>
          </a:p>
        </p:txBody>
      </p:sp>
      <p:grpSp>
        <p:nvGrpSpPr>
          <p:cNvPr id="148" name="Group 147"/>
          <p:cNvGrpSpPr/>
          <p:nvPr/>
        </p:nvGrpSpPr>
        <p:grpSpPr>
          <a:xfrm>
            <a:off x="4282520" y="4878714"/>
            <a:ext cx="899118" cy="341067"/>
            <a:chOff x="986843" y="2465015"/>
            <a:chExt cx="3317826" cy="377291"/>
          </a:xfrm>
        </p:grpSpPr>
        <p:sp>
          <p:nvSpPr>
            <p:cNvPr id="149" name="TextBox 148"/>
            <p:cNvSpPr txBox="1"/>
            <p:nvPr/>
          </p:nvSpPr>
          <p:spPr>
            <a:xfrm>
              <a:off x="986843" y="2465015"/>
              <a:ext cx="2849210" cy="251225"/>
            </a:xfrm>
            <a:prstGeom prst="rect">
              <a:avLst/>
            </a:prstGeom>
            <a:noFill/>
          </p:spPr>
          <p:txBody>
            <a:bodyPr wrap="square" rtlCol="0">
              <a:spAutoFit/>
            </a:bodyPr>
            <a:lstStyle/>
            <a:p>
              <a:r>
                <a:rPr lang="en-US" sz="1000" b="1" dirty="0" smtClean="0">
                  <a:latin typeface="+mj-lt"/>
                  <a:ea typeface="+mj-ea"/>
                  <a:cs typeface="+mj-cs"/>
                </a:rPr>
                <a:t>Alexandria</a:t>
              </a:r>
              <a:endParaRPr lang="en-US" sz="1000" b="1" dirty="0">
                <a:latin typeface="+mj-lt"/>
                <a:ea typeface="+mj-ea"/>
                <a:cs typeface="+mj-cs"/>
              </a:endParaRPr>
            </a:p>
          </p:txBody>
        </p:sp>
        <p:sp>
          <p:nvSpPr>
            <p:cNvPr id="150" name="TextBox 149"/>
            <p:cNvSpPr txBox="1"/>
            <p:nvPr/>
          </p:nvSpPr>
          <p:spPr>
            <a:xfrm>
              <a:off x="1058714" y="2565307"/>
              <a:ext cx="3245955" cy="276999"/>
            </a:xfrm>
            <a:prstGeom prst="rect">
              <a:avLst/>
            </a:prstGeom>
            <a:noFill/>
          </p:spPr>
          <p:txBody>
            <a:bodyPr wrap="square" rtlCol="0">
              <a:spAutoFit/>
            </a:bodyPr>
            <a:lstStyle/>
            <a:p>
              <a:endParaRPr lang="en-US" sz="1200" b="1" dirty="0">
                <a:latin typeface="+mj-lt"/>
                <a:ea typeface="+mj-ea"/>
                <a:cs typeface="+mj-cs"/>
              </a:endParaRPr>
            </a:p>
          </p:txBody>
        </p:sp>
      </p:grpSp>
      <p:sp>
        <p:nvSpPr>
          <p:cNvPr id="162" name="TextBox 161"/>
          <p:cNvSpPr txBox="1"/>
          <p:nvPr/>
        </p:nvSpPr>
        <p:spPr>
          <a:xfrm>
            <a:off x="5798253" y="4322201"/>
            <a:ext cx="866708" cy="246221"/>
          </a:xfrm>
          <a:prstGeom prst="rect">
            <a:avLst/>
          </a:prstGeom>
          <a:noFill/>
        </p:spPr>
        <p:txBody>
          <a:bodyPr wrap="square" rtlCol="0">
            <a:spAutoFit/>
          </a:bodyPr>
          <a:lstStyle/>
          <a:p>
            <a:r>
              <a:rPr lang="en-US" sz="1000" b="1" dirty="0" smtClean="0">
                <a:latin typeface="+mj-lt"/>
                <a:ea typeface="+mj-ea"/>
                <a:cs typeface="+mj-cs"/>
              </a:rPr>
              <a:t>Columbia</a:t>
            </a:r>
            <a:endParaRPr lang="en-US" sz="1000" b="1" dirty="0">
              <a:latin typeface="+mj-lt"/>
              <a:ea typeface="+mj-ea"/>
              <a:cs typeface="+mj-cs"/>
            </a:endParaRPr>
          </a:p>
        </p:txBody>
      </p:sp>
      <p:sp>
        <p:nvSpPr>
          <p:cNvPr id="185" name="TextBox 184"/>
          <p:cNvSpPr txBox="1"/>
          <p:nvPr/>
        </p:nvSpPr>
        <p:spPr>
          <a:xfrm>
            <a:off x="1758833" y="3286162"/>
            <a:ext cx="1176932" cy="246221"/>
          </a:xfrm>
          <a:prstGeom prst="rect">
            <a:avLst/>
          </a:prstGeom>
          <a:noFill/>
        </p:spPr>
        <p:txBody>
          <a:bodyPr wrap="square" rtlCol="0">
            <a:spAutoFit/>
          </a:bodyPr>
          <a:lstStyle/>
          <a:p>
            <a:r>
              <a:rPr lang="en-US" sz="1000" b="1" dirty="0" smtClean="0">
                <a:latin typeface="+mj-lt"/>
                <a:ea typeface="+mj-ea"/>
                <a:cs typeface="+mj-cs"/>
              </a:rPr>
              <a:t>Salt Lake City</a:t>
            </a:r>
            <a:endParaRPr lang="en-US" sz="1000" b="1" dirty="0">
              <a:latin typeface="+mj-lt"/>
              <a:ea typeface="+mj-ea"/>
              <a:cs typeface="+mj-cs"/>
            </a:endParaRPr>
          </a:p>
        </p:txBody>
      </p:sp>
      <p:sp>
        <p:nvSpPr>
          <p:cNvPr id="189" name="TextBox 188"/>
          <p:cNvSpPr txBox="1"/>
          <p:nvPr/>
        </p:nvSpPr>
        <p:spPr>
          <a:xfrm>
            <a:off x="3442655" y="2343594"/>
            <a:ext cx="624250" cy="246221"/>
          </a:xfrm>
          <a:prstGeom prst="rect">
            <a:avLst/>
          </a:prstGeom>
          <a:noFill/>
        </p:spPr>
        <p:txBody>
          <a:bodyPr wrap="square" rtlCol="0">
            <a:spAutoFit/>
          </a:bodyPr>
          <a:lstStyle/>
          <a:p>
            <a:r>
              <a:rPr lang="en-US" sz="1000" b="1" dirty="0" smtClean="0">
                <a:latin typeface="+mj-lt"/>
                <a:ea typeface="+mj-ea"/>
                <a:cs typeface="+mj-cs"/>
              </a:rPr>
              <a:t>Fargo</a:t>
            </a:r>
            <a:endParaRPr lang="en-US" sz="1000" b="1" dirty="0">
              <a:latin typeface="+mj-lt"/>
              <a:ea typeface="+mj-ea"/>
              <a:cs typeface="+mj-cs"/>
            </a:endParaRPr>
          </a:p>
        </p:txBody>
      </p:sp>
      <p:sp>
        <p:nvSpPr>
          <p:cNvPr id="174" name="TextBox 173"/>
          <p:cNvSpPr txBox="1"/>
          <p:nvPr/>
        </p:nvSpPr>
        <p:spPr>
          <a:xfrm>
            <a:off x="7693506" y="5513731"/>
            <a:ext cx="1505875" cy="276999"/>
          </a:xfrm>
          <a:prstGeom prst="rect">
            <a:avLst/>
          </a:prstGeom>
          <a:noFill/>
        </p:spPr>
        <p:txBody>
          <a:bodyPr wrap="square" rtlCol="0">
            <a:spAutoFit/>
          </a:bodyPr>
          <a:lstStyle/>
          <a:p>
            <a:r>
              <a:rPr lang="en-US" sz="1200" b="1" dirty="0" smtClean="0">
                <a:solidFill>
                  <a:srgbClr val="A41C29"/>
                </a:solidFill>
                <a:latin typeface="+mj-lt"/>
                <a:ea typeface="+mj-ea"/>
                <a:cs typeface="+mj-cs"/>
              </a:rPr>
              <a:t>Tech into Care Sites</a:t>
            </a:r>
          </a:p>
        </p:txBody>
      </p:sp>
      <p:sp>
        <p:nvSpPr>
          <p:cNvPr id="203" name="5-Point Star 14"/>
          <p:cNvSpPr/>
          <p:nvPr/>
        </p:nvSpPr>
        <p:spPr>
          <a:xfrm>
            <a:off x="3615102" y="2573350"/>
            <a:ext cx="62889" cy="45719"/>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5-Point Star 14"/>
          <p:cNvSpPr/>
          <p:nvPr/>
        </p:nvSpPr>
        <p:spPr>
          <a:xfrm>
            <a:off x="6291373" y="3868256"/>
            <a:ext cx="62889" cy="45719"/>
          </a:xfrm>
          <a:prstGeom prst="star5">
            <a:avLst/>
          </a:prstGeom>
          <a:solidFill>
            <a:srgbClr val="D19309"/>
          </a:solidFill>
          <a:ln>
            <a:solidFill>
              <a:srgbClr val="A41C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41C29"/>
              </a:solidFill>
            </a:endParaRPr>
          </a:p>
        </p:txBody>
      </p:sp>
      <p:sp>
        <p:nvSpPr>
          <p:cNvPr id="207" name="5-Point Star 14"/>
          <p:cNvSpPr/>
          <p:nvPr/>
        </p:nvSpPr>
        <p:spPr>
          <a:xfrm>
            <a:off x="6093974" y="3735226"/>
            <a:ext cx="62889" cy="45719"/>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5-Point Star 14"/>
          <p:cNvSpPr/>
          <p:nvPr/>
        </p:nvSpPr>
        <p:spPr>
          <a:xfrm>
            <a:off x="6682298" y="2908994"/>
            <a:ext cx="62889" cy="45719"/>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5-Point Star 14"/>
          <p:cNvSpPr/>
          <p:nvPr/>
        </p:nvSpPr>
        <p:spPr>
          <a:xfrm>
            <a:off x="6256106" y="3337459"/>
            <a:ext cx="62889" cy="45719"/>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193305" y="4472922"/>
            <a:ext cx="685800" cy="346576"/>
            <a:chOff x="-2362200" y="3440771"/>
            <a:chExt cx="781050" cy="357912"/>
          </a:xfrm>
        </p:grpSpPr>
        <p:sp>
          <p:nvSpPr>
            <p:cNvPr id="70" name="TextBox 69"/>
            <p:cNvSpPr txBox="1"/>
            <p:nvPr/>
          </p:nvSpPr>
          <p:spPr>
            <a:xfrm>
              <a:off x="-2362200" y="3440771"/>
              <a:ext cx="781050" cy="254275"/>
            </a:xfrm>
            <a:prstGeom prst="rect">
              <a:avLst/>
            </a:prstGeom>
            <a:noFill/>
          </p:spPr>
          <p:txBody>
            <a:bodyPr wrap="square" rtlCol="0">
              <a:spAutoFit/>
            </a:bodyPr>
            <a:lstStyle/>
            <a:p>
              <a:r>
                <a:rPr lang="en-US" sz="1000" b="1" dirty="0" smtClean="0">
                  <a:solidFill>
                    <a:schemeClr val="tx2"/>
                  </a:solidFill>
                  <a:latin typeface="+mj-lt"/>
                  <a:ea typeface="+mj-ea"/>
                  <a:cs typeface="+mj-cs"/>
                </a:rPr>
                <a:t>Ft.</a:t>
              </a:r>
              <a:endParaRPr lang="en-US" sz="1000" b="1" dirty="0">
                <a:solidFill>
                  <a:schemeClr val="tx2"/>
                </a:solidFill>
                <a:latin typeface="+mj-lt"/>
                <a:ea typeface="+mj-ea"/>
                <a:cs typeface="+mj-cs"/>
              </a:endParaRPr>
            </a:p>
          </p:txBody>
        </p:sp>
        <p:sp>
          <p:nvSpPr>
            <p:cNvPr id="226" name="TextBox 225"/>
            <p:cNvSpPr txBox="1"/>
            <p:nvPr/>
          </p:nvSpPr>
          <p:spPr>
            <a:xfrm>
              <a:off x="-2362200" y="3544408"/>
              <a:ext cx="781050" cy="254275"/>
            </a:xfrm>
            <a:prstGeom prst="rect">
              <a:avLst/>
            </a:prstGeom>
            <a:noFill/>
          </p:spPr>
          <p:txBody>
            <a:bodyPr wrap="square" rtlCol="0">
              <a:spAutoFit/>
            </a:bodyPr>
            <a:lstStyle/>
            <a:p>
              <a:r>
                <a:rPr lang="en-US" sz="1000" b="1" dirty="0" smtClean="0">
                  <a:solidFill>
                    <a:schemeClr val="tx2"/>
                  </a:solidFill>
                  <a:latin typeface="+mj-lt"/>
                  <a:ea typeface="+mj-ea"/>
                  <a:cs typeface="+mj-cs"/>
                </a:rPr>
                <a:t>Benning</a:t>
              </a:r>
              <a:endParaRPr lang="en-US" sz="1000" b="1" dirty="0">
                <a:solidFill>
                  <a:schemeClr val="tx2"/>
                </a:solidFill>
                <a:latin typeface="+mj-lt"/>
                <a:ea typeface="+mj-ea"/>
                <a:cs typeface="+mj-cs"/>
              </a:endParaRPr>
            </a:p>
          </p:txBody>
        </p:sp>
      </p:grpSp>
      <p:sp>
        <p:nvSpPr>
          <p:cNvPr id="236" name="5-Point Star 14"/>
          <p:cNvSpPr/>
          <p:nvPr/>
        </p:nvSpPr>
        <p:spPr>
          <a:xfrm>
            <a:off x="5740838" y="4776063"/>
            <a:ext cx="62889" cy="45719"/>
          </a:xfrm>
          <a:prstGeom prst="star5">
            <a:avLst/>
          </a:prstGeom>
          <a:solidFill>
            <a:srgbClr val="26670F"/>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5-Point Star 14"/>
          <p:cNvSpPr/>
          <p:nvPr/>
        </p:nvSpPr>
        <p:spPr>
          <a:xfrm>
            <a:off x="5113112" y="4804490"/>
            <a:ext cx="62889" cy="45719"/>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5-Point Star 14"/>
          <p:cNvSpPr/>
          <p:nvPr/>
        </p:nvSpPr>
        <p:spPr>
          <a:xfrm>
            <a:off x="5331609" y="4776063"/>
            <a:ext cx="62889" cy="45719"/>
          </a:xfrm>
          <a:prstGeom prst="star5">
            <a:avLst/>
          </a:prstGeom>
          <a:solidFill>
            <a:srgbClr val="26670F"/>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5-Point Star 14"/>
          <p:cNvSpPr/>
          <p:nvPr/>
        </p:nvSpPr>
        <p:spPr>
          <a:xfrm>
            <a:off x="3607554" y="3780945"/>
            <a:ext cx="62889" cy="45719"/>
          </a:xfrm>
          <a:prstGeom prst="star5">
            <a:avLst/>
          </a:prstGeom>
          <a:solidFill>
            <a:srgbClr val="26670F"/>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53" name="5-Point Star 14"/>
          <p:cNvSpPr/>
          <p:nvPr/>
        </p:nvSpPr>
        <p:spPr>
          <a:xfrm>
            <a:off x="3674721" y="3448577"/>
            <a:ext cx="62889" cy="45719"/>
          </a:xfrm>
          <a:prstGeom prst="star5">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5-Point Star 14"/>
          <p:cNvSpPr/>
          <p:nvPr/>
        </p:nvSpPr>
        <p:spPr>
          <a:xfrm>
            <a:off x="3388012" y="5318013"/>
            <a:ext cx="62889" cy="45719"/>
          </a:xfrm>
          <a:prstGeom prst="star5">
            <a:avLst/>
          </a:prstGeom>
          <a:solidFill>
            <a:schemeClr val="tx2"/>
          </a:solidFill>
          <a:ln>
            <a:solidFill>
              <a:srgbClr val="A41C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5-Point Star 14"/>
          <p:cNvSpPr/>
          <p:nvPr/>
        </p:nvSpPr>
        <p:spPr>
          <a:xfrm>
            <a:off x="5130416" y="5099832"/>
            <a:ext cx="62889" cy="45719"/>
          </a:xfrm>
          <a:prstGeom prst="star5">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5-Point Star 14"/>
          <p:cNvSpPr/>
          <p:nvPr/>
        </p:nvSpPr>
        <p:spPr>
          <a:xfrm>
            <a:off x="1730058" y="3420126"/>
            <a:ext cx="62889" cy="45719"/>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5-Point Star 14"/>
          <p:cNvSpPr/>
          <p:nvPr/>
        </p:nvSpPr>
        <p:spPr>
          <a:xfrm>
            <a:off x="1387167" y="2879567"/>
            <a:ext cx="62889" cy="45719"/>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5-Point Star 14"/>
          <p:cNvSpPr/>
          <p:nvPr/>
        </p:nvSpPr>
        <p:spPr>
          <a:xfrm>
            <a:off x="1474804" y="4495377"/>
            <a:ext cx="62889" cy="45719"/>
          </a:xfrm>
          <a:prstGeom prst="star5">
            <a:avLst/>
          </a:prstGeom>
          <a:solidFill>
            <a:schemeClr val="tx2"/>
          </a:solidFill>
          <a:ln>
            <a:solidFill>
              <a:srgbClr val="A41C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5-Point Star 14"/>
          <p:cNvSpPr/>
          <p:nvPr/>
        </p:nvSpPr>
        <p:spPr>
          <a:xfrm>
            <a:off x="2187952" y="5664773"/>
            <a:ext cx="62889" cy="45719"/>
          </a:xfrm>
          <a:prstGeom prst="star5">
            <a:avLst/>
          </a:prstGeom>
          <a:solidFill>
            <a:schemeClr val="tx2"/>
          </a:solidFill>
          <a:ln>
            <a:solidFill>
              <a:srgbClr val="A41C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5-Point Star 14"/>
          <p:cNvSpPr/>
          <p:nvPr/>
        </p:nvSpPr>
        <p:spPr>
          <a:xfrm>
            <a:off x="2186096" y="5565858"/>
            <a:ext cx="62889" cy="45719"/>
          </a:xfrm>
          <a:prstGeom prst="star5">
            <a:avLst/>
          </a:prstGeom>
          <a:solidFill>
            <a:srgbClr val="26670F"/>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5-Point Star 14"/>
          <p:cNvSpPr/>
          <p:nvPr/>
        </p:nvSpPr>
        <p:spPr>
          <a:xfrm>
            <a:off x="901881" y="4409070"/>
            <a:ext cx="62889" cy="45719"/>
          </a:xfrm>
          <a:prstGeom prst="star5">
            <a:avLst/>
          </a:prstGeom>
          <a:solidFill>
            <a:srgbClr val="D19309"/>
          </a:solidFill>
          <a:ln>
            <a:solidFill>
              <a:srgbClr val="A41C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5-Point Star 14"/>
          <p:cNvSpPr/>
          <p:nvPr/>
        </p:nvSpPr>
        <p:spPr>
          <a:xfrm>
            <a:off x="907882" y="4308445"/>
            <a:ext cx="62889" cy="45719"/>
          </a:xfrm>
          <a:prstGeom prst="star5">
            <a:avLst/>
          </a:prstGeom>
          <a:solidFill>
            <a:srgbClr val="D19309"/>
          </a:solidFill>
          <a:ln>
            <a:solidFill>
              <a:srgbClr val="A41C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5-Point Star 14"/>
          <p:cNvSpPr/>
          <p:nvPr/>
        </p:nvSpPr>
        <p:spPr>
          <a:xfrm>
            <a:off x="907882" y="4514461"/>
            <a:ext cx="62889" cy="45719"/>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TextBox 299"/>
          <p:cNvSpPr txBox="1"/>
          <p:nvPr/>
        </p:nvSpPr>
        <p:spPr>
          <a:xfrm>
            <a:off x="236181" y="4408515"/>
            <a:ext cx="958305" cy="246221"/>
          </a:xfrm>
          <a:prstGeom prst="rect">
            <a:avLst/>
          </a:prstGeom>
          <a:noFill/>
        </p:spPr>
        <p:txBody>
          <a:bodyPr wrap="square" rtlCol="0">
            <a:spAutoFit/>
          </a:bodyPr>
          <a:lstStyle/>
          <a:p>
            <a:r>
              <a:rPr lang="en-US" sz="1000" b="1" dirty="0" smtClean="0">
                <a:latin typeface="+mj-lt"/>
                <a:ea typeface="+mj-ea"/>
                <a:cs typeface="+mj-cs"/>
              </a:rPr>
              <a:t>San Diego </a:t>
            </a:r>
            <a:endParaRPr lang="en-US" sz="1000" b="1" dirty="0">
              <a:latin typeface="+mj-lt"/>
              <a:ea typeface="+mj-ea"/>
              <a:cs typeface="+mj-cs"/>
            </a:endParaRPr>
          </a:p>
        </p:txBody>
      </p:sp>
      <p:sp>
        <p:nvSpPr>
          <p:cNvPr id="309" name="5-Point Star 14"/>
          <p:cNvSpPr/>
          <p:nvPr/>
        </p:nvSpPr>
        <p:spPr>
          <a:xfrm>
            <a:off x="4206679" y="4488805"/>
            <a:ext cx="62889" cy="45719"/>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5-Point Star 14"/>
          <p:cNvSpPr/>
          <p:nvPr/>
        </p:nvSpPr>
        <p:spPr>
          <a:xfrm>
            <a:off x="6121635" y="3239943"/>
            <a:ext cx="62889" cy="45719"/>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5-Point Star 14"/>
          <p:cNvSpPr/>
          <p:nvPr/>
        </p:nvSpPr>
        <p:spPr>
          <a:xfrm>
            <a:off x="5235786" y="3176450"/>
            <a:ext cx="62889" cy="45719"/>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5-Point Star 14"/>
          <p:cNvSpPr/>
          <p:nvPr/>
        </p:nvSpPr>
        <p:spPr>
          <a:xfrm>
            <a:off x="4264808" y="5031891"/>
            <a:ext cx="62889" cy="45719"/>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5-Point Star 14"/>
          <p:cNvSpPr/>
          <p:nvPr/>
        </p:nvSpPr>
        <p:spPr>
          <a:xfrm>
            <a:off x="3304110" y="5049285"/>
            <a:ext cx="62889" cy="45719"/>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5-Point Star 14"/>
          <p:cNvSpPr/>
          <p:nvPr/>
        </p:nvSpPr>
        <p:spPr>
          <a:xfrm>
            <a:off x="8189725" y="2596209"/>
            <a:ext cx="62889" cy="45719"/>
          </a:xfrm>
          <a:prstGeom prst="star5">
            <a:avLst/>
          </a:prstGeom>
          <a:solidFill>
            <a:schemeClr val="tx2"/>
          </a:solidFill>
          <a:ln>
            <a:solidFill>
              <a:srgbClr val="A41C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5-Point Star 14"/>
          <p:cNvSpPr/>
          <p:nvPr/>
        </p:nvSpPr>
        <p:spPr>
          <a:xfrm>
            <a:off x="5816216" y="4487368"/>
            <a:ext cx="62889" cy="45719"/>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TextBox 358"/>
          <p:cNvSpPr txBox="1"/>
          <p:nvPr/>
        </p:nvSpPr>
        <p:spPr>
          <a:xfrm>
            <a:off x="526005" y="2097373"/>
            <a:ext cx="480366" cy="246221"/>
          </a:xfrm>
          <a:prstGeom prst="rect">
            <a:avLst/>
          </a:prstGeom>
          <a:noFill/>
        </p:spPr>
        <p:txBody>
          <a:bodyPr wrap="square" rtlCol="0">
            <a:spAutoFit/>
          </a:bodyPr>
          <a:lstStyle/>
          <a:p>
            <a:r>
              <a:rPr lang="en-US" sz="1000" b="1" dirty="0" smtClean="0">
                <a:solidFill>
                  <a:srgbClr val="7030A0"/>
                </a:solidFill>
                <a:latin typeface="+mj-lt"/>
                <a:ea typeface="+mj-ea"/>
                <a:cs typeface="+mj-cs"/>
              </a:rPr>
              <a:t>JBLM</a:t>
            </a:r>
            <a:endParaRPr lang="en-US" sz="1000" b="1" dirty="0">
              <a:solidFill>
                <a:srgbClr val="7030A0"/>
              </a:solidFill>
              <a:latin typeface="+mj-lt"/>
              <a:ea typeface="+mj-ea"/>
              <a:cs typeface="+mj-cs"/>
            </a:endParaRPr>
          </a:p>
        </p:txBody>
      </p:sp>
      <p:sp>
        <p:nvSpPr>
          <p:cNvPr id="360" name="5-Point Star 14"/>
          <p:cNvSpPr/>
          <p:nvPr/>
        </p:nvSpPr>
        <p:spPr>
          <a:xfrm>
            <a:off x="884044" y="1935556"/>
            <a:ext cx="62889" cy="45719"/>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5-Point Star 14"/>
          <p:cNvSpPr/>
          <p:nvPr/>
        </p:nvSpPr>
        <p:spPr>
          <a:xfrm>
            <a:off x="884044" y="2059297"/>
            <a:ext cx="62889" cy="45719"/>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5-Point Star 14"/>
          <p:cNvSpPr/>
          <p:nvPr/>
        </p:nvSpPr>
        <p:spPr>
          <a:xfrm>
            <a:off x="785762" y="2074514"/>
            <a:ext cx="62889" cy="45719"/>
          </a:xfrm>
          <a:prstGeom prst="star5">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p:cNvSpPr txBox="1"/>
          <p:nvPr/>
        </p:nvSpPr>
        <p:spPr>
          <a:xfrm>
            <a:off x="7695640" y="5670253"/>
            <a:ext cx="1202355" cy="276999"/>
          </a:xfrm>
          <a:prstGeom prst="rect">
            <a:avLst/>
          </a:prstGeom>
          <a:noFill/>
        </p:spPr>
        <p:txBody>
          <a:bodyPr wrap="square" rtlCol="0">
            <a:spAutoFit/>
          </a:bodyPr>
          <a:lstStyle/>
          <a:p>
            <a:r>
              <a:rPr lang="en-US" sz="1200" b="1" dirty="0" smtClean="0">
                <a:solidFill>
                  <a:srgbClr val="7030A0"/>
                </a:solidFill>
                <a:latin typeface="+mj-lt"/>
                <a:ea typeface="+mj-ea"/>
                <a:cs typeface="+mj-cs"/>
              </a:rPr>
              <a:t>Section</a:t>
            </a:r>
            <a:r>
              <a:rPr lang="en-US" sz="1200" b="1" dirty="0" smtClean="0">
                <a:solidFill>
                  <a:schemeClr val="tx2"/>
                </a:solidFill>
                <a:latin typeface="+mj-lt"/>
                <a:ea typeface="+mj-ea"/>
                <a:cs typeface="+mj-cs"/>
              </a:rPr>
              <a:t> </a:t>
            </a:r>
            <a:r>
              <a:rPr lang="en-US" sz="1200" b="1" dirty="0" smtClean="0">
                <a:solidFill>
                  <a:srgbClr val="7030A0"/>
                </a:solidFill>
                <a:latin typeface="+mj-lt"/>
                <a:ea typeface="+mj-ea"/>
                <a:cs typeface="+mj-cs"/>
              </a:rPr>
              <a:t>402</a:t>
            </a:r>
            <a:endParaRPr lang="en-US" sz="1200" b="1" dirty="0">
              <a:solidFill>
                <a:srgbClr val="7030A0"/>
              </a:solidFill>
              <a:latin typeface="+mj-lt"/>
              <a:ea typeface="+mj-ea"/>
              <a:cs typeface="+mj-cs"/>
            </a:endParaRPr>
          </a:p>
        </p:txBody>
      </p:sp>
      <p:sp>
        <p:nvSpPr>
          <p:cNvPr id="126" name="5-Point Star 14"/>
          <p:cNvSpPr/>
          <p:nvPr/>
        </p:nvSpPr>
        <p:spPr>
          <a:xfrm flipH="1">
            <a:off x="7630645" y="5770085"/>
            <a:ext cx="64995" cy="45719"/>
          </a:xfrm>
          <a:prstGeom prst="star5">
            <a:avLst/>
          </a:prstGeom>
          <a:solidFill>
            <a:schemeClr val="tx2"/>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04" name="5-Point Star 10"/>
          <p:cNvSpPr/>
          <p:nvPr/>
        </p:nvSpPr>
        <p:spPr>
          <a:xfrm flipH="1">
            <a:off x="7630645" y="5624534"/>
            <a:ext cx="64995" cy="45719"/>
          </a:xfrm>
          <a:prstGeom prst="star5">
            <a:avLst/>
          </a:prstGeom>
          <a:solidFill>
            <a:schemeClr val="tx1"/>
          </a:solidFill>
          <a:ln>
            <a:solidFill>
              <a:srgbClr val="A41C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41C29"/>
              </a:solidFill>
            </a:endParaRPr>
          </a:p>
        </p:txBody>
      </p:sp>
      <p:sp>
        <p:nvSpPr>
          <p:cNvPr id="105" name="5-Point Star 14"/>
          <p:cNvSpPr/>
          <p:nvPr/>
        </p:nvSpPr>
        <p:spPr>
          <a:xfrm>
            <a:off x="6300332" y="3972011"/>
            <a:ext cx="62889" cy="45719"/>
          </a:xfrm>
          <a:prstGeom prst="star5">
            <a:avLst/>
          </a:prstGeom>
          <a:solidFill>
            <a:schemeClr val="tx2"/>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Tree>
    <p:extLst>
      <p:ext uri="{BB962C8B-B14F-4D97-AF65-F5344CB8AC3E}">
        <p14:creationId xmlns:p14="http://schemas.microsoft.com/office/powerpoint/2010/main" val="13561201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228600"/>
            <a:ext cx="6705600" cy="1143000"/>
          </a:xfrm>
        </p:spPr>
        <p:txBody>
          <a:bodyPr/>
          <a:lstStyle/>
          <a:p>
            <a:r>
              <a:rPr lang="en-US" dirty="0" smtClean="0">
                <a:solidFill>
                  <a:prstClr val="black"/>
                </a:solidFill>
                <a:cs typeface="Arial" panose="020B0604020202020204" pitchFamily="34" charset="0"/>
              </a:rPr>
              <a:t/>
            </a:r>
            <a:br>
              <a:rPr lang="en-US" dirty="0" smtClean="0">
                <a:solidFill>
                  <a:prstClr val="black"/>
                </a:solidFill>
                <a:cs typeface="Arial" panose="020B0604020202020204" pitchFamily="34" charset="0"/>
              </a:rPr>
            </a:br>
            <a:r>
              <a:rPr lang="en-US" sz="2400" dirty="0" smtClean="0">
                <a:solidFill>
                  <a:prstClr val="black"/>
                </a:solidFill>
                <a:cs typeface="Arial" panose="020B0604020202020204" pitchFamily="34" charset="0"/>
              </a:rPr>
              <a:t>Background: Web Platforms</a:t>
            </a:r>
            <a:r>
              <a:rPr lang="en-US" dirty="0" smtClean="0">
                <a:solidFill>
                  <a:prstClr val="black"/>
                </a:solidFill>
                <a:latin typeface="Arial" panose="020B0604020202020204" pitchFamily="34" charset="0"/>
                <a:cs typeface="Arial" panose="020B0604020202020204" pitchFamily="34" charset="0"/>
              </a:rPr>
              <a:t/>
            </a:r>
            <a:br>
              <a:rPr lang="en-US" dirty="0" smtClean="0">
                <a:solidFill>
                  <a:prstClr val="black"/>
                </a:solidFill>
                <a:latin typeface="Arial" panose="020B0604020202020204" pitchFamily="34" charset="0"/>
                <a:cs typeface="Arial" panose="020B0604020202020204" pitchFamily="34" charset="0"/>
              </a:rPr>
            </a:br>
            <a:endParaRPr lang="en-US" dirty="0">
              <a:solidFill>
                <a:prstClr val="black"/>
              </a:solidFill>
              <a:latin typeface="Arial" panose="020B0604020202020204" pitchFamily="34" charset="0"/>
              <a:cs typeface="Arial" panose="020B0604020202020204" pitchFamily="34" charset="0"/>
            </a:endParaRPr>
          </a:p>
        </p:txBody>
      </p:sp>
      <p:pic>
        <p:nvPicPr>
          <p:cNvPr id="4" name="Content Placeholder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93068" y="2133600"/>
            <a:ext cx="5014714" cy="2819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7675" y="6284912"/>
            <a:ext cx="5707063" cy="57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6472" t="14416" r="30418" b="6462"/>
          <a:stretch/>
        </p:blipFill>
        <p:spPr bwMode="auto">
          <a:xfrm>
            <a:off x="5226409" y="1681424"/>
            <a:ext cx="3841391" cy="4406300"/>
          </a:xfrm>
          <a:prstGeom prst="rect">
            <a:avLst/>
          </a:prstGeom>
          <a:noFill/>
          <a:ln w="2857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990600" y="5739825"/>
            <a:ext cx="5138738" cy="584775"/>
          </a:xfrm>
          <a:prstGeom prst="rect">
            <a:avLst/>
          </a:prstGeom>
        </p:spPr>
        <p:txBody>
          <a:bodyPr wrap="square">
            <a:spAutoFit/>
          </a:bodyPr>
          <a:lstStyle/>
          <a:p>
            <a:r>
              <a:rPr lang="en-US" sz="1600" dirty="0" smtClean="0">
                <a:hlinkClick r:id="rId6"/>
              </a:rPr>
              <a:t>http</a:t>
            </a:r>
            <a:r>
              <a:rPr lang="en-US" sz="1600" dirty="0">
                <a:hlinkClick r:id="rId6"/>
              </a:rPr>
              <a:t>://</a:t>
            </a:r>
            <a:r>
              <a:rPr lang="en-US" sz="1600" dirty="0" smtClean="0">
                <a:hlinkClick r:id="rId6"/>
              </a:rPr>
              <a:t>pdhealth.mil/research/dodva-pbi-network</a:t>
            </a:r>
            <a:endParaRPr lang="en-US" sz="1600" dirty="0" smtClean="0"/>
          </a:p>
          <a:p>
            <a:endParaRPr lang="en-US" sz="1600" dirty="0"/>
          </a:p>
        </p:txBody>
      </p:sp>
      <p:sp>
        <p:nvSpPr>
          <p:cNvPr id="7" name="TextBox 6"/>
          <p:cNvSpPr txBox="1"/>
          <p:nvPr/>
        </p:nvSpPr>
        <p:spPr>
          <a:xfrm>
            <a:off x="0" y="1600200"/>
            <a:ext cx="5638800" cy="338554"/>
          </a:xfrm>
          <a:prstGeom prst="rect">
            <a:avLst/>
          </a:prstGeom>
          <a:noFill/>
        </p:spPr>
        <p:txBody>
          <a:bodyPr wrap="square" rtlCol="0">
            <a:spAutoFit/>
          </a:bodyPr>
          <a:lstStyle/>
          <a:p>
            <a:r>
              <a:rPr lang="en-US" sz="1600" dirty="0">
                <a:hlinkClick r:id="rId7"/>
              </a:rPr>
              <a:t>http://www.pdhealth.mil/research/dodva-pbi-network</a:t>
            </a:r>
            <a:endParaRPr lang="en-US" sz="1600" dirty="0"/>
          </a:p>
        </p:txBody>
      </p:sp>
    </p:spTree>
    <p:extLst>
      <p:ext uri="{BB962C8B-B14F-4D97-AF65-F5344CB8AC3E}">
        <p14:creationId xmlns:p14="http://schemas.microsoft.com/office/powerpoint/2010/main" val="34760910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smtClean="0"/>
              <a:t>PBI Network Pilot: Implementation Process</a:t>
            </a:r>
            <a:endParaRPr lang="en-US" sz="2400" dirty="0"/>
          </a:p>
        </p:txBody>
      </p:sp>
      <p:sp>
        <p:nvSpPr>
          <p:cNvPr id="2" name="Content Placeholder 1"/>
          <p:cNvSpPr>
            <a:spLocks noGrp="1"/>
          </p:cNvSpPr>
          <p:nvPr>
            <p:ph idx="1"/>
          </p:nvPr>
        </p:nvSpPr>
        <p:spPr>
          <a:xfrm>
            <a:off x="177335" y="1600200"/>
            <a:ext cx="8787740" cy="4457700"/>
          </a:xfrm>
        </p:spPr>
        <p:txBody>
          <a:bodyPr>
            <a:noAutofit/>
          </a:bodyPr>
          <a:lstStyle/>
          <a:p>
            <a:pPr>
              <a:buFont typeface="Wingdings" panose="05000000000000000000" pitchFamily="2" charset="2"/>
              <a:buChar char="§"/>
            </a:pPr>
            <a:r>
              <a:rPr lang="en-US" sz="2000" dirty="0" smtClean="0">
                <a:cs typeface="Arial" panose="020B0604020202020204" pitchFamily="34" charset="0"/>
              </a:rPr>
              <a:t>Goals of pilot: </a:t>
            </a:r>
          </a:p>
          <a:p>
            <a:pPr lvl="1">
              <a:buFont typeface="Wingdings" panose="05000000000000000000" pitchFamily="2" charset="2"/>
              <a:buChar char="§"/>
            </a:pPr>
            <a:r>
              <a:rPr lang="en-US" sz="1600" dirty="0" smtClean="0">
                <a:cs typeface="Arial" panose="020B0604020202020204" pitchFamily="34" charset="0"/>
              </a:rPr>
              <a:t>Facilitate outcomes monitoring using Posttraumatic Stress Disorder Checklist to </a:t>
            </a:r>
            <a:r>
              <a:rPr lang="en-US" sz="1600" dirty="0">
                <a:cs typeface="Arial" panose="020B0604020202020204" pitchFamily="34" charset="0"/>
              </a:rPr>
              <a:t>enhance PTSD </a:t>
            </a:r>
            <a:r>
              <a:rPr lang="en-US" sz="1600" dirty="0" smtClean="0">
                <a:cs typeface="Arial" panose="020B0604020202020204" pitchFamily="34" charset="0"/>
              </a:rPr>
              <a:t>treatment, and measure sustained provider practice change </a:t>
            </a:r>
          </a:p>
          <a:p>
            <a:pPr lvl="1">
              <a:buFont typeface="Wingdings" panose="05000000000000000000" pitchFamily="2" charset="2"/>
              <a:buChar char="§"/>
            </a:pPr>
            <a:r>
              <a:rPr lang="en-US" sz="1600" dirty="0" smtClean="0">
                <a:cs typeface="Arial" panose="020B0604020202020204" pitchFamily="34" charset="0"/>
              </a:rPr>
              <a:t>Construct and sustain a network of at least 20 clinics in VA and </a:t>
            </a:r>
            <a:r>
              <a:rPr lang="en-US" sz="1600" dirty="0" err="1" smtClean="0">
                <a:cs typeface="Arial" panose="020B0604020202020204" pitchFamily="34" charset="0"/>
              </a:rPr>
              <a:t>DoD</a:t>
            </a:r>
            <a:r>
              <a:rPr lang="en-US" sz="1600" dirty="0" smtClean="0">
                <a:cs typeface="Arial" panose="020B0604020202020204" pitchFamily="34" charset="0"/>
              </a:rPr>
              <a:t> </a:t>
            </a:r>
          </a:p>
          <a:p>
            <a:pPr lvl="1">
              <a:buFont typeface="Wingdings" panose="05000000000000000000" pitchFamily="2" charset="2"/>
              <a:buChar char="§"/>
            </a:pPr>
            <a:r>
              <a:rPr lang="en-US" sz="1600" dirty="0" smtClean="0">
                <a:cs typeface="Arial" panose="020B0604020202020204" pitchFamily="34" charset="0"/>
              </a:rPr>
              <a:t>Evaluate six month practice change pilot and evaluate pilot PBI Network</a:t>
            </a:r>
          </a:p>
          <a:p>
            <a:pPr>
              <a:buFont typeface="Wingdings" panose="05000000000000000000" pitchFamily="2" charset="2"/>
              <a:buChar char="§"/>
            </a:pPr>
            <a:r>
              <a:rPr lang="en-US" sz="2000" dirty="0" smtClean="0">
                <a:cs typeface="Arial" panose="020B0604020202020204" pitchFamily="34" charset="0"/>
              </a:rPr>
              <a:t>Method: </a:t>
            </a:r>
          </a:p>
          <a:p>
            <a:pPr lvl="1">
              <a:buFont typeface="Wingdings" panose="05000000000000000000" pitchFamily="2" charset="2"/>
              <a:buChar char="§"/>
            </a:pPr>
            <a:r>
              <a:rPr lang="en-US" sz="1600" dirty="0" smtClean="0">
                <a:cs typeface="Arial" panose="020B0604020202020204" pitchFamily="34" charset="0"/>
              </a:rPr>
              <a:t>Site </a:t>
            </a:r>
            <a:r>
              <a:rPr lang="en-US" sz="1600" dirty="0">
                <a:cs typeface="Arial" panose="020B0604020202020204" pitchFamily="34" charset="0"/>
              </a:rPr>
              <a:t>Champions from clinic used to facilitate knowledge </a:t>
            </a:r>
            <a:r>
              <a:rPr lang="en-US" sz="1600" dirty="0" smtClean="0">
                <a:cs typeface="Arial" panose="020B0604020202020204" pitchFamily="34" charset="0"/>
              </a:rPr>
              <a:t>acquisition, facilitate practice change adoption, enhance communication</a:t>
            </a:r>
          </a:p>
          <a:p>
            <a:pPr lvl="1">
              <a:buFont typeface="Wingdings" panose="05000000000000000000" pitchFamily="2" charset="2"/>
              <a:buChar char="§"/>
            </a:pPr>
            <a:r>
              <a:rPr lang="en-US" sz="1600" dirty="0" smtClean="0">
                <a:cs typeface="Arial" panose="020B0604020202020204" pitchFamily="34" charset="0"/>
              </a:rPr>
              <a:t>Web platform to enhance communication and knowledge exchange</a:t>
            </a:r>
            <a:endParaRPr lang="en-US" sz="1600" dirty="0">
              <a:cs typeface="Arial" panose="020B0604020202020204" pitchFamily="34" charset="0"/>
            </a:endParaRPr>
          </a:p>
          <a:p>
            <a:pPr lvl="1">
              <a:buFont typeface="Wingdings" panose="05000000000000000000" pitchFamily="2" charset="2"/>
              <a:buChar char="§"/>
            </a:pPr>
            <a:r>
              <a:rPr lang="en-US" sz="1600" dirty="0">
                <a:cs typeface="Arial" panose="020B0604020202020204" pitchFamily="34" charset="0"/>
              </a:rPr>
              <a:t>Administered surveys to determine baseline practices and attitudes</a:t>
            </a:r>
          </a:p>
          <a:p>
            <a:pPr lvl="1">
              <a:buFont typeface="Wingdings" panose="05000000000000000000" pitchFamily="2" charset="2"/>
              <a:buChar char="§"/>
            </a:pPr>
            <a:r>
              <a:rPr lang="en-US" sz="1600" dirty="0">
                <a:cs typeface="Arial" panose="020B0604020202020204" pitchFamily="34" charset="0"/>
              </a:rPr>
              <a:t>Called site champions twice a month initially; after month three, called </a:t>
            </a:r>
            <a:r>
              <a:rPr lang="en-US" sz="1600" dirty="0" smtClean="0">
                <a:cs typeface="Arial" panose="020B0604020202020204" pitchFamily="34" charset="0"/>
              </a:rPr>
              <a:t>monthly</a:t>
            </a:r>
          </a:p>
          <a:p>
            <a:pPr lvl="1">
              <a:buFont typeface="Wingdings" panose="05000000000000000000" pitchFamily="2" charset="2"/>
              <a:buChar char="§"/>
            </a:pPr>
            <a:r>
              <a:rPr lang="en-US" sz="1600" dirty="0" smtClean="0">
                <a:cs typeface="Arial" panose="020B0604020202020204" pitchFamily="34" charset="0"/>
              </a:rPr>
              <a:t>Collected </a:t>
            </a:r>
            <a:r>
              <a:rPr lang="en-US" sz="1600" dirty="0">
                <a:cs typeface="Arial" panose="020B0604020202020204" pitchFamily="34" charset="0"/>
              </a:rPr>
              <a:t>and analyzed six month post-facilitation data</a:t>
            </a:r>
          </a:p>
          <a:p>
            <a:pPr lvl="1">
              <a:buFont typeface="Wingdings" panose="05000000000000000000" pitchFamily="2" charset="2"/>
              <a:buChar char="§"/>
            </a:pPr>
            <a:r>
              <a:rPr lang="en-US" sz="1600" dirty="0">
                <a:cs typeface="Arial" panose="020B0604020202020204" pitchFamily="34" charset="0"/>
              </a:rPr>
              <a:t>Interpreted results</a:t>
            </a:r>
            <a:r>
              <a:rPr lang="en-US" sz="1600" dirty="0" smtClean="0">
                <a:cs typeface="Arial" panose="020B0604020202020204" pitchFamily="34" charset="0"/>
              </a:rPr>
              <a:t>, provided </a:t>
            </a:r>
            <a:r>
              <a:rPr lang="en-US" sz="1600" dirty="0">
                <a:cs typeface="Arial" panose="020B0604020202020204" pitchFamily="34" charset="0"/>
              </a:rPr>
              <a:t>feedback to clinic leaders and enterprise governance </a:t>
            </a:r>
            <a:endParaRPr lang="en-US" sz="1600" dirty="0" smtClean="0">
              <a:cs typeface="Arial" panose="020B0604020202020204" pitchFamily="34" charset="0"/>
            </a:endParaRPr>
          </a:p>
          <a:p>
            <a:pPr>
              <a:buFont typeface="Wingdings" panose="05000000000000000000" pitchFamily="2" charset="2"/>
              <a:buChar char="§"/>
            </a:pPr>
            <a:r>
              <a:rPr lang="en-US" sz="2000" dirty="0" smtClean="0">
                <a:cs typeface="Arial" panose="020B0604020202020204" pitchFamily="34" charset="0"/>
              </a:rPr>
              <a:t>Ongoing </a:t>
            </a:r>
            <a:r>
              <a:rPr lang="en-US" sz="2000" dirty="0">
                <a:cs typeface="Arial" panose="020B0604020202020204" pitchFamily="34" charset="0"/>
              </a:rPr>
              <a:t>implementation science training </a:t>
            </a:r>
            <a:r>
              <a:rPr lang="en-US" sz="2000" dirty="0" smtClean="0">
                <a:cs typeface="Arial" panose="020B0604020202020204" pitchFamily="34" charset="0"/>
              </a:rPr>
              <a:t> provided to </a:t>
            </a:r>
            <a:r>
              <a:rPr lang="en-US" sz="2000" dirty="0">
                <a:cs typeface="Arial" panose="020B0604020202020204" pitchFamily="34" charset="0"/>
              </a:rPr>
              <a:t>participants</a:t>
            </a:r>
          </a:p>
          <a:p>
            <a:pPr>
              <a:buFont typeface="Wingdings" panose="05000000000000000000" pitchFamily="2" charset="2"/>
              <a:buChar char="§"/>
            </a:pPr>
            <a:endParaRPr lang="en-US" sz="2000" dirty="0">
              <a:cs typeface="Arial" panose="020B0604020202020204" pitchFamily="34" charset="0"/>
            </a:endParaRPr>
          </a:p>
          <a:p>
            <a:pPr>
              <a:buFont typeface="Wingdings" panose="05000000000000000000" pitchFamily="2" charset="2"/>
              <a:buChar char="§"/>
            </a:pPr>
            <a:endParaRPr lang="en-US" sz="2000" dirty="0">
              <a:cs typeface="Arial" panose="020B0604020202020204" pitchFamily="34" charset="0"/>
            </a:endParaRPr>
          </a:p>
          <a:p>
            <a:pPr>
              <a:buFont typeface="Wingdings" panose="05000000000000000000" pitchFamily="2" charset="2"/>
              <a:buChar char="§"/>
            </a:pPr>
            <a:endParaRPr lang="en-US" sz="2400" dirty="0" smtClean="0">
              <a:cs typeface="Arial" panose="020B0604020202020204" pitchFamily="34"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6756" y="6284912"/>
            <a:ext cx="5707063" cy="57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37969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kern="0" cap="all" dirty="0" smtClean="0">
                <a:solidFill>
                  <a:prstClr val="black"/>
                </a:solidFill>
                <a:latin typeface="Arial" panose="020B0604020202020204" pitchFamily="34" charset="0"/>
                <a:cs typeface="Arial" panose="020B0604020202020204" pitchFamily="34" charset="0"/>
              </a:rPr>
              <a:t/>
            </a:r>
            <a:br>
              <a:rPr lang="en-US" kern="0" cap="all" dirty="0" smtClean="0">
                <a:solidFill>
                  <a:prstClr val="black"/>
                </a:solidFill>
                <a:latin typeface="Arial" panose="020B0604020202020204" pitchFamily="34" charset="0"/>
                <a:cs typeface="Arial" panose="020B0604020202020204" pitchFamily="34" charset="0"/>
              </a:rPr>
            </a:br>
            <a:r>
              <a:rPr lang="en-US" sz="2400" kern="0" dirty="0" smtClean="0">
                <a:solidFill>
                  <a:prstClr val="black"/>
                </a:solidFill>
                <a:cs typeface="Arial" panose="020B0604020202020204" pitchFamily="34" charset="0"/>
              </a:rPr>
              <a:t>PBI Network Pilot: </a:t>
            </a:r>
            <a:r>
              <a:rPr lang="en-US" sz="2400" kern="0" dirty="0" err="1" smtClean="0">
                <a:solidFill>
                  <a:prstClr val="black"/>
                </a:solidFill>
                <a:cs typeface="Arial" panose="020B0604020202020204" pitchFamily="34" charset="0"/>
              </a:rPr>
              <a:t>DoD</a:t>
            </a:r>
            <a:r>
              <a:rPr lang="en-US" sz="2400" kern="0" dirty="0" smtClean="0">
                <a:solidFill>
                  <a:prstClr val="black"/>
                </a:solidFill>
                <a:cs typeface="Arial" panose="020B0604020202020204" pitchFamily="34" charset="0"/>
              </a:rPr>
              <a:t> Lessons</a:t>
            </a:r>
            <a:r>
              <a:rPr lang="en-US" kern="0" dirty="0">
                <a:solidFill>
                  <a:prstClr val="black"/>
                </a:solidFill>
                <a:latin typeface="Arial" panose="020B0604020202020204" pitchFamily="34" charset="0"/>
                <a:cs typeface="Arial" panose="020B0604020202020204" pitchFamily="34" charset="0"/>
              </a:rPr>
              <a:t/>
            </a:r>
            <a:br>
              <a:rPr lang="en-US" kern="0" dirty="0">
                <a:solidFill>
                  <a:prstClr val="black"/>
                </a:solidFill>
                <a:latin typeface="Arial" panose="020B0604020202020204" pitchFamily="34" charset="0"/>
                <a:cs typeface="Arial" panose="020B0604020202020204" pitchFamily="34" charset="0"/>
              </a:rPr>
            </a:br>
            <a:endParaRPr lang="en-US" dirty="0"/>
          </a:p>
        </p:txBody>
      </p:sp>
      <p:sp>
        <p:nvSpPr>
          <p:cNvPr id="2" name="Content Placeholder 1"/>
          <p:cNvSpPr>
            <a:spLocks noGrp="1"/>
          </p:cNvSpPr>
          <p:nvPr>
            <p:ph idx="1"/>
          </p:nvPr>
        </p:nvSpPr>
        <p:spPr>
          <a:xfrm>
            <a:off x="304800" y="1668463"/>
            <a:ext cx="8763000" cy="4457700"/>
          </a:xfrm>
        </p:spPr>
        <p:txBody>
          <a:bodyPr>
            <a:noAutofit/>
          </a:bodyPr>
          <a:lstStyle/>
          <a:p>
            <a:pPr>
              <a:buFont typeface="Wingdings" panose="05000000000000000000" pitchFamily="2" charset="2"/>
              <a:buChar char="§"/>
            </a:pPr>
            <a:r>
              <a:rPr lang="en-US" sz="2000" dirty="0" smtClean="0">
                <a:cs typeface="Arial" panose="020B0604020202020204" pitchFamily="34" charset="0"/>
              </a:rPr>
              <a:t>Pilot appeared </a:t>
            </a:r>
            <a:r>
              <a:rPr lang="en-US" sz="2000" dirty="0">
                <a:cs typeface="Arial" panose="020B0604020202020204" pitchFamily="34" charset="0"/>
              </a:rPr>
              <a:t>to have led to positive practice and attitude change towards use of PCL to monitor PTSD treatment </a:t>
            </a:r>
            <a:endParaRPr lang="en-US" sz="2000" dirty="0" smtClean="0">
              <a:cs typeface="Arial" panose="020B0604020202020204" pitchFamily="34" charset="0"/>
            </a:endParaRPr>
          </a:p>
          <a:p>
            <a:pPr lvl="1">
              <a:buFont typeface="Wingdings" panose="05000000000000000000" pitchFamily="2" charset="2"/>
              <a:buChar char="§"/>
            </a:pPr>
            <a:r>
              <a:rPr lang="en-US" sz="2000" dirty="0" smtClean="0">
                <a:cs typeface="Arial" panose="020B0604020202020204" pitchFamily="34" charset="0"/>
              </a:rPr>
              <a:t>Requests </a:t>
            </a:r>
            <a:r>
              <a:rPr lang="en-US" sz="2000" dirty="0">
                <a:cs typeface="Arial" panose="020B0604020202020204" pitchFamily="34" charset="0"/>
              </a:rPr>
              <a:t>for best practices at other sites were </a:t>
            </a:r>
            <a:r>
              <a:rPr lang="en-US" sz="2000" dirty="0" smtClean="0">
                <a:cs typeface="Arial" panose="020B0604020202020204" pitchFamily="34" charset="0"/>
              </a:rPr>
              <a:t>shared</a:t>
            </a:r>
            <a:endParaRPr lang="en-US" sz="2000" dirty="0">
              <a:cs typeface="Arial" panose="020B0604020202020204" pitchFamily="34" charset="0"/>
            </a:endParaRPr>
          </a:p>
          <a:p>
            <a:pPr lvl="1">
              <a:buFont typeface="Wingdings" panose="05000000000000000000" pitchFamily="2" charset="2"/>
              <a:buChar char="§"/>
            </a:pPr>
            <a:r>
              <a:rPr lang="en-US" sz="2000" dirty="0">
                <a:cs typeface="Arial" panose="020B0604020202020204" pitchFamily="34" charset="0"/>
              </a:rPr>
              <a:t>Ongoing collaboration to reduce implementation barriers were shared </a:t>
            </a:r>
            <a:endParaRPr lang="en-US" sz="2000" dirty="0" smtClean="0">
              <a:cs typeface="Arial" panose="020B0604020202020204" pitchFamily="34" charset="0"/>
            </a:endParaRPr>
          </a:p>
          <a:p>
            <a:pPr>
              <a:buFont typeface="Wingdings" panose="05000000000000000000" pitchFamily="2" charset="2"/>
              <a:buChar char="§"/>
            </a:pPr>
            <a:r>
              <a:rPr lang="en-US" sz="2000" dirty="0" smtClean="0">
                <a:cs typeface="Arial" panose="020B0604020202020204" pitchFamily="34" charset="0"/>
              </a:rPr>
              <a:t>Highlighted barriers </a:t>
            </a:r>
            <a:r>
              <a:rPr lang="en-US" sz="2000" dirty="0">
                <a:cs typeface="Arial" panose="020B0604020202020204" pitchFamily="34" charset="0"/>
              </a:rPr>
              <a:t>for </a:t>
            </a:r>
            <a:r>
              <a:rPr lang="en-US" sz="2000" dirty="0" smtClean="0">
                <a:cs typeface="Arial" panose="020B0604020202020204" pitchFamily="34" charset="0"/>
              </a:rPr>
              <a:t>outcome </a:t>
            </a:r>
            <a:r>
              <a:rPr lang="en-US" sz="2000" dirty="0">
                <a:cs typeface="Arial" panose="020B0604020202020204" pitchFamily="34" charset="0"/>
              </a:rPr>
              <a:t>measures policy </a:t>
            </a:r>
            <a:r>
              <a:rPr lang="en-US" sz="2000" dirty="0" smtClean="0">
                <a:cs typeface="Arial" panose="020B0604020202020204" pitchFamily="34" charset="0"/>
              </a:rPr>
              <a:t>implementation</a:t>
            </a:r>
            <a:endParaRPr lang="en-US" sz="2000" dirty="0">
              <a:cs typeface="Arial" panose="020B0604020202020204" pitchFamily="34" charset="0"/>
            </a:endParaRPr>
          </a:p>
          <a:p>
            <a:pPr>
              <a:buFont typeface="Wingdings" panose="05000000000000000000" pitchFamily="2" charset="2"/>
              <a:buChar char="§"/>
            </a:pPr>
            <a:r>
              <a:rPr lang="en-US" sz="2000" dirty="0">
                <a:cs typeface="Arial" panose="020B0604020202020204" pitchFamily="34" charset="0"/>
              </a:rPr>
              <a:t>Leadership buy-in and prioritization of outcomes monitoring necessary for practice change</a:t>
            </a:r>
          </a:p>
          <a:p>
            <a:pPr lvl="1">
              <a:buFont typeface="Wingdings" panose="05000000000000000000" pitchFamily="2" charset="2"/>
              <a:buChar char="§"/>
            </a:pPr>
            <a:r>
              <a:rPr lang="en-US" sz="2000" dirty="0" smtClean="0">
                <a:cs typeface="Arial" panose="020B0604020202020204" pitchFamily="34" charset="0"/>
              </a:rPr>
              <a:t>General </a:t>
            </a:r>
            <a:r>
              <a:rPr lang="en-US" sz="2000" dirty="0">
                <a:cs typeface="Arial" panose="020B0604020202020204" pitchFamily="34" charset="0"/>
              </a:rPr>
              <a:t>confusion </a:t>
            </a:r>
            <a:r>
              <a:rPr lang="en-US" sz="2000" dirty="0" smtClean="0">
                <a:cs typeface="Arial" panose="020B0604020202020204" pitchFamily="34" charset="0"/>
              </a:rPr>
              <a:t>over IT systems and data portals</a:t>
            </a:r>
            <a:endParaRPr lang="en-US" sz="2000" dirty="0">
              <a:cs typeface="Arial" panose="020B0604020202020204" pitchFamily="34" charset="0"/>
            </a:endParaRPr>
          </a:p>
          <a:p>
            <a:pPr lvl="1">
              <a:buFont typeface="Wingdings" panose="05000000000000000000" pitchFamily="2" charset="2"/>
              <a:buChar char="§"/>
            </a:pPr>
            <a:r>
              <a:rPr lang="en-US" sz="2000" dirty="0">
                <a:cs typeface="Arial" panose="020B0604020202020204" pitchFamily="34" charset="0"/>
              </a:rPr>
              <a:t>Lack of processes for outcomes monitoring</a:t>
            </a:r>
          </a:p>
          <a:p>
            <a:pPr>
              <a:buFont typeface="Wingdings" panose="05000000000000000000" pitchFamily="2" charset="2"/>
              <a:buChar char="§"/>
            </a:pPr>
            <a:r>
              <a:rPr lang="en-US" sz="2000" dirty="0" smtClean="0">
                <a:cs typeface="Arial" panose="020B0604020202020204" pitchFamily="34" charset="0"/>
              </a:rPr>
              <a:t>RVU </a:t>
            </a:r>
            <a:r>
              <a:rPr lang="en-US" sz="2000" dirty="0">
                <a:cs typeface="Arial" panose="020B0604020202020204" pitchFamily="34" charset="0"/>
              </a:rPr>
              <a:t>generation and patient access to care issues </a:t>
            </a:r>
            <a:r>
              <a:rPr lang="en-US" sz="2000" dirty="0" smtClean="0">
                <a:cs typeface="Arial" panose="020B0604020202020204" pitchFamily="34" charset="0"/>
              </a:rPr>
              <a:t>often interfered with delivery of evidence-based care</a:t>
            </a:r>
            <a:endParaRPr lang="en-US" sz="2000" dirty="0">
              <a:cs typeface="Arial" panose="020B0604020202020204" pitchFamily="34"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7675" y="6309964"/>
            <a:ext cx="5707063" cy="57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8599339"/>
      </p:ext>
    </p:extLst>
  </p:cSld>
  <p:clrMapOvr>
    <a:masterClrMapping/>
  </p:clrMapOvr>
  <p:timing>
    <p:tnLst>
      <p:par>
        <p:cTn id="1" dur="indefinite" restart="never" nodeType="tmRoot"/>
      </p:par>
    </p:tnLst>
  </p:timing>
</p:sld>
</file>

<file path=ppt/theme/theme1.xml><?xml version="1.0" encoding="utf-8"?>
<a:theme xmlns:a="http://schemas.openxmlformats.org/drawingml/2006/main" name="DHA template 2014-04-2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HA template 2014-04-2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4A239235D2F44F8564AE68C9ED4A38" ma:contentTypeVersion="6" ma:contentTypeDescription="Create a new document." ma:contentTypeScope="" ma:versionID="dec062daff9eb2b4bfc95c5ce7159b3e">
  <xsd:schema xmlns:xsd="http://www.w3.org/2001/XMLSchema" xmlns:xs="http://www.w3.org/2001/XMLSchema" xmlns:p="http://schemas.microsoft.com/office/2006/metadata/properties" xmlns:ns2="facb021f-dc48-407e-bc5b-e34a41094e67" xmlns:ns3="f381b4e0-10e8-4a4f-823f-a738befe1962" targetNamespace="http://schemas.microsoft.com/office/2006/metadata/properties" ma:root="true" ma:fieldsID="138531af04bdcee0b7b1c98bcc53f9fa" ns2:_="" ns3:_="">
    <xsd:import namespace="facb021f-dc48-407e-bc5b-e34a41094e67"/>
    <xsd:import namespace="f381b4e0-10e8-4a4f-823f-a738befe1962"/>
    <xsd:element name="properties">
      <xsd:complexType>
        <xsd:sequence>
          <xsd:element name="documentManagement">
            <xsd:complexType>
              <xsd:all>
                <xsd:element ref="ns2:Document_x0020_Type" minOccurs="0"/>
                <xsd:element ref="ns2:Date_x0020_Published" minOccurs="0"/>
                <xsd:element ref="ns3:_dlc_DocId" minOccurs="0"/>
                <xsd:element ref="ns3:_dlc_DocIdUrl" minOccurs="0"/>
                <xsd:element ref="ns3:_dlc_DocIdPersistId" minOccurs="0"/>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cb021f-dc48-407e-bc5b-e34a41094e67" elementFormDefault="qualified">
    <xsd:import namespace="http://schemas.microsoft.com/office/2006/documentManagement/types"/>
    <xsd:import namespace="http://schemas.microsoft.com/office/infopath/2007/PartnerControls"/>
    <xsd:element name="Document_x0020_Type" ma:index="2" nillable="true" ma:displayName="Document Type" ma:default="Form" ma:format="Dropdown" ma:internalName="Document_x0020_Type">
      <xsd:simpleType>
        <xsd:restriction base="dms:Choice">
          <xsd:enumeration value="Form"/>
          <xsd:enumeration value="Template"/>
          <xsd:enumeration value="Letterhead"/>
        </xsd:restriction>
      </xsd:simpleType>
    </xsd:element>
    <xsd:element name="Date_x0020_Published" ma:index="3" nillable="true" ma:displayName="Date Published" ma:default="[today]" ma:format="DateOnly" ma:internalName="Date_x0020_Published">
      <xsd:simpleType>
        <xsd:restriction base="dms:DateTime"/>
      </xsd:simpleType>
    </xsd:element>
    <xsd:element name="Description0" ma:index="14" nillable="true" ma:displayName="Description" ma:internalName="Description0">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381b4e0-10e8-4a4f-823f-a738befe1962"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_x0020_Published xmlns="facb021f-dc48-407e-bc5b-e34a41094e67">2016-06-01T04:00:00+00:00</Date_x0020_Published>
    <Document_x0020_Type xmlns="facb021f-dc48-407e-bc5b-e34a41094e67">Template</Document_x0020_Type>
    <Description0 xmlns="facb021f-dc48-407e-bc5b-e34a41094e67">Verified DHA power point template to use for all audiences (internal and external). Heather Marsh, DCoE/PAO, verified with DHA/FO that this is the current slide deck 3/1/2016. Replaced with 508 compliant version 6/1/2016</Description0>
    <_dlc_DocId xmlns="f381b4e0-10e8-4a4f-823f-a738befe1962">PLMIMS-33-329</_dlc_DocId>
    <_dlc_DocIdUrl xmlns="f381b4e0-10e8-4a4f-823f-a738befe1962">
      <Url>https://dcoe-portal.amedd.army.mil/_layouts/DocIdRedir.aspx?ID=PLMIMS-33-329</Url>
      <Description>PLMIMS-33-329</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5.xml><?xml version="1.0" encoding="utf-8"?>
<LongProperties xmlns="http://schemas.microsoft.com/office/2006/metadata/longProperties"/>
</file>

<file path=customXml/itemProps1.xml><?xml version="1.0" encoding="utf-8"?>
<ds:datastoreItem xmlns:ds="http://schemas.openxmlformats.org/officeDocument/2006/customXml" ds:itemID="{90E2CDB9-2C59-4C8E-A6D1-B9F6E53716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cb021f-dc48-407e-bc5b-e34a41094e67"/>
    <ds:schemaRef ds:uri="f381b4e0-10e8-4a4f-823f-a738befe19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ADAA43-8DFA-415C-8F98-BF97A0BD9989}">
  <ds:schemaRefs>
    <ds:schemaRef ds:uri="http://schemas.microsoft.com/sharepoint/v3/contenttype/forms"/>
  </ds:schemaRefs>
</ds:datastoreItem>
</file>

<file path=customXml/itemProps3.xml><?xml version="1.0" encoding="utf-8"?>
<ds:datastoreItem xmlns:ds="http://schemas.openxmlformats.org/officeDocument/2006/customXml" ds:itemID="{BD1DE821-8093-4765-BE5C-B06C5FD10D9E}">
  <ds:schemaRefs>
    <ds:schemaRef ds:uri="http://schemas.microsoft.com/office/2006/documentManagement/types"/>
    <ds:schemaRef ds:uri="http://purl.org/dc/terms/"/>
    <ds:schemaRef ds:uri="http://purl.org/dc/dcmitype/"/>
    <ds:schemaRef ds:uri="f381b4e0-10e8-4a4f-823f-a738befe1962"/>
    <ds:schemaRef ds:uri="http://schemas.microsoft.com/office/infopath/2007/PartnerControls"/>
    <ds:schemaRef ds:uri="http://schemas.openxmlformats.org/package/2006/metadata/core-properties"/>
    <ds:schemaRef ds:uri="http://www.w3.org/XML/1998/namespace"/>
    <ds:schemaRef ds:uri="http://schemas.microsoft.com/office/2006/metadata/properties"/>
    <ds:schemaRef ds:uri="facb021f-dc48-407e-bc5b-e34a41094e67"/>
    <ds:schemaRef ds:uri="http://purl.org/dc/elements/1.1/"/>
  </ds:schemaRefs>
</ds:datastoreItem>
</file>

<file path=customXml/itemProps4.xml><?xml version="1.0" encoding="utf-8"?>
<ds:datastoreItem xmlns:ds="http://schemas.openxmlformats.org/officeDocument/2006/customXml" ds:itemID="{844799FB-AB92-4511-9286-F857F5CF4D9D}">
  <ds:schemaRefs>
    <ds:schemaRef ds:uri="http://schemas.microsoft.com/sharepoint/events"/>
  </ds:schemaRefs>
</ds:datastoreItem>
</file>

<file path=customXml/itemProps5.xml><?xml version="1.0" encoding="utf-8"?>
<ds:datastoreItem xmlns:ds="http://schemas.openxmlformats.org/officeDocument/2006/customXml" ds:itemID="{4E643294-428A-48BE-A5AD-D2DA810D800A}">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DHA template 2014-04-22</Template>
  <TotalTime>44998</TotalTime>
  <Words>2930</Words>
  <Application>Microsoft Office PowerPoint</Application>
  <PresentationFormat>On-screen Show (4:3)</PresentationFormat>
  <Paragraphs>227</Paragraphs>
  <Slides>24</Slides>
  <Notes>5</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DHA template 2014-04-22</vt:lpstr>
      <vt:lpstr>1_DHA template 2014-04-22</vt:lpstr>
      <vt:lpstr>Practice Based Implementation Network:  Facilitating Psychological Health Clinical Practice Change Society for Implementation Research Conference September 2017  Kate McGraw, PhD Deputy Director, Psychological Health Center of Excellence Robert Ciulla, PhD Director, Mobile Health Program National Center for Telehealth and Technology</vt:lpstr>
      <vt:lpstr>Disclosure Statement</vt:lpstr>
      <vt:lpstr>Background</vt:lpstr>
      <vt:lpstr>Background</vt:lpstr>
      <vt:lpstr>Background </vt:lpstr>
      <vt:lpstr>Background: Map of Sites </vt:lpstr>
      <vt:lpstr> Background: Web Platforms </vt:lpstr>
      <vt:lpstr>PBI Network Pilot: Implementation Process</vt:lpstr>
      <vt:lpstr> PBI Network Pilot: DoD Lessons </vt:lpstr>
      <vt:lpstr>Sustainment</vt:lpstr>
      <vt:lpstr>Sustainment</vt:lpstr>
      <vt:lpstr>PBI Network FY17 Pilot: Tech into Care (TiC)</vt:lpstr>
      <vt:lpstr>PBI Network FY17 Pilot: Tech into Care (TiC)</vt:lpstr>
      <vt:lpstr>PBI Network FY17 Pilot: Tech into Care (TiC)</vt:lpstr>
      <vt:lpstr>TiC: Implementation Planning</vt:lpstr>
      <vt:lpstr>TiC: Training and Facilitation</vt:lpstr>
      <vt:lpstr>TiC: Monitoring and Evaluation</vt:lpstr>
      <vt:lpstr>PowerPoint Presentation</vt:lpstr>
      <vt:lpstr>PowerPoint Presentation</vt:lpstr>
      <vt:lpstr> Implementation Science References </vt:lpstr>
      <vt:lpstr>Implementation Science References</vt:lpstr>
      <vt:lpstr>PTSD References</vt:lpstr>
      <vt:lpstr>PTSD References</vt:lpstr>
      <vt:lpstr>PTSD References</vt:lpstr>
    </vt:vector>
  </TitlesOfParts>
  <Company>Department of Defense - Health Affairs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DHA PowerPoint Template (Approved)</dc:title>
  <dc:creator>andrew.d.blatt.ctr@mail.mil</dc:creator>
  <cp:lastModifiedBy>McGraw, Kathy L CIV (US)</cp:lastModifiedBy>
  <cp:revision>100</cp:revision>
  <dcterms:created xsi:type="dcterms:W3CDTF">2014-05-09T16:12:25Z</dcterms:created>
  <dcterms:modified xsi:type="dcterms:W3CDTF">2017-09-01T18:22:54Z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PLMIMS-33-319</vt:lpwstr>
  </property>
  <property fmtid="{D5CDD505-2E9C-101B-9397-08002B2CF9AE}" pid="3" name="_dlc_DocIdItemGuid">
    <vt:lpwstr>24727861-b4ec-41dc-99e9-e7181fec7e95</vt:lpwstr>
  </property>
  <property fmtid="{D5CDD505-2E9C-101B-9397-08002B2CF9AE}" pid="4" name="_dlc_DocIdUrl">
    <vt:lpwstr>https://dcoe-portal.amedd.army.mil/_layouts/DocIdRedir.aspx?ID=PLMIMS-33-319, PLMIMS-33-319</vt:lpwstr>
  </property>
  <property fmtid="{D5CDD505-2E9C-101B-9397-08002B2CF9AE}" pid="5" name="ContentTypeId">
    <vt:lpwstr>0x0101009B4A239235D2F44F8564AE68C9ED4A38</vt:lpwstr>
  </property>
</Properties>
</file>