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81" r:id="rId3"/>
    <p:sldId id="282" r:id="rId4"/>
    <p:sldId id="257" r:id="rId5"/>
    <p:sldId id="277" r:id="rId6"/>
    <p:sldId id="299" r:id="rId7"/>
    <p:sldId id="283" r:id="rId8"/>
    <p:sldId id="284" r:id="rId9"/>
    <p:sldId id="294" r:id="rId10"/>
    <p:sldId id="291" r:id="rId11"/>
    <p:sldId id="295" r:id="rId12"/>
    <p:sldId id="300" r:id="rId13"/>
    <p:sldId id="296" r:id="rId14"/>
    <p:sldId id="297" r:id="rId15"/>
    <p:sldId id="298" r:id="rId16"/>
    <p:sldId id="288" r:id="rId17"/>
    <p:sldId id="289" r:id="rId18"/>
    <p:sldId id="26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6316"/>
    <a:srgbClr val="030201"/>
    <a:srgbClr val="4042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54888" autoAdjust="0"/>
  </p:normalViewPr>
  <p:slideViewPr>
    <p:cSldViewPr>
      <p:cViewPr varScale="1">
        <p:scale>
          <a:sx n="31" d="100"/>
          <a:sy n="31" d="100"/>
        </p:scale>
        <p:origin x="2220" y="36"/>
      </p:cViewPr>
      <p:guideLst>
        <p:guide orient="horz" pos="2160"/>
        <p:guide pos="2880"/>
      </p:guideLst>
    </p:cSldViewPr>
  </p:slideViewPr>
  <p:outlineViewPr>
    <p:cViewPr>
      <p:scale>
        <a:sx n="33" d="100"/>
        <a:sy n="33" d="100"/>
      </p:scale>
      <p:origin x="0" y="2412"/>
    </p:cViewPr>
  </p:outlineViewPr>
  <p:notesTextViewPr>
    <p:cViewPr>
      <p:scale>
        <a:sx n="100" d="100"/>
        <a:sy n="100" d="100"/>
      </p:scale>
      <p:origin x="0" y="0"/>
    </p:cViewPr>
  </p:notesTextViewPr>
  <p:sorterViewPr>
    <p:cViewPr varScale="1">
      <p:scale>
        <a:sx n="100" d="100"/>
        <a:sy n="100" d="100"/>
      </p:scale>
      <p:origin x="0" y="-3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6D86B5-205C-46D9-AAE1-F26EFCF4D1C1}" type="datetimeFigureOut">
              <a:rPr lang="en-US" smtClean="0"/>
              <a:pPr/>
              <a:t>9/8/2017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FB669A-6542-4372-A4A4-03D4FFBE6AC4}" type="slidenum">
              <a:rPr lang="en-US" smtClean="0"/>
              <a:pPr/>
              <a:t>‹#›</a:t>
            </a:fld>
            <a:endParaRPr lang="en-US"/>
          </a:p>
        </p:txBody>
      </p:sp>
    </p:spTree>
    <p:extLst>
      <p:ext uri="{BB962C8B-B14F-4D97-AF65-F5344CB8AC3E}">
        <p14:creationId xmlns:p14="http://schemas.microsoft.com/office/powerpoint/2010/main" val="1828711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current</a:t>
            </a:r>
            <a:r>
              <a:rPr lang="en-US" baseline="0" dirty="0" smtClean="0"/>
              <a:t> work was carried out as part of a larger cluster randomized trial of implementing the evidence based collaborative care model for perinatal depression</a:t>
            </a:r>
          </a:p>
          <a:p>
            <a:r>
              <a:rPr lang="en-US" baseline="0" dirty="0" smtClean="0"/>
              <a:t>	- national study in community health centers</a:t>
            </a:r>
          </a:p>
          <a:p>
            <a:r>
              <a:rPr lang="en-US" baseline="0" dirty="0" smtClean="0"/>
              <a:t>This study is early on in its progress and we are not going to explore the main study – instead we are talking about a feature of the standard implementation </a:t>
            </a:r>
          </a:p>
          <a:p>
            <a:pPr marL="228600" indent="-228600">
              <a:buAutoNum type="arabicPeriod"/>
            </a:pPr>
            <a:r>
              <a:rPr lang="en-US" baseline="0" dirty="0" smtClean="0"/>
              <a:t>The collaborative care model is highly evidence based and is delivered by the AIMS Center of the UW</a:t>
            </a:r>
          </a:p>
          <a:p>
            <a:pPr marL="685800" lvl="1" indent="-228600">
              <a:buFont typeface="Arial" panose="020B0604020202020204" pitchFamily="34" charset="0"/>
              <a:buChar char="•"/>
            </a:pPr>
            <a:r>
              <a:rPr lang="en-US" baseline="0" dirty="0" smtClean="0"/>
              <a:t>Training in the delivery of this model and clinical aspects of perinatal depression care</a:t>
            </a:r>
          </a:p>
          <a:p>
            <a:pPr marL="685800" lvl="1" indent="-228600">
              <a:buFont typeface="Arial" panose="020B0604020202020204" pitchFamily="34" charset="0"/>
              <a:buChar char="•"/>
            </a:pPr>
            <a:r>
              <a:rPr lang="en-US" baseline="0" dirty="0" smtClean="0"/>
              <a:t>Care Management Tracking System – a free standing electronic (web based) care management system </a:t>
            </a:r>
          </a:p>
          <a:p>
            <a:pPr marL="1143000" lvl="2" indent="-228600">
              <a:buFont typeface="Arial" panose="020B0604020202020204" pitchFamily="34" charset="0"/>
              <a:buChar char="•"/>
            </a:pPr>
            <a:r>
              <a:rPr lang="en-US" baseline="0" dirty="0" smtClean="0"/>
              <a:t>Patient registry</a:t>
            </a:r>
          </a:p>
          <a:p>
            <a:pPr marL="1143000" lvl="2" indent="-228600">
              <a:buFont typeface="Arial" panose="020B0604020202020204" pitchFamily="34" charset="0"/>
              <a:buChar char="•"/>
            </a:pPr>
            <a:r>
              <a:rPr lang="en-US" baseline="0" dirty="0" smtClean="0"/>
              <a:t>Decision support</a:t>
            </a:r>
          </a:p>
          <a:p>
            <a:pPr marL="1143000" lvl="2" indent="-228600">
              <a:buFont typeface="Arial" panose="020B0604020202020204" pitchFamily="34" charset="0"/>
              <a:buChar char="•"/>
            </a:pPr>
            <a:r>
              <a:rPr lang="en-US" baseline="0" dirty="0" smtClean="0"/>
              <a:t>Metrics reporting</a:t>
            </a:r>
          </a:p>
          <a:p>
            <a:pPr marL="914400" lvl="2" indent="0">
              <a:buFont typeface="Arial" panose="020B0604020202020204" pitchFamily="34" charset="0"/>
              <a:buNone/>
            </a:pPr>
            <a:r>
              <a:rPr lang="en-US" baseline="0" dirty="0" smtClean="0"/>
              <a:t>Has been in use for more than 15 years through a number of major refinements and developments with proven functionalities and many hundreds of independent sites using it for a range of implementation efforts</a:t>
            </a:r>
          </a:p>
          <a:p>
            <a:pPr marL="228600" indent="-228600">
              <a:buAutoNum type="arabicPeriod"/>
            </a:pPr>
            <a:r>
              <a:rPr lang="en-US" baseline="0" dirty="0" smtClean="0"/>
              <a:t>Community health centers are part of the OCHIN Inc. health information network</a:t>
            </a:r>
          </a:p>
          <a:p>
            <a:pPr marL="685800" lvl="1" indent="-228600">
              <a:buFont typeface="Arial" panose="020B0604020202020204" pitchFamily="34" charset="0"/>
              <a:buChar char="•"/>
            </a:pPr>
            <a:r>
              <a:rPr lang="en-US" baseline="0" dirty="0" smtClean="0"/>
              <a:t>Shared EPIC ambulatory EHR</a:t>
            </a:r>
          </a:p>
          <a:p>
            <a:pPr marL="685800" lvl="1" indent="-228600">
              <a:buFont typeface="Arial" panose="020B0604020202020204" pitchFamily="34" charset="0"/>
              <a:buChar char="•"/>
            </a:pPr>
            <a:r>
              <a:rPr lang="en-US" baseline="0" dirty="0" smtClean="0"/>
              <a:t>In house functionality development – no EPIC system is the same – must be developed</a:t>
            </a:r>
          </a:p>
          <a:p>
            <a:pPr marL="685800" lvl="1" indent="-228600">
              <a:buFont typeface="Arial" panose="020B0604020202020204" pitchFamily="34" charset="0"/>
              <a:buChar char="•"/>
            </a:pPr>
            <a:r>
              <a:rPr lang="en-US" baseline="0" dirty="0" smtClean="0"/>
              <a:t>Quality improvement support team (operational excellence)</a:t>
            </a:r>
          </a:p>
          <a:p>
            <a:pPr marL="685800" lvl="1" indent="-2286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DFB669A-6542-4372-A4A4-03D4FFBE6AC4}" type="slidenum">
              <a:rPr lang="en-US" smtClean="0"/>
              <a:pPr/>
              <a:t>3</a:t>
            </a:fld>
            <a:endParaRPr lang="en-US"/>
          </a:p>
        </p:txBody>
      </p:sp>
    </p:spTree>
    <p:extLst>
      <p:ext uri="{BB962C8B-B14F-4D97-AF65-F5344CB8AC3E}">
        <p14:creationId xmlns:p14="http://schemas.microsoft.com/office/powerpoint/2010/main" val="657936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have decided that the previous measures do not sufficiently reflect appropriate use of the registry. We are currently developing possible fidelity measures of registry use that better assess this. We do not think there has been enough time to expect these clinical teams to have achieved a high level of mastery of the registry however.</a:t>
            </a:r>
            <a:endParaRPr lang="en-US" dirty="0"/>
          </a:p>
        </p:txBody>
      </p:sp>
      <p:sp>
        <p:nvSpPr>
          <p:cNvPr id="4" name="Slide Number Placeholder 3"/>
          <p:cNvSpPr>
            <a:spLocks noGrp="1"/>
          </p:cNvSpPr>
          <p:nvPr>
            <p:ph type="sldNum" sz="quarter" idx="10"/>
          </p:nvPr>
        </p:nvSpPr>
        <p:spPr/>
        <p:txBody>
          <a:bodyPr/>
          <a:lstStyle/>
          <a:p>
            <a:fld id="{DDFB669A-6542-4372-A4A4-03D4FFBE6AC4}" type="slidenum">
              <a:rPr lang="en-US" smtClean="0"/>
              <a:pPr/>
              <a:t>15</a:t>
            </a:fld>
            <a:endParaRPr lang="en-US"/>
          </a:p>
        </p:txBody>
      </p:sp>
    </p:spTree>
    <p:extLst>
      <p:ext uri="{BB962C8B-B14F-4D97-AF65-F5344CB8AC3E}">
        <p14:creationId xmlns:p14="http://schemas.microsoft.com/office/powerpoint/2010/main" val="937990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FB669A-6542-4372-A4A4-03D4FFBE6AC4}" type="slidenum">
              <a:rPr lang="en-US" smtClean="0"/>
              <a:pPr/>
              <a:t>17</a:t>
            </a:fld>
            <a:endParaRPr lang="en-US"/>
          </a:p>
        </p:txBody>
      </p:sp>
    </p:spTree>
    <p:extLst>
      <p:ext uri="{BB962C8B-B14F-4D97-AF65-F5344CB8AC3E}">
        <p14:creationId xmlns:p14="http://schemas.microsoft.com/office/powerpoint/2010/main" val="1419654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high level of e</a:t>
            </a:r>
            <a:r>
              <a:rPr lang="en-US" dirty="0" smtClean="0"/>
              <a:t>vidence supports</a:t>
            </a:r>
            <a:r>
              <a:rPr lang="en-US" baseline="0" dirty="0" smtClean="0"/>
              <a:t> the use of a number of strategies for care of chronic illness in primary care</a:t>
            </a:r>
          </a:p>
          <a:p>
            <a:r>
              <a:rPr lang="en-US" baseline="0" dirty="0" smtClean="0"/>
              <a:t>	- multidisciplinary team care (care facilitators/managers)</a:t>
            </a:r>
          </a:p>
          <a:p>
            <a:r>
              <a:rPr lang="en-US" baseline="0" dirty="0" smtClean="0"/>
              <a:t>	- treatment to target (measured values for disease indicators – HbA1c, Blood pressure, depression </a:t>
            </a:r>
            <a:r>
              <a:rPr lang="en-US" baseline="0" dirty="0" err="1" smtClean="0"/>
              <a:t>sxs</a:t>
            </a:r>
            <a:r>
              <a:rPr lang="en-US" baseline="0" dirty="0" smtClean="0"/>
              <a:t>)</a:t>
            </a:r>
          </a:p>
          <a:p>
            <a:r>
              <a:rPr lang="en-US" baseline="0" dirty="0" smtClean="0"/>
              <a:t>	- population strategies include patient registries to support proactive outreach and follow up</a:t>
            </a:r>
          </a:p>
          <a:p>
            <a:r>
              <a:rPr lang="en-US" baseline="0" dirty="0" smtClean="0"/>
              <a:t>	- quality improvement processes with process metrics</a:t>
            </a:r>
          </a:p>
          <a:p>
            <a:r>
              <a:rPr lang="en-US" baseline="0" dirty="0" smtClean="0"/>
              <a:t>New payment models now incorporate these elements into determinations of payment </a:t>
            </a:r>
          </a:p>
          <a:p>
            <a:r>
              <a:rPr lang="en-US" baseline="0" dirty="0" smtClean="0"/>
              <a:t>	- CMS initiatives including alternative payment systems (ACOs, quality metrics)</a:t>
            </a:r>
          </a:p>
          <a:p>
            <a:r>
              <a:rPr lang="en-US" baseline="0" dirty="0" smtClean="0"/>
              <a:t>Practice changes to address this move are significant</a:t>
            </a:r>
          </a:p>
          <a:p>
            <a:r>
              <a:rPr lang="en-US" baseline="0" dirty="0" smtClean="0"/>
              <a:t>	- involve redesign of the primary care setting from an operations, training, and information management stand 	point (among others)</a:t>
            </a:r>
          </a:p>
          <a:p>
            <a:endParaRPr lang="en-US" dirty="0"/>
          </a:p>
        </p:txBody>
      </p:sp>
      <p:sp>
        <p:nvSpPr>
          <p:cNvPr id="4" name="Slide Number Placeholder 3"/>
          <p:cNvSpPr>
            <a:spLocks noGrp="1"/>
          </p:cNvSpPr>
          <p:nvPr>
            <p:ph type="sldNum" sz="quarter" idx="10"/>
          </p:nvPr>
        </p:nvSpPr>
        <p:spPr/>
        <p:txBody>
          <a:bodyPr/>
          <a:lstStyle/>
          <a:p>
            <a:fld id="{DDFB669A-6542-4372-A4A4-03D4FFBE6AC4}" type="slidenum">
              <a:rPr lang="en-US" smtClean="0"/>
              <a:pPr/>
              <a:t>4</a:t>
            </a:fld>
            <a:endParaRPr lang="en-US"/>
          </a:p>
        </p:txBody>
      </p:sp>
    </p:spTree>
    <p:extLst>
      <p:ext uri="{BB962C8B-B14F-4D97-AF65-F5344CB8AC3E}">
        <p14:creationId xmlns:p14="http://schemas.microsoft.com/office/powerpoint/2010/main" val="1559054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electronic</a:t>
            </a:r>
            <a:r>
              <a:rPr lang="en-US" baseline="0" dirty="0" smtClean="0"/>
              <a:t> health record is a system that must be harnessed to support the implementation of these changes</a:t>
            </a:r>
          </a:p>
          <a:p>
            <a:r>
              <a:rPr lang="en-US" baseline="0" dirty="0" smtClean="0"/>
              <a:t>	- Federal policy has facilitated their implementation (ACA and </a:t>
            </a:r>
            <a:r>
              <a:rPr lang="en-US" baseline="0" dirty="0" err="1" smtClean="0"/>
              <a:t>HiTECH</a:t>
            </a:r>
            <a:r>
              <a:rPr lang="en-US" baseline="0" dirty="0" smtClean="0"/>
              <a:t> acts)</a:t>
            </a:r>
          </a:p>
          <a:p>
            <a:r>
              <a:rPr lang="en-US" baseline="0" dirty="0" smtClean="0"/>
              <a:t>	- now ubiquitous in Primary Care (</a:t>
            </a:r>
            <a:r>
              <a:rPr lang="en-US" baseline="0" dirty="0" smtClean="0">
                <a:solidFill>
                  <a:srgbClr val="FF0000"/>
                </a:solidFill>
              </a:rPr>
              <a:t>Need rates of use number</a:t>
            </a:r>
            <a:r>
              <a:rPr lang="en-US" baseline="0" dirty="0" smtClean="0"/>
              <a:t>)</a:t>
            </a:r>
          </a:p>
          <a:p>
            <a:r>
              <a:rPr lang="en-US" baseline="0" dirty="0" smtClean="0"/>
              <a:t>	- Powerful tools that are fully integrated in the flow of patient care, record keeping, and billing/coding  </a:t>
            </a:r>
          </a:p>
          <a:p>
            <a:r>
              <a:rPr lang="en-US" baseline="0" dirty="0" smtClean="0"/>
              <a:t>	- A range of strategies have been tested to support care processes with varying success</a:t>
            </a:r>
          </a:p>
          <a:p>
            <a:r>
              <a:rPr lang="en-US" baseline="0" dirty="0" smtClean="0"/>
              <a:t>		Dashboard functionalities presenting care metrics are a common tool that balances utility with provider burden</a:t>
            </a:r>
          </a:p>
          <a:p>
            <a:r>
              <a:rPr lang="en-US" baseline="0" dirty="0" smtClean="0"/>
              <a:t>Patient registries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List of patients with common disorders and organizes key aspects of their treatment</a:t>
            </a:r>
          </a:p>
          <a:p>
            <a:r>
              <a:rPr lang="en-US" baseline="0" dirty="0" smtClean="0"/>
              <a:t>	- key element for team care, measurement based treatment, and population health strategies</a:t>
            </a:r>
          </a:p>
          <a:p>
            <a:r>
              <a:rPr lang="en-US" baseline="0" dirty="0" smtClean="0"/>
              <a:t>Registries have not been built into EHRs</a:t>
            </a:r>
          </a:p>
          <a:p>
            <a:r>
              <a:rPr lang="en-US" baseline="0" dirty="0" smtClean="0"/>
              <a:t>	- The complexity of EHRs and costs for modification has limited experimentation with different models of patient registries</a:t>
            </a:r>
          </a:p>
          <a:p>
            <a:r>
              <a:rPr lang="en-US" baseline="0" dirty="0" smtClean="0"/>
              <a:t>	- results in a separate system that interferes with work flows and results in duplicate work for documentation</a:t>
            </a:r>
          </a:p>
        </p:txBody>
      </p:sp>
      <p:sp>
        <p:nvSpPr>
          <p:cNvPr id="4" name="Slide Number Placeholder 3"/>
          <p:cNvSpPr>
            <a:spLocks noGrp="1"/>
          </p:cNvSpPr>
          <p:nvPr>
            <p:ph type="sldNum" sz="quarter" idx="10"/>
          </p:nvPr>
        </p:nvSpPr>
        <p:spPr/>
        <p:txBody>
          <a:bodyPr/>
          <a:lstStyle/>
          <a:p>
            <a:fld id="{DDFB669A-6542-4372-A4A4-03D4FFBE6AC4}" type="slidenum">
              <a:rPr lang="en-US" smtClean="0"/>
              <a:pPr/>
              <a:t>5</a:t>
            </a:fld>
            <a:endParaRPr lang="en-US"/>
          </a:p>
        </p:txBody>
      </p:sp>
    </p:spTree>
    <p:extLst>
      <p:ext uri="{BB962C8B-B14F-4D97-AF65-F5344CB8AC3E}">
        <p14:creationId xmlns:p14="http://schemas.microsoft.com/office/powerpoint/2010/main" val="1987343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current work we wished</a:t>
            </a:r>
            <a:r>
              <a:rPr lang="en-US" baseline="0" dirty="0" smtClean="0"/>
              <a:t> to achieve certain key goals</a:t>
            </a:r>
          </a:p>
          <a:p>
            <a:pPr marL="228600" indent="-228600">
              <a:buAutoNum type="arabicParenR"/>
            </a:pPr>
            <a:r>
              <a:rPr lang="en-US" baseline="0" dirty="0" smtClean="0"/>
              <a:t>Build a functional care registry for perinatal depression care in an ambulatory EHR</a:t>
            </a:r>
          </a:p>
          <a:p>
            <a:pPr marL="685800" lvl="1" indent="-228600">
              <a:buFont typeface="Arial" panose="020B0604020202020204" pitchFamily="34" charset="0"/>
              <a:buChar char="•"/>
            </a:pPr>
            <a:r>
              <a:rPr lang="en-US" baseline="0" dirty="0" smtClean="0"/>
              <a:t>Using features that have been utilized successfully in separate care management systems </a:t>
            </a:r>
          </a:p>
          <a:p>
            <a:pPr marL="228600" indent="-228600">
              <a:buAutoNum type="arabicParenR"/>
            </a:pPr>
            <a:r>
              <a:rPr lang="en-US" baseline="0" dirty="0" smtClean="0"/>
              <a:t>Implement this tool in primary care sites providing team based care for this disorder</a:t>
            </a:r>
          </a:p>
          <a:p>
            <a:pPr marL="228600" indent="-228600">
              <a:buAutoNum type="arabicParenR"/>
            </a:pPr>
            <a:r>
              <a:rPr lang="en-US" baseline="0" dirty="0" smtClean="0"/>
              <a:t>Assess the implementation and perceived utility of the tool</a:t>
            </a:r>
            <a:endParaRPr lang="en-US" dirty="0"/>
          </a:p>
        </p:txBody>
      </p:sp>
      <p:sp>
        <p:nvSpPr>
          <p:cNvPr id="4" name="Slide Number Placeholder 3"/>
          <p:cNvSpPr>
            <a:spLocks noGrp="1"/>
          </p:cNvSpPr>
          <p:nvPr>
            <p:ph type="sldNum" sz="quarter" idx="10"/>
          </p:nvPr>
        </p:nvSpPr>
        <p:spPr/>
        <p:txBody>
          <a:bodyPr/>
          <a:lstStyle/>
          <a:p>
            <a:fld id="{DDFB669A-6542-4372-A4A4-03D4FFBE6AC4}" type="slidenum">
              <a:rPr lang="en-US" smtClean="0"/>
              <a:pPr/>
              <a:t>7</a:t>
            </a:fld>
            <a:endParaRPr lang="en-US"/>
          </a:p>
        </p:txBody>
      </p:sp>
    </p:spTree>
    <p:extLst>
      <p:ext uri="{BB962C8B-B14F-4D97-AF65-F5344CB8AC3E}">
        <p14:creationId xmlns:p14="http://schemas.microsoft.com/office/powerpoint/2010/main" val="3573213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possible areas of assessment for the overall work on this</a:t>
            </a:r>
            <a:r>
              <a:rPr lang="en-US" baseline="0" dirty="0" smtClean="0"/>
              <a:t> registry can broadly be broken down into Development and implementation.</a:t>
            </a:r>
          </a:p>
          <a:p>
            <a:r>
              <a:rPr lang="en-US" baseline="0" dirty="0" smtClean="0"/>
              <a:t>	The design and build as well as the training and support planning can be assessed in regard to overall effort</a:t>
            </a:r>
          </a:p>
          <a:p>
            <a:r>
              <a:rPr lang="en-US" baseline="0" dirty="0" smtClean="0"/>
              <a:t>		- time and other kinds of cost</a:t>
            </a:r>
          </a:p>
          <a:p>
            <a:r>
              <a:rPr lang="en-US" baseline="0" dirty="0" smtClean="0"/>
              <a:t>	The implementation aspects of the work </a:t>
            </a:r>
            <a:endParaRPr lang="en-US" dirty="0"/>
          </a:p>
        </p:txBody>
      </p:sp>
      <p:sp>
        <p:nvSpPr>
          <p:cNvPr id="4" name="Slide Number Placeholder 3"/>
          <p:cNvSpPr>
            <a:spLocks noGrp="1"/>
          </p:cNvSpPr>
          <p:nvPr>
            <p:ph type="sldNum" sz="quarter" idx="10"/>
          </p:nvPr>
        </p:nvSpPr>
        <p:spPr/>
        <p:txBody>
          <a:bodyPr/>
          <a:lstStyle/>
          <a:p>
            <a:fld id="{DDFB669A-6542-4372-A4A4-03D4FFBE6AC4}" type="slidenum">
              <a:rPr lang="en-US" smtClean="0"/>
              <a:pPr/>
              <a:t>9</a:t>
            </a:fld>
            <a:endParaRPr lang="en-US"/>
          </a:p>
        </p:txBody>
      </p:sp>
    </p:spTree>
    <p:extLst>
      <p:ext uri="{BB962C8B-B14F-4D97-AF65-F5344CB8AC3E}">
        <p14:creationId xmlns:p14="http://schemas.microsoft.com/office/powerpoint/2010/main" val="4058234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overall timeline</a:t>
            </a:r>
            <a:r>
              <a:rPr lang="en-US" baseline="0" dirty="0" smtClean="0"/>
              <a:t> for the project is shown here</a:t>
            </a:r>
          </a:p>
          <a:p>
            <a:pPr marL="628650" lvl="1" indent="-171450">
              <a:buFont typeface="Arial" panose="020B0604020202020204" pitchFamily="34" charset="0"/>
              <a:buChar char="•"/>
            </a:pPr>
            <a:r>
              <a:rPr lang="en-US" baseline="0" dirty="0" smtClean="0"/>
              <a:t>Development of the design with workflows and functionalities = 6 months</a:t>
            </a:r>
          </a:p>
          <a:p>
            <a:pPr marL="628650" lvl="1" indent="-171450">
              <a:buFont typeface="Arial" panose="020B0604020202020204" pitchFamily="34" charset="0"/>
              <a:buChar char="•"/>
            </a:pPr>
            <a:r>
              <a:rPr lang="en-US" baseline="0" dirty="0" smtClean="0"/>
              <a:t>Training and support planning was at the end of this development and through the build and production period</a:t>
            </a:r>
          </a:p>
          <a:p>
            <a:pPr marL="628650" lvl="1" indent="-171450">
              <a:buFont typeface="Arial" panose="020B0604020202020204" pitchFamily="34" charset="0"/>
              <a:buChar char="•"/>
            </a:pPr>
            <a:r>
              <a:rPr lang="en-US" baseline="0" dirty="0" smtClean="0"/>
              <a:t>Programming and build = 2.5 months</a:t>
            </a:r>
          </a:p>
          <a:p>
            <a:pPr marL="628650" lvl="1" indent="-171450">
              <a:buFont typeface="Arial" panose="020B0604020202020204" pitchFamily="34" charset="0"/>
              <a:buChar char="•"/>
            </a:pPr>
            <a:r>
              <a:rPr lang="en-US" baseline="0" dirty="0" smtClean="0"/>
              <a:t>Implementation began in march of 2017 and for the current review proceeded through July 2017</a:t>
            </a:r>
          </a:p>
          <a:p>
            <a:pPr marL="628650" lvl="1" indent="-171450">
              <a:buFont typeface="Arial" panose="020B0604020202020204" pitchFamily="34" charset="0"/>
              <a:buChar char="•"/>
            </a:pPr>
            <a:r>
              <a:rPr lang="en-US" baseline="0" dirty="0" smtClean="0"/>
              <a:t>Feedback and revision processes are currently underway</a:t>
            </a:r>
          </a:p>
          <a:p>
            <a:pPr marL="628650" lvl="1" indent="-171450">
              <a:buFont typeface="Arial" panose="020B0604020202020204" pitchFamily="34" charset="0"/>
              <a:buChar char="•"/>
            </a:pPr>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DDFB669A-6542-4372-A4A4-03D4FFBE6AC4}" type="slidenum">
              <a:rPr lang="en-US" smtClean="0"/>
              <a:pPr/>
              <a:t>10</a:t>
            </a:fld>
            <a:endParaRPr lang="en-US"/>
          </a:p>
        </p:txBody>
      </p:sp>
    </p:spTree>
    <p:extLst>
      <p:ext uri="{BB962C8B-B14F-4D97-AF65-F5344CB8AC3E}">
        <p14:creationId xmlns:p14="http://schemas.microsoft.com/office/powerpoint/2010/main" val="2157148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has been feedback from the practice facilitators that the overall registry function is valuable as reflected here –</a:t>
            </a:r>
            <a:r>
              <a:rPr lang="en-US" baseline="0" dirty="0" smtClean="0"/>
              <a:t> however we have not completed a systematic assessment of appropriateness and satisfaction with this particular tool as there has not been sufficient time for this. We currently plan an assessment of this 10-12 months after adoption of the registry</a:t>
            </a:r>
            <a:endParaRPr lang="en-US" dirty="0"/>
          </a:p>
        </p:txBody>
      </p:sp>
      <p:sp>
        <p:nvSpPr>
          <p:cNvPr id="4" name="Slide Number Placeholder 3"/>
          <p:cNvSpPr>
            <a:spLocks noGrp="1"/>
          </p:cNvSpPr>
          <p:nvPr>
            <p:ph type="sldNum" sz="quarter" idx="10"/>
          </p:nvPr>
        </p:nvSpPr>
        <p:spPr/>
        <p:txBody>
          <a:bodyPr/>
          <a:lstStyle/>
          <a:p>
            <a:fld id="{DDFB669A-6542-4372-A4A4-03D4FFBE6AC4}" type="slidenum">
              <a:rPr lang="en-US" smtClean="0"/>
              <a:pPr/>
              <a:t>11</a:t>
            </a:fld>
            <a:endParaRPr lang="en-US"/>
          </a:p>
        </p:txBody>
      </p:sp>
    </p:spTree>
    <p:extLst>
      <p:ext uri="{BB962C8B-B14F-4D97-AF65-F5344CB8AC3E}">
        <p14:creationId xmlns:p14="http://schemas.microsoft.com/office/powerpoint/2010/main" val="3895575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measure of adoption</a:t>
            </a:r>
            <a:r>
              <a:rPr lang="en-US" baseline="0" dirty="0" smtClean="0"/>
              <a:t> of the tool is the time from final training regarding the registry to adding the first patients.</a:t>
            </a:r>
          </a:p>
          <a:p>
            <a:r>
              <a:rPr lang="en-US" baseline="0" dirty="0" smtClean="0"/>
              <a:t>	- as you can see there is a range of outcomes from just before the final training to immediately following up to 7 weeks after this training</a:t>
            </a:r>
            <a:endParaRPr lang="en-US" dirty="0"/>
          </a:p>
        </p:txBody>
      </p:sp>
      <p:sp>
        <p:nvSpPr>
          <p:cNvPr id="4" name="Slide Number Placeholder 3"/>
          <p:cNvSpPr>
            <a:spLocks noGrp="1"/>
          </p:cNvSpPr>
          <p:nvPr>
            <p:ph type="sldNum" sz="quarter" idx="10"/>
          </p:nvPr>
        </p:nvSpPr>
        <p:spPr/>
        <p:txBody>
          <a:bodyPr/>
          <a:lstStyle/>
          <a:p>
            <a:fld id="{DDFB669A-6542-4372-A4A4-03D4FFBE6AC4}" type="slidenum">
              <a:rPr lang="en-US" smtClean="0"/>
              <a:pPr/>
              <a:t>13</a:t>
            </a:fld>
            <a:endParaRPr lang="en-US"/>
          </a:p>
        </p:txBody>
      </p:sp>
    </p:spTree>
    <p:extLst>
      <p:ext uri="{BB962C8B-B14F-4D97-AF65-F5344CB8AC3E}">
        <p14:creationId xmlns:p14="http://schemas.microsoft.com/office/powerpoint/2010/main" val="2534430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a:t>
            </a:r>
            <a:r>
              <a:rPr lang="en-US" baseline="0" dirty="0" smtClean="0"/>
              <a:t> the use of the registry is dependent on having patients added we chose to use penetrance as one of our metrics of use of the tool. Shown is the data we have currently for the six sites. Since this data is pulled directly from the EHR it should be accurate. The fact that all but one site had rates greater than 100% indicated a problem with the denominator – likely this is because we set the time range for screening + too short, meaning the sites added patients to the registry who were screened before our defined period. We are currently examining this for appropriate modification</a:t>
            </a:r>
            <a:endParaRPr lang="en-US" dirty="0"/>
          </a:p>
        </p:txBody>
      </p:sp>
      <p:sp>
        <p:nvSpPr>
          <p:cNvPr id="4" name="Slide Number Placeholder 3"/>
          <p:cNvSpPr>
            <a:spLocks noGrp="1"/>
          </p:cNvSpPr>
          <p:nvPr>
            <p:ph type="sldNum" sz="quarter" idx="10"/>
          </p:nvPr>
        </p:nvSpPr>
        <p:spPr/>
        <p:txBody>
          <a:bodyPr/>
          <a:lstStyle/>
          <a:p>
            <a:fld id="{DDFB669A-6542-4372-A4A4-03D4FFBE6AC4}" type="slidenum">
              <a:rPr lang="en-US" smtClean="0"/>
              <a:pPr/>
              <a:t>14</a:t>
            </a:fld>
            <a:endParaRPr lang="en-US"/>
          </a:p>
        </p:txBody>
      </p:sp>
    </p:spTree>
    <p:extLst>
      <p:ext uri="{BB962C8B-B14F-4D97-AF65-F5344CB8AC3E}">
        <p14:creationId xmlns:p14="http://schemas.microsoft.com/office/powerpoint/2010/main" val="3974396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1752600"/>
            <a:ext cx="8229600" cy="1402055"/>
          </a:xfrm>
        </p:spPr>
        <p:txBody>
          <a:bodyPr lIns="0" tIns="0" rIns="0" bIns="0" anchor="t">
            <a:noAutofit/>
          </a:bodyPr>
          <a:lstStyle>
            <a:lvl1pPr>
              <a:lnSpc>
                <a:spcPts val="4000"/>
              </a:lnSpc>
              <a:spcAft>
                <a:spcPts val="0"/>
              </a:spcAft>
              <a:defRPr sz="3200" b="1" cap="all" spc="250" baseline="0">
                <a:solidFill>
                  <a:schemeClr val="tx1"/>
                </a:solidFill>
                <a:latin typeface="Arial" pitchFamily="34" charset="0"/>
                <a:cs typeface="Arial" pitchFamily="34" charset="0"/>
              </a:defRPr>
            </a:lvl1pPr>
          </a:lstStyle>
          <a:p>
            <a:r>
              <a:rPr lang="en-US" dirty="0" smtClean="0"/>
              <a:t>TITLE HEADLINE GOES HERE. PREFERRABLY IN ALL CAPS AND NO MORE THAN THREE LINES.</a:t>
            </a:r>
            <a:endParaRPr lang="en-US" dirty="0"/>
          </a:p>
        </p:txBody>
      </p:sp>
      <p:sp>
        <p:nvSpPr>
          <p:cNvPr id="3" name="Subtitle 2"/>
          <p:cNvSpPr>
            <a:spLocks noGrp="1"/>
          </p:cNvSpPr>
          <p:nvPr>
            <p:ph type="subTitle" idx="1"/>
          </p:nvPr>
        </p:nvSpPr>
        <p:spPr>
          <a:xfrm>
            <a:off x="1362075" y="4267200"/>
            <a:ext cx="6400800" cy="634997"/>
          </a:xfrm>
        </p:spPr>
        <p:txBody>
          <a:bodyPr lIns="0" tIns="0" rIns="0" bIns="0">
            <a:noAutofit/>
          </a:bodyPr>
          <a:lstStyle>
            <a:lvl1pPr marL="0" indent="0" algn="ctr">
              <a:lnSpc>
                <a:spcPts val="2500"/>
              </a:lnSpc>
              <a:spcBef>
                <a:spcPts val="0"/>
              </a:spcBef>
              <a:buNone/>
              <a:defRPr sz="2000" b="0" cap="all">
                <a:solidFill>
                  <a:srgbClr val="0000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descr="UWMedicine_Logo_RGB.png"/>
          <p:cNvPicPr>
            <a:picLocks noChangeAspect="1"/>
          </p:cNvPicPr>
          <p:nvPr userDrawn="1"/>
        </p:nvPicPr>
        <p:blipFill>
          <a:blip r:embed="rId2" cstate="print"/>
          <a:stretch>
            <a:fillRect/>
          </a:stretch>
        </p:blipFill>
        <p:spPr>
          <a:xfrm>
            <a:off x="304800" y="6385405"/>
            <a:ext cx="1828800" cy="243995"/>
          </a:xfrm>
          <a:prstGeom prst="rect">
            <a:avLst/>
          </a:prstGeom>
        </p:spPr>
      </p:pic>
      <p:sp>
        <p:nvSpPr>
          <p:cNvPr id="9" name="TextBox 8"/>
          <p:cNvSpPr txBox="1"/>
          <p:nvPr userDrawn="1"/>
        </p:nvSpPr>
        <p:spPr>
          <a:xfrm>
            <a:off x="200025" y="104775"/>
            <a:ext cx="8763000" cy="523220"/>
          </a:xfrm>
          <a:prstGeom prst="rect">
            <a:avLst/>
          </a:prstGeom>
          <a:noFill/>
        </p:spPr>
        <p:txBody>
          <a:bodyPr wrap="square" rtlCol="0">
            <a:spAutoFit/>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00" kern="1200" baseline="0" dirty="0" smtClean="0">
                <a:ln>
                  <a:noFill/>
                </a:ln>
                <a:solidFill>
                  <a:srgbClr val="000000"/>
                </a:solidFill>
                <a:effectLst/>
                <a:latin typeface="+mn-lt"/>
                <a:ea typeface="+mn-ea"/>
                <a:cs typeface="+mn-cs"/>
              </a:rPr>
              <a:t>UW MEDICINE    </a:t>
            </a:r>
            <a:r>
              <a:rPr lang="en-US" sz="1000" kern="1200" baseline="0" dirty="0" smtClean="0">
                <a:ln>
                  <a:noFill/>
                </a:ln>
                <a:solidFill>
                  <a:srgbClr val="FF0000"/>
                </a:solidFill>
                <a:effectLst/>
                <a:latin typeface="Goudy"/>
                <a:ea typeface="+mn-ea"/>
                <a:cs typeface="+mn-cs"/>
              </a:rPr>
              <a:t>│</a:t>
            </a:r>
            <a:r>
              <a:rPr lang="en-US" sz="1000" kern="1200" baseline="0" dirty="0" smtClean="0">
                <a:ln>
                  <a:noFill/>
                </a:ln>
                <a:solidFill>
                  <a:srgbClr val="000000"/>
                </a:solidFill>
                <a:effectLst/>
                <a:latin typeface="+mn-lt"/>
                <a:ea typeface="+mn-ea"/>
                <a:cs typeface="+mn-cs"/>
              </a:rPr>
              <a:t>   </a:t>
            </a:r>
            <a:r>
              <a:rPr lang="en-US" sz="1000" kern="1200" baseline="0" dirty="0" smtClean="0">
                <a:ln>
                  <a:noFill/>
                </a:ln>
                <a:solidFill>
                  <a:srgbClr val="D2232A"/>
                </a:solidFill>
                <a:effectLst/>
                <a:latin typeface="+mn-lt"/>
                <a:ea typeface="+mn-ea"/>
                <a:cs typeface="+mn-cs"/>
              </a:rPr>
              <a:t>TITLE OR EVENT</a:t>
            </a:r>
          </a:p>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962400" y="6492875"/>
            <a:ext cx="2133600" cy="365125"/>
          </a:xfrm>
          <a:prstGeom prst="rect">
            <a:avLst/>
          </a:prstGeom>
        </p:spPr>
        <p:txBody>
          <a:bodyPr anchor="b"/>
          <a:lstStyle>
            <a:lvl1pPr>
              <a:defRPr sz="1200"/>
            </a:lvl1pPr>
          </a:lstStyle>
          <a:p>
            <a:endParaRPr lang="en-US" dirty="0"/>
          </a:p>
        </p:txBody>
      </p:sp>
      <p:sp>
        <p:nvSpPr>
          <p:cNvPr id="3" name="Footer Placeholder 2"/>
          <p:cNvSpPr>
            <a:spLocks noGrp="1"/>
          </p:cNvSpPr>
          <p:nvPr>
            <p:ph type="ftr" sz="quarter" idx="11"/>
          </p:nvPr>
        </p:nvSpPr>
        <p:spPr>
          <a:xfrm>
            <a:off x="3124200" y="6172200"/>
            <a:ext cx="2895600" cy="365125"/>
          </a:xfrm>
          <a:prstGeom prst="rect">
            <a:avLst/>
          </a:prstGeom>
        </p:spPr>
        <p:txBody>
          <a:bodyPr/>
          <a:lstStyle>
            <a:lvl1pPr>
              <a:defRPr sz="1200"/>
            </a:lvl1pPr>
          </a:lstStyle>
          <a:p>
            <a:endParaRPr lang="en-US" dirty="0"/>
          </a:p>
        </p:txBody>
      </p:sp>
      <p:sp>
        <p:nvSpPr>
          <p:cNvPr id="4" name="Slide Number Placeholder 3"/>
          <p:cNvSpPr>
            <a:spLocks noGrp="1"/>
          </p:cNvSpPr>
          <p:nvPr>
            <p:ph type="sldNum" sz="quarter" idx="12"/>
          </p:nvPr>
        </p:nvSpPr>
        <p:spPr>
          <a:xfrm>
            <a:off x="8686800" y="6492875"/>
            <a:ext cx="457200" cy="365125"/>
          </a:xfrm>
          <a:prstGeom prst="rect">
            <a:avLst/>
          </a:prstGeom>
        </p:spPr>
        <p:txBody>
          <a:bodyPr anchor="b"/>
          <a:lstStyle>
            <a:lvl1pPr algn="r">
              <a:defRPr sz="1200"/>
            </a:lvl1pPr>
          </a:lstStyle>
          <a:p>
            <a:fld id="{499623A8-EBC6-4F74-88B3-26EAE98D8F5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Chart-onlyA">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458200" y="6629400"/>
            <a:ext cx="685800" cy="237067"/>
          </a:xfrm>
          <a:prstGeom prst="rect">
            <a:avLst/>
          </a:prstGeom>
        </p:spPr>
        <p:txBody>
          <a:bodyPr lIns="0" tIns="0" rIns="91440" bIns="45720" anchor="b"/>
          <a:lstStyle>
            <a:lvl1pPr algn="r">
              <a:defRPr sz="1200">
                <a:solidFill>
                  <a:schemeClr val="tx1"/>
                </a:solidFill>
              </a:defRPr>
            </a:lvl1pPr>
          </a:lstStyle>
          <a:p>
            <a:fld id="{206C7CE5-3225-8743-B368-1C50B11BFD71}" type="slidenum">
              <a:rPr lang="en-US" smtClean="0"/>
              <a:pPr/>
              <a:t>‹#›</a:t>
            </a:fld>
            <a:endParaRPr lang="en-US" dirty="0"/>
          </a:p>
        </p:txBody>
      </p:sp>
      <p:sp>
        <p:nvSpPr>
          <p:cNvPr id="5" name="Chart Placeholder 4"/>
          <p:cNvSpPr>
            <a:spLocks noGrp="1"/>
          </p:cNvSpPr>
          <p:nvPr>
            <p:ph type="chart" sz="quarter" idx="14"/>
          </p:nvPr>
        </p:nvSpPr>
        <p:spPr>
          <a:xfrm>
            <a:off x="457200" y="152400"/>
            <a:ext cx="8229600" cy="5791200"/>
          </a:xfrm>
        </p:spPr>
        <p:txBody>
          <a:bodyPr/>
          <a:lstStyle>
            <a:lvl1pPr>
              <a:buNone/>
              <a:defRPr/>
            </a:lvl1pPr>
          </a:lstStyle>
          <a:p>
            <a:r>
              <a:rPr lang="en-US" smtClean="0"/>
              <a:t>Click icon to add chart</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Chart-onlyB">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458200" y="6629400"/>
            <a:ext cx="685800" cy="237067"/>
          </a:xfrm>
          <a:prstGeom prst="rect">
            <a:avLst/>
          </a:prstGeom>
        </p:spPr>
        <p:txBody>
          <a:bodyPr lIns="0" tIns="0" rIns="91440" bIns="45720" anchor="b"/>
          <a:lstStyle>
            <a:lvl1pPr algn="r">
              <a:defRPr sz="1200">
                <a:solidFill>
                  <a:schemeClr val="tx1"/>
                </a:solidFill>
              </a:defRPr>
            </a:lvl1pPr>
          </a:lstStyle>
          <a:p>
            <a:fld id="{206C7CE5-3225-8743-B368-1C50B11BFD71}" type="slidenum">
              <a:rPr lang="en-US" smtClean="0"/>
              <a:pPr/>
              <a:t>‹#›</a:t>
            </a:fld>
            <a:endParaRPr lang="en-US" dirty="0"/>
          </a:p>
        </p:txBody>
      </p:sp>
      <p:sp>
        <p:nvSpPr>
          <p:cNvPr id="8" name="Rectangle 7"/>
          <p:cNvSpPr/>
          <p:nvPr userDrawn="1"/>
        </p:nvSpPr>
        <p:spPr>
          <a:xfrm>
            <a:off x="0" y="838200"/>
            <a:ext cx="9144000" cy="5105400"/>
          </a:xfrm>
          <a:prstGeom prst="rect">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hart Placeholder 9"/>
          <p:cNvSpPr>
            <a:spLocks noGrp="1"/>
          </p:cNvSpPr>
          <p:nvPr>
            <p:ph type="chart" sz="quarter" idx="13"/>
          </p:nvPr>
        </p:nvSpPr>
        <p:spPr>
          <a:xfrm>
            <a:off x="457200" y="1219200"/>
            <a:ext cx="8229600" cy="4419600"/>
          </a:xfrm>
        </p:spPr>
        <p:txBody>
          <a:bodyPr/>
          <a:lstStyle>
            <a:lvl1pPr>
              <a:buNone/>
              <a:defRPr/>
            </a:lvl1pPr>
          </a:lstStyle>
          <a:p>
            <a:r>
              <a:rPr lang="en-US" smtClean="0"/>
              <a:t>Click icon to add chart</a:t>
            </a:r>
            <a:endParaRPr lang="en-US"/>
          </a:p>
        </p:txBody>
      </p:sp>
      <p:sp>
        <p:nvSpPr>
          <p:cNvPr id="5" name="Title 1"/>
          <p:cNvSpPr>
            <a:spLocks noGrp="1"/>
          </p:cNvSpPr>
          <p:nvPr>
            <p:ph type="title"/>
          </p:nvPr>
        </p:nvSpPr>
        <p:spPr>
          <a:xfrm>
            <a:off x="457200" y="1"/>
            <a:ext cx="8229600" cy="838200"/>
          </a:xfrm>
        </p:spPr>
        <p:txBody>
          <a:bodyPr lIns="0" tIns="0" rIns="0" bIns="0" anchor="ctr">
            <a:normAutofit/>
          </a:bodyPr>
          <a:lstStyle>
            <a:lvl1pPr>
              <a:defRPr sz="3200" cap="all">
                <a:solidFill>
                  <a:schemeClr val="tx1"/>
                </a:solidFill>
              </a:defRPr>
            </a:lvl1pPr>
          </a:lstStyle>
          <a:p>
            <a:r>
              <a:rPr lang="en-US" smtClean="0"/>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Chart-and-textA">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458200" y="6629400"/>
            <a:ext cx="685800" cy="237067"/>
          </a:xfrm>
          <a:prstGeom prst="rect">
            <a:avLst/>
          </a:prstGeom>
        </p:spPr>
        <p:txBody>
          <a:bodyPr lIns="0" tIns="0" rIns="91440" bIns="45720" anchor="b"/>
          <a:lstStyle>
            <a:lvl1pPr algn="r">
              <a:defRPr sz="1200">
                <a:solidFill>
                  <a:schemeClr val="tx1"/>
                </a:solidFill>
              </a:defRPr>
            </a:lvl1pPr>
          </a:lstStyle>
          <a:p>
            <a:fld id="{206C7CE5-3225-8743-B368-1C50B11BFD71}" type="slidenum">
              <a:rPr lang="en-US" smtClean="0"/>
              <a:pPr/>
              <a:t>‹#›</a:t>
            </a:fld>
            <a:endParaRPr lang="en-US" dirty="0"/>
          </a:p>
        </p:txBody>
      </p:sp>
      <p:sp>
        <p:nvSpPr>
          <p:cNvPr id="4" name="Rectangle 3"/>
          <p:cNvSpPr/>
          <p:nvPr userDrawn="1"/>
        </p:nvSpPr>
        <p:spPr>
          <a:xfrm flipV="1">
            <a:off x="0" y="0"/>
            <a:ext cx="9144000" cy="749808"/>
          </a:xfrm>
          <a:prstGeom prst="rect">
            <a:avLst/>
          </a:prstGeom>
          <a:solidFill>
            <a:schemeClr val="tx1"/>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Title 1"/>
          <p:cNvSpPr>
            <a:spLocks noGrp="1"/>
          </p:cNvSpPr>
          <p:nvPr>
            <p:ph type="title"/>
          </p:nvPr>
        </p:nvSpPr>
        <p:spPr>
          <a:xfrm>
            <a:off x="457200" y="1"/>
            <a:ext cx="8229600" cy="761999"/>
          </a:xfrm>
        </p:spPr>
        <p:txBody>
          <a:bodyPr lIns="0" tIns="0" rIns="0" bIns="0" anchor="ctr">
            <a:normAutofit/>
          </a:bodyPr>
          <a:lstStyle>
            <a:lvl1pPr>
              <a:defRPr sz="3200" b="1" cap="all">
                <a:solidFill>
                  <a:schemeClr val="bg1"/>
                </a:solidFill>
              </a:defRPr>
            </a:lvl1pPr>
          </a:lstStyle>
          <a:p>
            <a:r>
              <a:rPr lang="en-US" smtClean="0"/>
              <a:t>Click to edit Master title style</a:t>
            </a:r>
            <a:endParaRPr lang="en-US" dirty="0"/>
          </a:p>
        </p:txBody>
      </p:sp>
      <p:sp>
        <p:nvSpPr>
          <p:cNvPr id="10" name="Chart Placeholder 9"/>
          <p:cNvSpPr>
            <a:spLocks noGrp="1"/>
          </p:cNvSpPr>
          <p:nvPr>
            <p:ph type="chart" sz="quarter" idx="13"/>
          </p:nvPr>
        </p:nvSpPr>
        <p:spPr>
          <a:xfrm>
            <a:off x="457200" y="990600"/>
            <a:ext cx="5334000" cy="2895600"/>
          </a:xfrm>
        </p:spPr>
        <p:txBody>
          <a:bodyPr/>
          <a:lstStyle>
            <a:lvl1pPr>
              <a:buNone/>
              <a:defRPr/>
            </a:lvl1pPr>
          </a:lstStyle>
          <a:p>
            <a:r>
              <a:rPr lang="en-US" smtClean="0"/>
              <a:t>Click icon to add chart</a:t>
            </a:r>
            <a:endParaRPr lang="en-US"/>
          </a:p>
        </p:txBody>
      </p:sp>
      <p:sp>
        <p:nvSpPr>
          <p:cNvPr id="9" name="Text Placeholder 8"/>
          <p:cNvSpPr>
            <a:spLocks noGrp="1"/>
          </p:cNvSpPr>
          <p:nvPr>
            <p:ph type="body" sz="quarter" idx="14"/>
          </p:nvPr>
        </p:nvSpPr>
        <p:spPr>
          <a:xfrm>
            <a:off x="5791200" y="1143000"/>
            <a:ext cx="2895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5"/>
          </p:nvPr>
        </p:nvSpPr>
        <p:spPr>
          <a:xfrm>
            <a:off x="457200" y="3886200"/>
            <a:ext cx="53340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Chart-and-textB">
    <p:spTree>
      <p:nvGrpSpPr>
        <p:cNvPr id="1" name=""/>
        <p:cNvGrpSpPr/>
        <p:nvPr/>
      </p:nvGrpSpPr>
      <p:grpSpPr>
        <a:xfrm>
          <a:off x="0" y="0"/>
          <a:ext cx="0" cy="0"/>
          <a:chOff x="0" y="0"/>
          <a:chExt cx="0" cy="0"/>
        </a:xfrm>
      </p:grpSpPr>
      <p:sp>
        <p:nvSpPr>
          <p:cNvPr id="9" name="Rectangle 8"/>
          <p:cNvSpPr/>
          <p:nvPr userDrawn="1"/>
        </p:nvSpPr>
        <p:spPr>
          <a:xfrm flipV="1">
            <a:off x="0" y="0"/>
            <a:ext cx="9144000" cy="749808"/>
          </a:xfrm>
          <a:prstGeom prst="rect">
            <a:avLst/>
          </a:prstGeom>
          <a:solidFill>
            <a:schemeClr val="tx1"/>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7200" y="1"/>
            <a:ext cx="8229600" cy="761999"/>
          </a:xfrm>
        </p:spPr>
        <p:txBody>
          <a:bodyPr lIns="0" tIns="0" rIns="0" bIns="0" anchor="ctr">
            <a:normAutofit/>
          </a:bodyPr>
          <a:lstStyle>
            <a:lvl1pPr>
              <a:defRPr sz="3200" b="1" cap="all">
                <a:solidFill>
                  <a:schemeClr val="bg1"/>
                </a:solidFill>
              </a:defRPr>
            </a:lvl1pPr>
          </a:lstStyle>
          <a:p>
            <a:r>
              <a:rPr lang="en-US" smtClean="0"/>
              <a:t>Click to edit Master title style</a:t>
            </a:r>
            <a:endParaRPr lang="en-US" dirty="0"/>
          </a:p>
        </p:txBody>
      </p:sp>
      <p:sp>
        <p:nvSpPr>
          <p:cNvPr id="10" name="Text Placeholder 9"/>
          <p:cNvSpPr>
            <a:spLocks noGrp="1"/>
          </p:cNvSpPr>
          <p:nvPr>
            <p:ph type="body" sz="quarter" idx="11"/>
          </p:nvPr>
        </p:nvSpPr>
        <p:spPr>
          <a:xfrm>
            <a:off x="457200" y="914400"/>
            <a:ext cx="4648200" cy="5105400"/>
          </a:xfrm>
        </p:spPr>
        <p:txBody>
          <a:bodyPr anchor="t"/>
          <a:lstStyle>
            <a:lvl1pPr marL="0" indent="0">
              <a:buNone/>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2" hasCustomPrompt="1"/>
          </p:nvPr>
        </p:nvSpPr>
        <p:spPr>
          <a:xfrm>
            <a:off x="5334000" y="4800600"/>
            <a:ext cx="3352800" cy="1295400"/>
          </a:xfrm>
        </p:spPr>
        <p:txBody>
          <a:bodyPr anchor="ctr">
            <a:normAutofit/>
          </a:bodyPr>
          <a:lstStyle>
            <a:lvl1pPr marL="342900" marR="0" indent="-342900" algn="ctr" defTabSz="457200" rtl="0" eaLnBrk="1" fontAlgn="auto" latinLnBrk="0" hangingPunct="1">
              <a:lnSpc>
                <a:spcPct val="100000"/>
              </a:lnSpc>
              <a:spcBef>
                <a:spcPct val="20000"/>
              </a:spcBef>
              <a:spcAft>
                <a:spcPts val="0"/>
              </a:spcAft>
              <a:buClrTx/>
              <a:buSzTx/>
              <a:buFont typeface="Arial"/>
              <a:buNone/>
              <a:tabLst/>
              <a:defRPr sz="1800" cap="none" baseline="0"/>
            </a:lvl1pPr>
          </a:lstStyle>
          <a:p>
            <a:pPr lvl="0"/>
            <a:r>
              <a:rPr lang="en-US" dirty="0" smtClean="0"/>
              <a:t>Caption text in black.</a:t>
            </a:r>
          </a:p>
          <a:p>
            <a:pPr marL="342900" marR="0" lvl="0" indent="-342900" algn="ctr" defTabSz="457200" rtl="0" eaLnBrk="1" fontAlgn="auto" latinLnBrk="0" hangingPunct="1">
              <a:lnSpc>
                <a:spcPct val="100000"/>
              </a:lnSpc>
              <a:spcBef>
                <a:spcPct val="20000"/>
              </a:spcBef>
              <a:spcAft>
                <a:spcPts val="0"/>
              </a:spcAft>
              <a:buClrTx/>
              <a:buSzTx/>
              <a:buFont typeface="Arial"/>
              <a:buNone/>
              <a:tabLst/>
              <a:defRPr/>
            </a:pPr>
            <a:r>
              <a:rPr lang="en-US" dirty="0" smtClean="0"/>
              <a:t>Caption text in gold. </a:t>
            </a:r>
          </a:p>
          <a:p>
            <a:pPr lvl="0"/>
            <a:endParaRPr lang="en-US" dirty="0"/>
          </a:p>
        </p:txBody>
      </p:sp>
      <p:sp>
        <p:nvSpPr>
          <p:cNvPr id="12" name="Chart Placeholder 11"/>
          <p:cNvSpPr>
            <a:spLocks noGrp="1"/>
          </p:cNvSpPr>
          <p:nvPr>
            <p:ph type="chart" sz="quarter" idx="13"/>
          </p:nvPr>
        </p:nvSpPr>
        <p:spPr>
          <a:xfrm>
            <a:off x="5334000" y="762000"/>
            <a:ext cx="3352800" cy="4038600"/>
          </a:xfrm>
        </p:spPr>
        <p:txBody>
          <a:bodyPr/>
          <a:lstStyle>
            <a:lvl1pPr>
              <a:buNone/>
              <a:defRPr/>
            </a:lvl1pPr>
          </a:lstStyle>
          <a:p>
            <a:r>
              <a:rPr lang="en-US" smtClean="0"/>
              <a:t>Click icon to add chart</a:t>
            </a:r>
            <a:endParaRPr lang="en-US"/>
          </a:p>
        </p:txBody>
      </p:sp>
      <p:sp>
        <p:nvSpPr>
          <p:cNvPr id="7" name="Slide Number Placeholder 5"/>
          <p:cNvSpPr>
            <a:spLocks noGrp="1"/>
          </p:cNvSpPr>
          <p:nvPr>
            <p:ph type="sldNum" sz="quarter" idx="14"/>
          </p:nvPr>
        </p:nvSpPr>
        <p:spPr>
          <a:xfrm>
            <a:off x="8458200" y="6629400"/>
            <a:ext cx="685800" cy="237067"/>
          </a:xfrm>
          <a:prstGeom prst="rect">
            <a:avLst/>
          </a:prstGeom>
        </p:spPr>
        <p:txBody>
          <a:bodyPr lIns="0" tIns="0" rIns="91440" bIns="45720" anchor="b"/>
          <a:lstStyle>
            <a:lvl1pPr algn="r">
              <a:defRPr sz="1200">
                <a:solidFill>
                  <a:schemeClr val="tx1"/>
                </a:solidFill>
              </a:defRPr>
            </a:lvl1pPr>
          </a:lstStyle>
          <a:p>
            <a:fld id="{206C7CE5-3225-8743-B368-1C50B11BFD71}"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Chart-and-textC">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458200" y="6629400"/>
            <a:ext cx="685800" cy="237067"/>
          </a:xfrm>
          <a:prstGeom prst="rect">
            <a:avLst/>
          </a:prstGeom>
        </p:spPr>
        <p:txBody>
          <a:bodyPr lIns="0" tIns="0" rIns="91440" bIns="45720" anchor="b"/>
          <a:lstStyle>
            <a:lvl1pPr algn="r">
              <a:defRPr sz="1200">
                <a:solidFill>
                  <a:schemeClr val="tx1"/>
                </a:solidFill>
              </a:defRPr>
            </a:lvl1pPr>
          </a:lstStyle>
          <a:p>
            <a:fld id="{206C7CE5-3225-8743-B368-1C50B11BFD71}" type="slidenum">
              <a:rPr lang="en-US" smtClean="0"/>
              <a:pPr/>
              <a:t>‹#›</a:t>
            </a:fld>
            <a:endParaRPr lang="en-US" dirty="0"/>
          </a:p>
        </p:txBody>
      </p:sp>
      <p:sp>
        <p:nvSpPr>
          <p:cNvPr id="4" name="Rectangle 3"/>
          <p:cNvSpPr/>
          <p:nvPr userDrawn="1"/>
        </p:nvSpPr>
        <p:spPr>
          <a:xfrm flipV="1">
            <a:off x="0" y="0"/>
            <a:ext cx="9144000" cy="749808"/>
          </a:xfrm>
          <a:prstGeom prst="rect">
            <a:avLst/>
          </a:prstGeom>
          <a:solidFill>
            <a:schemeClr val="tx1"/>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Title 1"/>
          <p:cNvSpPr>
            <a:spLocks noGrp="1"/>
          </p:cNvSpPr>
          <p:nvPr>
            <p:ph type="title"/>
          </p:nvPr>
        </p:nvSpPr>
        <p:spPr>
          <a:xfrm>
            <a:off x="457200" y="1"/>
            <a:ext cx="8229600" cy="761999"/>
          </a:xfrm>
        </p:spPr>
        <p:txBody>
          <a:bodyPr lIns="0" tIns="0" rIns="0" bIns="0" anchor="ctr">
            <a:normAutofit/>
          </a:bodyPr>
          <a:lstStyle>
            <a:lvl1pPr>
              <a:defRPr sz="3200" b="1" cap="all">
                <a:solidFill>
                  <a:schemeClr val="bg1"/>
                </a:solidFill>
              </a:defRPr>
            </a:lvl1pPr>
          </a:lstStyle>
          <a:p>
            <a:r>
              <a:rPr lang="en-US" smtClean="0"/>
              <a:t>Click to edit Master title style</a:t>
            </a:r>
            <a:endParaRPr lang="en-US" dirty="0"/>
          </a:p>
        </p:txBody>
      </p:sp>
      <p:sp>
        <p:nvSpPr>
          <p:cNvPr id="10" name="Chart Placeholder 9"/>
          <p:cNvSpPr>
            <a:spLocks noGrp="1"/>
          </p:cNvSpPr>
          <p:nvPr>
            <p:ph type="chart" sz="quarter" idx="13"/>
          </p:nvPr>
        </p:nvSpPr>
        <p:spPr>
          <a:xfrm>
            <a:off x="457200" y="990600"/>
            <a:ext cx="4114800" cy="3657600"/>
          </a:xfrm>
        </p:spPr>
        <p:txBody>
          <a:bodyPr/>
          <a:lstStyle>
            <a:lvl1pPr>
              <a:buNone/>
              <a:defRPr/>
            </a:lvl1pPr>
          </a:lstStyle>
          <a:p>
            <a:r>
              <a:rPr lang="en-US" smtClean="0"/>
              <a:t>Click icon to add chart</a:t>
            </a:r>
            <a:endParaRPr lang="en-US"/>
          </a:p>
        </p:txBody>
      </p:sp>
      <p:sp>
        <p:nvSpPr>
          <p:cNvPr id="12" name="Text Placeholder 11"/>
          <p:cNvSpPr>
            <a:spLocks noGrp="1"/>
          </p:cNvSpPr>
          <p:nvPr>
            <p:ph type="body" sz="quarter" idx="15"/>
          </p:nvPr>
        </p:nvSpPr>
        <p:spPr>
          <a:xfrm>
            <a:off x="457200" y="4648200"/>
            <a:ext cx="8229600" cy="137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hart Placeholder 9"/>
          <p:cNvSpPr>
            <a:spLocks noGrp="1"/>
          </p:cNvSpPr>
          <p:nvPr>
            <p:ph type="chart" sz="quarter" idx="16"/>
          </p:nvPr>
        </p:nvSpPr>
        <p:spPr>
          <a:xfrm>
            <a:off x="4572000" y="990600"/>
            <a:ext cx="4114800" cy="3657600"/>
          </a:xfrm>
        </p:spPr>
        <p:txBody>
          <a:bodyPr/>
          <a:lstStyle>
            <a:lvl1pPr>
              <a:buNone/>
              <a:defRPr/>
            </a:lvl1pPr>
          </a:lstStyle>
          <a:p>
            <a:r>
              <a:rPr lang="en-US" smtClean="0"/>
              <a:t>Click icon to add chart</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Chart-and-text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458200" y="6629400"/>
            <a:ext cx="685800" cy="237067"/>
          </a:xfrm>
          <a:prstGeom prst="rect">
            <a:avLst/>
          </a:prstGeom>
        </p:spPr>
        <p:txBody>
          <a:bodyPr lIns="0" tIns="0" rIns="91440" bIns="45720" anchor="b"/>
          <a:lstStyle>
            <a:lvl1pPr algn="r">
              <a:defRPr sz="1200">
                <a:solidFill>
                  <a:schemeClr val="tx1"/>
                </a:solidFill>
              </a:defRPr>
            </a:lvl1pPr>
          </a:lstStyle>
          <a:p>
            <a:fld id="{206C7CE5-3225-8743-B368-1C50B11BFD71}" type="slidenum">
              <a:rPr lang="en-US" smtClean="0"/>
              <a:pPr/>
              <a:t>‹#›</a:t>
            </a:fld>
            <a:endParaRPr lang="en-US" dirty="0"/>
          </a:p>
        </p:txBody>
      </p:sp>
      <p:sp>
        <p:nvSpPr>
          <p:cNvPr id="4" name="Rectangle 3"/>
          <p:cNvSpPr/>
          <p:nvPr userDrawn="1"/>
        </p:nvSpPr>
        <p:spPr>
          <a:xfrm flipV="1">
            <a:off x="0" y="0"/>
            <a:ext cx="9144000" cy="749808"/>
          </a:xfrm>
          <a:prstGeom prst="rect">
            <a:avLst/>
          </a:prstGeom>
          <a:solidFill>
            <a:schemeClr val="tx1"/>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Title 1"/>
          <p:cNvSpPr>
            <a:spLocks noGrp="1"/>
          </p:cNvSpPr>
          <p:nvPr>
            <p:ph type="title"/>
          </p:nvPr>
        </p:nvSpPr>
        <p:spPr>
          <a:xfrm>
            <a:off x="457200" y="1"/>
            <a:ext cx="8229600" cy="761999"/>
          </a:xfrm>
        </p:spPr>
        <p:txBody>
          <a:bodyPr lIns="0" tIns="0" rIns="0" bIns="0" anchor="ctr">
            <a:normAutofit/>
          </a:bodyPr>
          <a:lstStyle>
            <a:lvl1pPr>
              <a:defRPr sz="3200" b="1" cap="all">
                <a:solidFill>
                  <a:schemeClr val="bg1"/>
                </a:solidFill>
              </a:defRPr>
            </a:lvl1pPr>
          </a:lstStyle>
          <a:p>
            <a:r>
              <a:rPr lang="en-US" smtClean="0"/>
              <a:t>Click to edit Master title style</a:t>
            </a:r>
            <a:endParaRPr lang="en-US" dirty="0"/>
          </a:p>
        </p:txBody>
      </p:sp>
      <p:sp>
        <p:nvSpPr>
          <p:cNvPr id="10" name="Chart Placeholder 9"/>
          <p:cNvSpPr>
            <a:spLocks noGrp="1"/>
          </p:cNvSpPr>
          <p:nvPr>
            <p:ph type="chart" sz="quarter" idx="13"/>
          </p:nvPr>
        </p:nvSpPr>
        <p:spPr>
          <a:xfrm>
            <a:off x="457200" y="990600"/>
            <a:ext cx="8229600" cy="3581400"/>
          </a:xfrm>
        </p:spPr>
        <p:txBody>
          <a:bodyPr/>
          <a:lstStyle>
            <a:lvl1pPr>
              <a:buNone/>
              <a:defRPr/>
            </a:lvl1pPr>
          </a:lstStyle>
          <a:p>
            <a:r>
              <a:rPr lang="en-US" smtClean="0"/>
              <a:t>Click icon to add chart</a:t>
            </a:r>
            <a:endParaRPr lang="en-US"/>
          </a:p>
        </p:txBody>
      </p:sp>
      <p:sp>
        <p:nvSpPr>
          <p:cNvPr id="12" name="Text Placeholder 11"/>
          <p:cNvSpPr>
            <a:spLocks noGrp="1"/>
          </p:cNvSpPr>
          <p:nvPr>
            <p:ph type="body" sz="quarter" idx="15"/>
          </p:nvPr>
        </p:nvSpPr>
        <p:spPr>
          <a:xfrm>
            <a:off x="457200" y="4572000"/>
            <a:ext cx="8229600" cy="144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Section 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rmAutofit/>
          </a:bodyPr>
          <a:lstStyle>
            <a:lvl1pPr>
              <a:defRPr sz="4000">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3020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114800" y="6629400"/>
            <a:ext cx="2133600" cy="228600"/>
          </a:xfrm>
          <a:prstGeom prst="rect">
            <a:avLst/>
          </a:prstGeom>
        </p:spPr>
        <p:txBody>
          <a:bodyPr anchor="b"/>
          <a:lstStyle>
            <a:lvl1pPr>
              <a:defRPr sz="1200">
                <a:latin typeface="Arial" pitchFamily="34" charset="0"/>
                <a:cs typeface="Arial" pitchFamily="34" charset="0"/>
              </a:defRPr>
            </a:lvl1pPr>
          </a:lstStyle>
          <a:p>
            <a:endParaRPr lang="en-US" dirty="0"/>
          </a:p>
        </p:txBody>
      </p:sp>
      <p:sp>
        <p:nvSpPr>
          <p:cNvPr id="5" name="Footer Placeholder 4"/>
          <p:cNvSpPr>
            <a:spLocks noGrp="1"/>
          </p:cNvSpPr>
          <p:nvPr>
            <p:ph type="ftr" sz="quarter" idx="11"/>
          </p:nvPr>
        </p:nvSpPr>
        <p:spPr>
          <a:xfrm>
            <a:off x="3124200" y="6248400"/>
            <a:ext cx="2895600" cy="365125"/>
          </a:xfrm>
          <a:prstGeom prst="rect">
            <a:avLst/>
          </a:prstGeom>
        </p:spPr>
        <p:txBody>
          <a:bodyPr/>
          <a:lstStyle>
            <a:lvl1pPr>
              <a:defRPr sz="1200">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a:xfrm>
            <a:off x="8686800" y="6492875"/>
            <a:ext cx="457200" cy="365125"/>
          </a:xfrm>
          <a:prstGeom prst="rect">
            <a:avLst/>
          </a:prstGeom>
        </p:spPr>
        <p:txBody>
          <a:bodyPr anchor="b"/>
          <a:lstStyle>
            <a:lvl1pPr algn="r">
              <a:defRPr sz="1200"/>
            </a:lvl1pPr>
          </a:lstStyle>
          <a:p>
            <a:fld id="{499623A8-EBC6-4F74-88B3-26EAE98D8F5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_Text-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1"/>
            <a:ext cx="7924800" cy="4876800"/>
          </a:xfrm>
        </p:spPr>
        <p:txBody>
          <a:bodyPr lIns="91440" tIns="0" rIns="0" bIns="0"/>
          <a:lstStyle>
            <a:lvl1pPr marL="0" indent="0">
              <a:lnSpc>
                <a:spcPct val="100000"/>
              </a:lnSpc>
              <a:spcBef>
                <a:spcPts val="0"/>
              </a:spcBef>
              <a:spcAft>
                <a:spcPts val="600"/>
              </a:spcAft>
              <a:buNone/>
              <a:defRPr sz="3200" spc="50">
                <a:solidFill>
                  <a:srgbClr val="000000"/>
                </a:solidFill>
              </a:defRPr>
            </a:lvl1pPr>
            <a:lvl2pPr marL="1143000" indent="-109538">
              <a:lnSpc>
                <a:spcPct val="100000"/>
              </a:lnSpc>
              <a:spcBef>
                <a:spcPts val="600"/>
              </a:spcBef>
              <a:spcAft>
                <a:spcPts val="600"/>
              </a:spcAft>
              <a:buClr>
                <a:srgbClr val="595B5A"/>
              </a:buClr>
              <a:buFont typeface="Arial" pitchFamily="34" charset="0"/>
              <a:buChar char="•"/>
              <a:defRPr sz="2800">
                <a:solidFill>
                  <a:srgbClr val="030201"/>
                </a:solidFill>
              </a:defRPr>
            </a:lvl2pPr>
            <a:lvl3pPr marL="1262063" indent="-119063">
              <a:lnSpc>
                <a:spcPct val="100000"/>
              </a:lnSpc>
              <a:spcBef>
                <a:spcPts val="600"/>
              </a:spcBef>
              <a:spcAft>
                <a:spcPts val="600"/>
              </a:spcAft>
              <a:buClr>
                <a:srgbClr val="595B5A"/>
              </a:buClr>
              <a:buFont typeface="Arial" pitchFamily="34" charset="0"/>
              <a:buChar char="•"/>
              <a:defRPr sz="2400">
                <a:solidFill>
                  <a:srgbClr val="030201"/>
                </a:solidFill>
              </a:defRPr>
            </a:lvl3pPr>
            <a:lvl4pPr marL="1371600" indent="-109538">
              <a:lnSpc>
                <a:spcPct val="100000"/>
              </a:lnSpc>
              <a:spcBef>
                <a:spcPts val="600"/>
              </a:spcBef>
              <a:spcAft>
                <a:spcPts val="600"/>
              </a:spcAft>
              <a:buClr>
                <a:srgbClr val="595B5A"/>
              </a:buClr>
              <a:buFont typeface="Arial" pitchFamily="34" charset="0"/>
              <a:buChar char="•"/>
              <a:defRPr sz="2000">
                <a:solidFill>
                  <a:srgbClr val="030201"/>
                </a:solidFill>
              </a:defRPr>
            </a:lvl4pPr>
            <a:lvl5pPr marL="1490663" indent="-119063">
              <a:lnSpc>
                <a:spcPct val="100000"/>
              </a:lnSpc>
              <a:spcBef>
                <a:spcPts val="600"/>
              </a:spcBef>
              <a:spcAft>
                <a:spcPts val="600"/>
              </a:spcAft>
              <a:buClr>
                <a:srgbClr val="595B5A"/>
              </a:buClr>
              <a:buFont typeface="Arial" pitchFamily="34" charset="0"/>
              <a:buChar char="•"/>
              <a:defRPr sz="2000">
                <a:solidFill>
                  <a:srgbClr val="03020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1"/>
            <a:ext cx="9144000" cy="749808"/>
          </a:xfrm>
          <a:prstGeom prst="rect">
            <a:avLst/>
          </a:prstGeom>
          <a:solidFill>
            <a:schemeClr val="tx1"/>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7200" y="0"/>
            <a:ext cx="8229600" cy="762000"/>
          </a:xfrm>
        </p:spPr>
        <p:txBody>
          <a:bodyPr lIns="0" tIns="0" rIns="0" bIns="0" anchor="ctr">
            <a:normAutofit/>
          </a:bodyPr>
          <a:lstStyle>
            <a:lvl1pPr>
              <a:defRPr sz="3200" b="1" cap="all">
                <a:solidFill>
                  <a:schemeClr val="bg1"/>
                </a:solidFill>
              </a:defRPr>
            </a:lvl1pPr>
          </a:lstStyle>
          <a:p>
            <a:r>
              <a:rPr lang="en-US" smtClean="0"/>
              <a:t>Click to edit Master title style</a:t>
            </a:r>
            <a:endParaRPr lang="en-US" dirty="0"/>
          </a:p>
        </p:txBody>
      </p:sp>
      <p:sp>
        <p:nvSpPr>
          <p:cNvPr id="5" name="Slide Number Placeholder 5"/>
          <p:cNvSpPr>
            <a:spLocks noGrp="1"/>
          </p:cNvSpPr>
          <p:nvPr>
            <p:ph type="sldNum" sz="quarter" idx="12"/>
          </p:nvPr>
        </p:nvSpPr>
        <p:spPr>
          <a:xfrm>
            <a:off x="8458200" y="6629400"/>
            <a:ext cx="685800" cy="237067"/>
          </a:xfrm>
          <a:prstGeom prst="rect">
            <a:avLst/>
          </a:prstGeom>
        </p:spPr>
        <p:txBody>
          <a:bodyPr lIns="0" tIns="0" rIns="91440" bIns="45720" anchor="b"/>
          <a:lstStyle>
            <a:lvl1pPr algn="r">
              <a:defRPr sz="1200">
                <a:solidFill>
                  <a:schemeClr val="tx1"/>
                </a:solidFill>
              </a:defRPr>
            </a:lvl1pPr>
          </a:lstStyle>
          <a:p>
            <a:fld id="{206C7CE5-3225-8743-B368-1C50B11BFD7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1 ImageA">
    <p:spTree>
      <p:nvGrpSpPr>
        <p:cNvPr id="1" name=""/>
        <p:cNvGrpSpPr/>
        <p:nvPr/>
      </p:nvGrpSpPr>
      <p:grpSpPr>
        <a:xfrm>
          <a:off x="0" y="0"/>
          <a:ext cx="0" cy="0"/>
          <a:chOff x="0" y="0"/>
          <a:chExt cx="0" cy="0"/>
        </a:xfrm>
      </p:grpSpPr>
      <p:sp>
        <p:nvSpPr>
          <p:cNvPr id="9" name="Rectangle 8"/>
          <p:cNvSpPr/>
          <p:nvPr userDrawn="1"/>
        </p:nvSpPr>
        <p:spPr>
          <a:xfrm flipV="1">
            <a:off x="0" y="0"/>
            <a:ext cx="9144000" cy="749808"/>
          </a:xfrm>
          <a:prstGeom prst="rect">
            <a:avLst/>
          </a:prstGeom>
          <a:solidFill>
            <a:srgbClr val="7C6316"/>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7200" y="1"/>
            <a:ext cx="8229600" cy="761999"/>
          </a:xfrm>
        </p:spPr>
        <p:txBody>
          <a:bodyPr lIns="0" tIns="0" rIns="0" bIns="0" anchor="ctr">
            <a:normAutofit/>
          </a:bodyPr>
          <a:lstStyle>
            <a:lvl1pPr>
              <a:defRPr sz="3200" b="1" cap="all">
                <a:solidFill>
                  <a:schemeClr val="bg1"/>
                </a:solidFill>
              </a:defRPr>
            </a:lvl1pPr>
          </a:lstStyle>
          <a:p>
            <a:r>
              <a:rPr lang="en-US" smtClean="0"/>
              <a:t>Click to edit Master title style</a:t>
            </a:r>
            <a:endParaRPr lang="en-US" dirty="0"/>
          </a:p>
        </p:txBody>
      </p:sp>
      <p:sp>
        <p:nvSpPr>
          <p:cNvPr id="7" name="Picture Placeholder 6"/>
          <p:cNvSpPr>
            <a:spLocks noGrp="1"/>
          </p:cNvSpPr>
          <p:nvPr>
            <p:ph type="pic" sz="quarter" idx="10"/>
          </p:nvPr>
        </p:nvSpPr>
        <p:spPr>
          <a:xfrm>
            <a:off x="0" y="740664"/>
            <a:ext cx="4572000" cy="5279136"/>
          </a:xfrm>
        </p:spPr>
        <p:txBody>
          <a:bodyPr/>
          <a:lstStyle>
            <a:lvl1pPr>
              <a:buNone/>
              <a:defRPr/>
            </a:lvl1pPr>
          </a:lstStyle>
          <a:p>
            <a:r>
              <a:rPr lang="en-US" smtClean="0"/>
              <a:t>Click icon to add picture</a:t>
            </a:r>
            <a:endParaRPr lang="en-US"/>
          </a:p>
        </p:txBody>
      </p:sp>
      <p:sp>
        <p:nvSpPr>
          <p:cNvPr id="10" name="Text Placeholder 9"/>
          <p:cNvSpPr>
            <a:spLocks noGrp="1"/>
          </p:cNvSpPr>
          <p:nvPr>
            <p:ph type="body" sz="quarter" idx="11"/>
          </p:nvPr>
        </p:nvSpPr>
        <p:spPr>
          <a:xfrm>
            <a:off x="4572000" y="914400"/>
            <a:ext cx="4114800" cy="5791200"/>
          </a:xfrm>
        </p:spPr>
        <p:txBody>
          <a:bodyPr anchor="ctr"/>
          <a:lstStyle>
            <a:lvl1pPr marL="0" indent="0">
              <a:buNone/>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8458200" y="6629400"/>
            <a:ext cx="685800" cy="237067"/>
          </a:xfrm>
          <a:prstGeom prst="rect">
            <a:avLst/>
          </a:prstGeom>
        </p:spPr>
        <p:txBody>
          <a:bodyPr lIns="0" tIns="0" rIns="91440" bIns="45720" anchor="b"/>
          <a:lstStyle>
            <a:lvl1pPr algn="r">
              <a:defRPr sz="1200">
                <a:solidFill>
                  <a:schemeClr val="tx1"/>
                </a:solidFill>
              </a:defRPr>
            </a:lvl1pPr>
          </a:lstStyle>
          <a:p>
            <a:fld id="{206C7CE5-3225-8743-B368-1C50B11BFD7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1 small ImageC">
    <p:spTree>
      <p:nvGrpSpPr>
        <p:cNvPr id="1" name=""/>
        <p:cNvGrpSpPr/>
        <p:nvPr/>
      </p:nvGrpSpPr>
      <p:grpSpPr>
        <a:xfrm>
          <a:off x="0" y="0"/>
          <a:ext cx="0" cy="0"/>
          <a:chOff x="0" y="0"/>
          <a:chExt cx="0" cy="0"/>
        </a:xfrm>
      </p:grpSpPr>
      <p:sp>
        <p:nvSpPr>
          <p:cNvPr id="9" name="Rectangle 8"/>
          <p:cNvSpPr/>
          <p:nvPr userDrawn="1"/>
        </p:nvSpPr>
        <p:spPr>
          <a:xfrm flipV="1">
            <a:off x="0" y="0"/>
            <a:ext cx="9144000" cy="749808"/>
          </a:xfrm>
          <a:prstGeom prst="rect">
            <a:avLst/>
          </a:prstGeom>
          <a:solidFill>
            <a:schemeClr val="tx1"/>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7200" y="1"/>
            <a:ext cx="8229600" cy="761999"/>
          </a:xfrm>
        </p:spPr>
        <p:txBody>
          <a:bodyPr lIns="0" tIns="0" rIns="0" bIns="0" anchor="ctr">
            <a:normAutofit/>
          </a:bodyPr>
          <a:lstStyle>
            <a:lvl1pPr>
              <a:defRPr sz="3200" b="1" cap="all">
                <a:solidFill>
                  <a:schemeClr val="bg1"/>
                </a:solidFill>
              </a:defRPr>
            </a:lvl1pPr>
          </a:lstStyle>
          <a:p>
            <a:r>
              <a:rPr lang="en-US" smtClean="0"/>
              <a:t>Click to edit Master title style</a:t>
            </a:r>
            <a:endParaRPr lang="en-US" dirty="0"/>
          </a:p>
        </p:txBody>
      </p:sp>
      <p:sp>
        <p:nvSpPr>
          <p:cNvPr id="7" name="Picture Placeholder 6"/>
          <p:cNvSpPr>
            <a:spLocks noGrp="1"/>
          </p:cNvSpPr>
          <p:nvPr>
            <p:ph type="pic" sz="quarter" idx="10"/>
          </p:nvPr>
        </p:nvSpPr>
        <p:spPr>
          <a:xfrm>
            <a:off x="5334000" y="740664"/>
            <a:ext cx="3352800" cy="4059936"/>
          </a:xfrm>
        </p:spPr>
        <p:txBody>
          <a:bodyPr/>
          <a:lstStyle>
            <a:lvl1pPr>
              <a:buNone/>
              <a:defRPr/>
            </a:lvl1pPr>
          </a:lstStyle>
          <a:p>
            <a:r>
              <a:rPr lang="en-US" smtClean="0"/>
              <a:t>Click icon to add picture</a:t>
            </a:r>
            <a:endParaRPr lang="en-US"/>
          </a:p>
        </p:txBody>
      </p:sp>
      <p:sp>
        <p:nvSpPr>
          <p:cNvPr id="10" name="Text Placeholder 9"/>
          <p:cNvSpPr>
            <a:spLocks noGrp="1"/>
          </p:cNvSpPr>
          <p:nvPr>
            <p:ph type="body" sz="quarter" idx="11"/>
          </p:nvPr>
        </p:nvSpPr>
        <p:spPr>
          <a:xfrm>
            <a:off x="457200" y="914400"/>
            <a:ext cx="4648200" cy="5105400"/>
          </a:xfrm>
        </p:spPr>
        <p:txBody>
          <a:bodyPr anchor="t"/>
          <a:lstStyle>
            <a:lvl1pPr marL="0" indent="0">
              <a:buNone/>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2" hasCustomPrompt="1"/>
          </p:nvPr>
        </p:nvSpPr>
        <p:spPr>
          <a:xfrm>
            <a:off x="5334000" y="4800600"/>
            <a:ext cx="3352800" cy="1371600"/>
          </a:xfrm>
        </p:spPr>
        <p:txBody>
          <a:bodyPr>
            <a:normAutofit/>
          </a:bodyPr>
          <a:lstStyle>
            <a:lvl1pPr marL="342900" marR="0" indent="-342900" algn="ctr" defTabSz="457200" rtl="0" eaLnBrk="1" fontAlgn="auto" latinLnBrk="0" hangingPunct="1">
              <a:lnSpc>
                <a:spcPct val="100000"/>
              </a:lnSpc>
              <a:spcBef>
                <a:spcPct val="20000"/>
              </a:spcBef>
              <a:spcAft>
                <a:spcPts val="0"/>
              </a:spcAft>
              <a:buClrTx/>
              <a:buSzTx/>
              <a:buFont typeface="Arial"/>
              <a:buNone/>
              <a:tabLst/>
              <a:defRPr sz="1800" cap="none" baseline="0"/>
            </a:lvl1pPr>
          </a:lstStyle>
          <a:p>
            <a:pPr lvl="0"/>
            <a:r>
              <a:rPr lang="en-US" dirty="0" smtClean="0"/>
              <a:t>Caption text in black.</a:t>
            </a:r>
          </a:p>
          <a:p>
            <a:pPr marL="342900" marR="0" lvl="0" indent="-342900" algn="ctr" defTabSz="457200" rtl="0" eaLnBrk="1" fontAlgn="auto" latinLnBrk="0" hangingPunct="1">
              <a:lnSpc>
                <a:spcPct val="100000"/>
              </a:lnSpc>
              <a:spcBef>
                <a:spcPct val="20000"/>
              </a:spcBef>
              <a:spcAft>
                <a:spcPts val="0"/>
              </a:spcAft>
              <a:buClrTx/>
              <a:buSzTx/>
              <a:buFont typeface="Arial"/>
              <a:buNone/>
              <a:tabLst/>
              <a:defRPr/>
            </a:pPr>
            <a:r>
              <a:rPr lang="en-US" dirty="0" smtClean="0"/>
              <a:t>Caption text in gold. </a:t>
            </a:r>
          </a:p>
          <a:p>
            <a:pPr lvl="0"/>
            <a:endParaRPr lang="en-US" dirty="0"/>
          </a:p>
        </p:txBody>
      </p:sp>
      <p:sp>
        <p:nvSpPr>
          <p:cNvPr id="11" name="Slide Number Placeholder 5"/>
          <p:cNvSpPr>
            <a:spLocks noGrp="1"/>
          </p:cNvSpPr>
          <p:nvPr>
            <p:ph type="sldNum" sz="quarter" idx="13"/>
          </p:nvPr>
        </p:nvSpPr>
        <p:spPr>
          <a:xfrm>
            <a:off x="8458200" y="6629400"/>
            <a:ext cx="685800" cy="237067"/>
          </a:xfrm>
          <a:prstGeom prst="rect">
            <a:avLst/>
          </a:prstGeom>
        </p:spPr>
        <p:txBody>
          <a:bodyPr lIns="0" tIns="0" rIns="91440" bIns="45720" anchor="b"/>
          <a:lstStyle>
            <a:lvl1pPr algn="r">
              <a:defRPr sz="1200">
                <a:solidFill>
                  <a:schemeClr val="tx1"/>
                </a:solidFill>
              </a:defRPr>
            </a:lvl1pPr>
          </a:lstStyle>
          <a:p>
            <a:fld id="{206C7CE5-3225-8743-B368-1C50B11BFD7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1 ImageB">
    <p:spTree>
      <p:nvGrpSpPr>
        <p:cNvPr id="1" name=""/>
        <p:cNvGrpSpPr/>
        <p:nvPr/>
      </p:nvGrpSpPr>
      <p:grpSpPr>
        <a:xfrm>
          <a:off x="0" y="0"/>
          <a:ext cx="0" cy="0"/>
          <a:chOff x="0" y="0"/>
          <a:chExt cx="0" cy="0"/>
        </a:xfrm>
      </p:grpSpPr>
      <p:sp>
        <p:nvSpPr>
          <p:cNvPr id="9" name="Rectangle 8"/>
          <p:cNvSpPr/>
          <p:nvPr userDrawn="1"/>
        </p:nvSpPr>
        <p:spPr>
          <a:xfrm flipV="1">
            <a:off x="0" y="2599265"/>
            <a:ext cx="9144000" cy="749808"/>
          </a:xfrm>
          <a:prstGeom prst="rect">
            <a:avLst/>
          </a:prstGeom>
          <a:solidFill>
            <a:schemeClr val="tx1"/>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7200" y="2599267"/>
            <a:ext cx="8229600" cy="753534"/>
          </a:xfrm>
        </p:spPr>
        <p:txBody>
          <a:bodyPr lIns="0" tIns="0" rIns="0" bIns="0" anchor="ctr">
            <a:normAutofit/>
          </a:bodyPr>
          <a:lstStyle>
            <a:lvl1pPr>
              <a:defRPr sz="3200" b="1" cap="all">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0" y="3581400"/>
            <a:ext cx="7611536" cy="2438400"/>
          </a:xfrm>
        </p:spPr>
        <p:txBody>
          <a:bodyPr lIns="91440" tIns="0" rIns="0" bIns="0"/>
          <a:lstStyle>
            <a:lvl1pPr marL="0" indent="0">
              <a:lnSpc>
                <a:spcPct val="100000"/>
              </a:lnSpc>
              <a:spcBef>
                <a:spcPts val="0"/>
              </a:spcBef>
              <a:spcAft>
                <a:spcPts val="0"/>
              </a:spcAft>
              <a:buNone/>
              <a:defRPr sz="3200" spc="50">
                <a:solidFill>
                  <a:srgbClr val="030201"/>
                </a:solidFill>
              </a:defRPr>
            </a:lvl1pPr>
            <a:lvl2pPr marL="457200" indent="-114300">
              <a:lnSpc>
                <a:spcPct val="100000"/>
              </a:lnSpc>
              <a:spcBef>
                <a:spcPts val="600"/>
              </a:spcBef>
              <a:spcAft>
                <a:spcPts val="600"/>
              </a:spcAft>
              <a:buClr>
                <a:srgbClr val="595B5A"/>
              </a:buClr>
              <a:buFont typeface="Arial"/>
              <a:buChar char="•"/>
              <a:defRPr sz="2800">
                <a:solidFill>
                  <a:srgbClr val="030201"/>
                </a:solidFill>
              </a:defRPr>
            </a:lvl2pPr>
            <a:lvl3pPr marL="571500" indent="-114300">
              <a:lnSpc>
                <a:spcPct val="100000"/>
              </a:lnSpc>
              <a:spcBef>
                <a:spcPts val="600"/>
              </a:spcBef>
              <a:spcAft>
                <a:spcPts val="600"/>
              </a:spcAft>
              <a:buClr>
                <a:srgbClr val="595B5A"/>
              </a:buClr>
              <a:defRPr sz="2400">
                <a:solidFill>
                  <a:srgbClr val="030201"/>
                </a:solidFill>
              </a:defRPr>
            </a:lvl3pPr>
            <a:lvl4pPr marL="685800" indent="-114300">
              <a:lnSpc>
                <a:spcPct val="100000"/>
              </a:lnSpc>
              <a:spcBef>
                <a:spcPts val="600"/>
              </a:spcBef>
              <a:spcAft>
                <a:spcPts val="600"/>
              </a:spcAft>
              <a:buClr>
                <a:srgbClr val="595B5A"/>
              </a:buClr>
              <a:buFont typeface="Arial"/>
              <a:buChar char="•"/>
              <a:defRPr sz="2000">
                <a:solidFill>
                  <a:srgbClr val="030201"/>
                </a:solidFill>
              </a:defRPr>
            </a:lvl4pPr>
            <a:lvl5pPr marL="800100" indent="-114300">
              <a:lnSpc>
                <a:spcPct val="100000"/>
              </a:lnSpc>
              <a:spcBef>
                <a:spcPts val="600"/>
              </a:spcBef>
              <a:spcAft>
                <a:spcPts val="600"/>
              </a:spcAft>
              <a:buClr>
                <a:srgbClr val="595B5A"/>
              </a:buClr>
              <a:buFont typeface="Arial"/>
              <a:buChar char="•"/>
              <a:defRPr sz="2000">
                <a:solidFill>
                  <a:srgbClr val="03020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Picture Placeholder 15"/>
          <p:cNvSpPr>
            <a:spLocks noGrp="1"/>
          </p:cNvSpPr>
          <p:nvPr>
            <p:ph type="pic" sz="quarter" idx="13"/>
          </p:nvPr>
        </p:nvSpPr>
        <p:spPr>
          <a:xfrm>
            <a:off x="0" y="0"/>
            <a:ext cx="9144000" cy="2598738"/>
          </a:xfrm>
        </p:spPr>
        <p:txBody>
          <a:bodyPr/>
          <a:lstStyle>
            <a:lvl1pPr>
              <a:buNone/>
              <a:defRPr/>
            </a:lvl1pPr>
          </a:lstStyle>
          <a:p>
            <a:r>
              <a:rPr lang="en-US" smtClean="0"/>
              <a:t>Click icon to add picture</a:t>
            </a:r>
            <a:endParaRPr lang="en-US" dirty="0"/>
          </a:p>
        </p:txBody>
      </p:sp>
      <p:sp>
        <p:nvSpPr>
          <p:cNvPr id="6" name="Slide Number Placeholder 5"/>
          <p:cNvSpPr>
            <a:spLocks noGrp="1"/>
          </p:cNvSpPr>
          <p:nvPr>
            <p:ph type="sldNum" sz="quarter" idx="12"/>
          </p:nvPr>
        </p:nvSpPr>
        <p:spPr>
          <a:xfrm>
            <a:off x="8458200" y="6629400"/>
            <a:ext cx="685800" cy="237067"/>
          </a:xfrm>
          <a:prstGeom prst="rect">
            <a:avLst/>
          </a:prstGeom>
        </p:spPr>
        <p:txBody>
          <a:bodyPr lIns="0" tIns="0" rIns="91440" bIns="45720" anchor="b"/>
          <a:lstStyle>
            <a:lvl1pPr algn="r">
              <a:defRPr sz="1200">
                <a:solidFill>
                  <a:schemeClr val="tx1"/>
                </a:solidFill>
              </a:defRPr>
            </a:lvl1pPr>
          </a:lstStyle>
          <a:p>
            <a:fld id="{206C7CE5-3225-8743-B368-1C50B11BFD7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Multiple Images">
    <p:spTree>
      <p:nvGrpSpPr>
        <p:cNvPr id="1" name=""/>
        <p:cNvGrpSpPr/>
        <p:nvPr/>
      </p:nvGrpSpPr>
      <p:grpSpPr>
        <a:xfrm>
          <a:off x="0" y="0"/>
          <a:ext cx="0" cy="0"/>
          <a:chOff x="0" y="0"/>
          <a:chExt cx="0" cy="0"/>
        </a:xfrm>
      </p:grpSpPr>
      <p:sp>
        <p:nvSpPr>
          <p:cNvPr id="19" name="Picture Placeholder 18"/>
          <p:cNvSpPr>
            <a:spLocks noGrp="1"/>
          </p:cNvSpPr>
          <p:nvPr>
            <p:ph type="pic" sz="quarter" idx="13"/>
          </p:nvPr>
        </p:nvSpPr>
        <p:spPr>
          <a:xfrm>
            <a:off x="0" y="0"/>
            <a:ext cx="4081463" cy="2595562"/>
          </a:xfrm>
        </p:spPr>
        <p:txBody>
          <a:bodyPr/>
          <a:lstStyle>
            <a:lvl1pPr>
              <a:buNone/>
              <a:defRPr/>
            </a:lvl1pPr>
          </a:lstStyle>
          <a:p>
            <a:r>
              <a:rPr lang="en-US" smtClean="0"/>
              <a:t>Click icon to add picture</a:t>
            </a:r>
            <a:endParaRPr lang="en-US"/>
          </a:p>
        </p:txBody>
      </p:sp>
      <p:sp>
        <p:nvSpPr>
          <p:cNvPr id="23" name="Picture Placeholder 22"/>
          <p:cNvSpPr>
            <a:spLocks noGrp="1"/>
          </p:cNvSpPr>
          <p:nvPr>
            <p:ph type="pic" sz="quarter" idx="15"/>
          </p:nvPr>
        </p:nvSpPr>
        <p:spPr>
          <a:xfrm>
            <a:off x="4081463" y="1433512"/>
            <a:ext cx="2938462" cy="1162050"/>
          </a:xfrm>
        </p:spPr>
        <p:txBody>
          <a:bodyPr/>
          <a:lstStyle>
            <a:lvl1pPr>
              <a:buNone/>
              <a:defRPr/>
            </a:lvl1pPr>
          </a:lstStyle>
          <a:p>
            <a:r>
              <a:rPr lang="en-US" smtClean="0"/>
              <a:t>Click icon to add picture</a:t>
            </a:r>
            <a:endParaRPr lang="en-US"/>
          </a:p>
        </p:txBody>
      </p:sp>
      <p:sp>
        <p:nvSpPr>
          <p:cNvPr id="25" name="Picture Placeholder 24"/>
          <p:cNvSpPr>
            <a:spLocks noGrp="1"/>
          </p:cNvSpPr>
          <p:nvPr>
            <p:ph type="pic" sz="quarter" idx="16"/>
          </p:nvPr>
        </p:nvSpPr>
        <p:spPr>
          <a:xfrm>
            <a:off x="7019925" y="3704"/>
            <a:ext cx="2124075" cy="2595562"/>
          </a:xfrm>
        </p:spPr>
        <p:txBody>
          <a:bodyPr/>
          <a:lstStyle>
            <a:lvl1pPr>
              <a:buNone/>
              <a:defRPr/>
            </a:lvl1pPr>
          </a:lstStyle>
          <a:p>
            <a:r>
              <a:rPr lang="en-US" smtClean="0"/>
              <a:t>Click icon to add picture</a:t>
            </a:r>
            <a:endParaRPr lang="en-US"/>
          </a:p>
        </p:txBody>
      </p:sp>
      <p:sp>
        <p:nvSpPr>
          <p:cNvPr id="9" name="Rectangle 8"/>
          <p:cNvSpPr/>
          <p:nvPr userDrawn="1"/>
        </p:nvSpPr>
        <p:spPr>
          <a:xfrm flipV="1">
            <a:off x="0" y="2599265"/>
            <a:ext cx="9144000" cy="749808"/>
          </a:xfrm>
          <a:prstGeom prst="rect">
            <a:avLst/>
          </a:prstGeom>
          <a:solidFill>
            <a:schemeClr val="tx1"/>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7200" y="2599267"/>
            <a:ext cx="8229600" cy="753534"/>
          </a:xfrm>
        </p:spPr>
        <p:txBody>
          <a:bodyPr lIns="0" tIns="0" rIns="0" bIns="0" anchor="ctr">
            <a:normAutofit/>
          </a:bodyPr>
          <a:lstStyle>
            <a:lvl1pPr>
              <a:defRPr sz="3200" cap="all">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0" y="3657600"/>
            <a:ext cx="7620000" cy="2362200"/>
          </a:xfrm>
        </p:spPr>
        <p:txBody>
          <a:bodyPr lIns="91440" tIns="0" rIns="0" bIns="0"/>
          <a:lstStyle>
            <a:lvl1pPr marL="0" indent="0">
              <a:lnSpc>
                <a:spcPct val="100000"/>
              </a:lnSpc>
              <a:spcBef>
                <a:spcPts val="0"/>
              </a:spcBef>
              <a:spcAft>
                <a:spcPts val="0"/>
              </a:spcAft>
              <a:buNone/>
              <a:defRPr sz="3000" spc="50">
                <a:solidFill>
                  <a:srgbClr val="000000"/>
                </a:solidFill>
              </a:defRPr>
            </a:lvl1pPr>
            <a:lvl2pPr marL="1143000" indent="-109538">
              <a:lnSpc>
                <a:spcPct val="100000"/>
              </a:lnSpc>
              <a:spcBef>
                <a:spcPts val="600"/>
              </a:spcBef>
              <a:spcAft>
                <a:spcPts val="600"/>
              </a:spcAft>
              <a:buClr>
                <a:srgbClr val="595B5A"/>
              </a:buClr>
              <a:buFont typeface="Arial"/>
              <a:buChar char="•"/>
              <a:defRPr sz="2600">
                <a:solidFill>
                  <a:srgbClr val="030201"/>
                </a:solidFill>
              </a:defRPr>
            </a:lvl2pPr>
            <a:lvl3pPr marL="1262063" indent="-119063">
              <a:lnSpc>
                <a:spcPct val="100000"/>
              </a:lnSpc>
              <a:spcBef>
                <a:spcPts val="600"/>
              </a:spcBef>
              <a:spcAft>
                <a:spcPts val="600"/>
              </a:spcAft>
              <a:buClr>
                <a:srgbClr val="595B5A"/>
              </a:buClr>
              <a:defRPr sz="2200">
                <a:solidFill>
                  <a:srgbClr val="030201"/>
                </a:solidFill>
              </a:defRPr>
            </a:lvl3pPr>
            <a:lvl4pPr marL="1371600" indent="-109538">
              <a:lnSpc>
                <a:spcPct val="100000"/>
              </a:lnSpc>
              <a:spcBef>
                <a:spcPts val="600"/>
              </a:spcBef>
              <a:spcAft>
                <a:spcPts val="600"/>
              </a:spcAft>
              <a:buClr>
                <a:srgbClr val="595B5A"/>
              </a:buClr>
              <a:buFont typeface="Arial"/>
              <a:buChar char="•"/>
              <a:defRPr sz="1800">
                <a:solidFill>
                  <a:srgbClr val="030201"/>
                </a:solidFill>
              </a:defRPr>
            </a:lvl4pPr>
            <a:lvl5pPr marL="1490663" indent="-119063">
              <a:lnSpc>
                <a:spcPct val="100000"/>
              </a:lnSpc>
              <a:spcBef>
                <a:spcPts val="600"/>
              </a:spcBef>
              <a:spcAft>
                <a:spcPts val="600"/>
              </a:spcAft>
              <a:buClr>
                <a:srgbClr val="595B5A"/>
              </a:buClr>
              <a:buFont typeface="Arial"/>
              <a:buChar char="•"/>
              <a:defRPr sz="1800">
                <a:solidFill>
                  <a:srgbClr val="03020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8458200" y="6629400"/>
            <a:ext cx="685800" cy="237067"/>
          </a:xfrm>
          <a:prstGeom prst="rect">
            <a:avLst/>
          </a:prstGeom>
        </p:spPr>
        <p:txBody>
          <a:bodyPr lIns="0" tIns="0" rIns="91440" bIns="45720" anchor="b"/>
          <a:lstStyle>
            <a:lvl1pPr algn="r">
              <a:defRPr sz="1200">
                <a:solidFill>
                  <a:schemeClr val="tx1"/>
                </a:solidFill>
              </a:defRPr>
            </a:lvl1pPr>
          </a:lstStyle>
          <a:p>
            <a:fld id="{206C7CE5-3225-8743-B368-1C50B11BFD71}" type="slidenum">
              <a:rPr lang="en-US" smtClean="0"/>
              <a:pPr/>
              <a:t>‹#›</a:t>
            </a:fld>
            <a:endParaRPr lang="en-US" dirty="0"/>
          </a:p>
        </p:txBody>
      </p:sp>
      <p:sp>
        <p:nvSpPr>
          <p:cNvPr id="21" name="Picture Placeholder 20"/>
          <p:cNvSpPr>
            <a:spLocks noGrp="1"/>
          </p:cNvSpPr>
          <p:nvPr>
            <p:ph type="pic" sz="quarter" idx="14"/>
          </p:nvPr>
        </p:nvSpPr>
        <p:spPr>
          <a:xfrm>
            <a:off x="4081463" y="0"/>
            <a:ext cx="2938462" cy="1433512"/>
          </a:xfrm>
        </p:spPr>
        <p:txBody>
          <a:bodyPr/>
          <a:lstStyle>
            <a:lvl1pPr>
              <a:buNone/>
              <a:defRPr/>
            </a:lvl1pPr>
          </a:lstStyle>
          <a:p>
            <a:r>
              <a:rPr lang="en-US" smtClean="0"/>
              <a:t>Click icon to add picture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Vide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0" y="4953000"/>
            <a:ext cx="5486400" cy="457200"/>
          </a:xfrm>
        </p:spPr>
        <p:txBody>
          <a:bodyPr anchor="b">
            <a:noAutofit/>
          </a:bodyPr>
          <a:lstStyle>
            <a:lvl1pPr algn="l">
              <a:defRPr sz="2400" b="1"/>
            </a:lvl1pPr>
          </a:lstStyle>
          <a:p>
            <a:r>
              <a:rPr lang="en-US" dirty="0" smtClean="0"/>
              <a:t>Click to edit title style</a:t>
            </a:r>
            <a:endParaRPr lang="en-US" dirty="0"/>
          </a:p>
        </p:txBody>
      </p:sp>
      <p:sp>
        <p:nvSpPr>
          <p:cNvPr id="4" name="Text Placeholder 3"/>
          <p:cNvSpPr>
            <a:spLocks noGrp="1"/>
          </p:cNvSpPr>
          <p:nvPr>
            <p:ph type="body" sz="half" idx="2"/>
          </p:nvPr>
        </p:nvSpPr>
        <p:spPr>
          <a:xfrm>
            <a:off x="2057400" y="5443538"/>
            <a:ext cx="5105400" cy="804862"/>
          </a:xfrm>
        </p:spPr>
        <p:txBody>
          <a:bodyPr>
            <a:normAutofit/>
          </a:bodyPr>
          <a:lstStyle>
            <a:lvl1pPr marL="0" indent="0">
              <a:buNone/>
              <a:defRPr sz="1800">
                <a:solidFill>
                  <a:srgbClr val="03020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733800" y="6553200"/>
            <a:ext cx="2133600" cy="304800"/>
          </a:xfrm>
          <a:prstGeom prst="rect">
            <a:avLst/>
          </a:prstGeom>
        </p:spPr>
        <p:txBody>
          <a:bodyPr anchor="b"/>
          <a:lstStyle>
            <a:lvl1pPr>
              <a:defRPr sz="1200">
                <a:latin typeface="Arial" pitchFamily="34" charset="0"/>
                <a:cs typeface="Arial" pitchFamily="34" charset="0"/>
              </a:defRPr>
            </a:lvl1pPr>
          </a:lstStyle>
          <a:p>
            <a:endParaRPr lang="en-US" dirty="0"/>
          </a:p>
        </p:txBody>
      </p:sp>
      <p:sp>
        <p:nvSpPr>
          <p:cNvPr id="6" name="Footer Placeholder 5"/>
          <p:cNvSpPr>
            <a:spLocks noGrp="1"/>
          </p:cNvSpPr>
          <p:nvPr>
            <p:ph type="ftr" sz="quarter" idx="11"/>
          </p:nvPr>
        </p:nvSpPr>
        <p:spPr>
          <a:xfrm>
            <a:off x="3124200" y="6248400"/>
            <a:ext cx="2895600" cy="365125"/>
          </a:xfrm>
          <a:prstGeom prst="rect">
            <a:avLst/>
          </a:prstGeom>
        </p:spPr>
        <p:txBody>
          <a:bodyPr/>
          <a:lstStyle>
            <a:lvl1pPr>
              <a:defRPr sz="1200">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12"/>
          </p:nvPr>
        </p:nvSpPr>
        <p:spPr>
          <a:xfrm>
            <a:off x="8686800" y="6553200"/>
            <a:ext cx="457200" cy="304800"/>
          </a:xfrm>
          <a:prstGeom prst="rect">
            <a:avLst/>
          </a:prstGeom>
        </p:spPr>
        <p:txBody>
          <a:bodyPr anchor="b"/>
          <a:lstStyle>
            <a:lvl1pPr algn="r">
              <a:defRPr sz="1200"/>
            </a:lvl1pPr>
          </a:lstStyle>
          <a:p>
            <a:fld id="{499623A8-EBC6-4F74-88B3-26EAE98D8F54}" type="slidenum">
              <a:rPr lang="en-US" smtClean="0"/>
              <a:pPr/>
              <a:t>‹#›</a:t>
            </a:fld>
            <a:endParaRPr lang="en-US" dirty="0"/>
          </a:p>
        </p:txBody>
      </p:sp>
      <p:sp>
        <p:nvSpPr>
          <p:cNvPr id="10" name="Media Placeholder 9"/>
          <p:cNvSpPr>
            <a:spLocks noGrp="1"/>
          </p:cNvSpPr>
          <p:nvPr>
            <p:ph type="media" sz="quarter" idx="13"/>
          </p:nvPr>
        </p:nvSpPr>
        <p:spPr>
          <a:xfrm>
            <a:off x="1828800" y="228600"/>
            <a:ext cx="5486400" cy="4648200"/>
          </a:xfrm>
        </p:spPr>
        <p:txBody>
          <a:bodyPr/>
          <a:lstStyle>
            <a:lvl1pPr algn="l">
              <a:buNone/>
              <a:defRPr/>
            </a:lvl1pPr>
          </a:lstStyle>
          <a:p>
            <a:r>
              <a:rPr lang="en-US" smtClean="0"/>
              <a:t>Click icon to add media</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FullPag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458200" y="6629400"/>
            <a:ext cx="685800" cy="237067"/>
          </a:xfrm>
          <a:prstGeom prst="rect">
            <a:avLst/>
          </a:prstGeom>
        </p:spPr>
        <p:txBody>
          <a:bodyPr lIns="0" tIns="0" rIns="91440" bIns="45720" anchor="b"/>
          <a:lstStyle>
            <a:lvl1pPr algn="r">
              <a:defRPr sz="1200">
                <a:solidFill>
                  <a:schemeClr val="tx1"/>
                </a:solidFill>
              </a:defRPr>
            </a:lvl1pPr>
          </a:lstStyle>
          <a:p>
            <a:fld id="{206C7CE5-3225-8743-B368-1C50B11BFD71}" type="slidenum">
              <a:rPr lang="en-US" smtClean="0"/>
              <a:pPr/>
              <a:t>‹#›</a:t>
            </a:fld>
            <a:endParaRPr lang="en-US" dirty="0"/>
          </a:p>
        </p:txBody>
      </p:sp>
      <p:sp>
        <p:nvSpPr>
          <p:cNvPr id="7" name="Text Placeholder 6"/>
          <p:cNvSpPr>
            <a:spLocks noGrp="1"/>
          </p:cNvSpPr>
          <p:nvPr>
            <p:ph type="body" sz="quarter" idx="13"/>
          </p:nvPr>
        </p:nvSpPr>
        <p:spPr>
          <a:xfrm>
            <a:off x="457200" y="152400"/>
            <a:ext cx="82296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76800"/>
          </a:xfrm>
        </p:spPr>
        <p:txBody>
          <a:bodyPr/>
          <a:lstStyle>
            <a:lvl1pPr>
              <a:buNone/>
              <a:defRPr sz="2800">
                <a:solidFill>
                  <a:srgbClr val="030201"/>
                </a:solidFill>
              </a:defRPr>
            </a:lvl1pPr>
            <a:lvl2pPr>
              <a:defRPr sz="2400">
                <a:solidFill>
                  <a:srgbClr val="030201"/>
                </a:solidFill>
              </a:defRPr>
            </a:lvl2pPr>
            <a:lvl3pPr>
              <a:defRPr sz="2000">
                <a:solidFill>
                  <a:srgbClr val="030201"/>
                </a:solidFill>
              </a:defRPr>
            </a:lvl3pPr>
            <a:lvl4pPr>
              <a:defRPr sz="1800">
                <a:solidFill>
                  <a:srgbClr val="030201"/>
                </a:solidFill>
              </a:defRPr>
            </a:lvl4pPr>
            <a:lvl5pPr>
              <a:buFont typeface="Arial" pitchFamily="34" charset="0"/>
              <a:buChar char="•"/>
              <a:defRPr sz="1800">
                <a:solidFill>
                  <a:srgbClr val="03020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143000"/>
            <a:ext cx="4038600" cy="4983163"/>
          </a:xfrm>
        </p:spPr>
        <p:txBody>
          <a:bodyPr/>
          <a:lstStyle>
            <a:lvl1pPr>
              <a:defRPr sz="2800">
                <a:solidFill>
                  <a:srgbClr val="030201"/>
                </a:solidFill>
              </a:defRPr>
            </a:lvl1pPr>
            <a:lvl2pPr>
              <a:defRPr sz="2400">
                <a:solidFill>
                  <a:srgbClr val="030201"/>
                </a:solidFill>
              </a:defRPr>
            </a:lvl2pPr>
            <a:lvl3pPr>
              <a:defRPr sz="2000">
                <a:solidFill>
                  <a:srgbClr val="030201"/>
                </a:solidFill>
              </a:defRPr>
            </a:lvl3pPr>
            <a:lvl4pPr>
              <a:defRPr sz="1800">
                <a:solidFill>
                  <a:srgbClr val="030201"/>
                </a:solidFill>
              </a:defRPr>
            </a:lvl4pPr>
            <a:lvl5pPr>
              <a:buFont typeface="Arial" pitchFamily="34" charset="0"/>
              <a:buChar char="•"/>
              <a:defRPr sz="1800">
                <a:solidFill>
                  <a:srgbClr val="03020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114800" y="6492875"/>
            <a:ext cx="2133600" cy="365125"/>
          </a:xfrm>
          <a:prstGeom prst="rect">
            <a:avLst/>
          </a:prstGeom>
        </p:spPr>
        <p:txBody>
          <a:bodyPr anchor="b"/>
          <a:lstStyle>
            <a:lvl1pPr>
              <a:defRPr sz="1200"/>
            </a:lvl1pPr>
          </a:lstStyle>
          <a:p>
            <a:endParaRPr lang="en-US" dirty="0"/>
          </a:p>
        </p:txBody>
      </p:sp>
      <p:sp>
        <p:nvSpPr>
          <p:cNvPr id="6" name="Footer Placeholder 5"/>
          <p:cNvSpPr>
            <a:spLocks noGrp="1"/>
          </p:cNvSpPr>
          <p:nvPr>
            <p:ph type="ftr" sz="quarter" idx="11"/>
          </p:nvPr>
        </p:nvSpPr>
        <p:spPr>
          <a:xfrm>
            <a:off x="3124200" y="6248400"/>
            <a:ext cx="2895600" cy="365125"/>
          </a:xfrm>
          <a:prstGeom prst="rect">
            <a:avLst/>
          </a:prstGeom>
        </p:spPr>
        <p:txBody>
          <a:bodyPr anchor="b"/>
          <a:lstStyle>
            <a:lvl1pPr>
              <a:defRPr sz="1200"/>
            </a:lvl1pPr>
          </a:lstStyle>
          <a:p>
            <a:endParaRPr lang="en-US" dirty="0"/>
          </a:p>
        </p:txBody>
      </p:sp>
      <p:sp>
        <p:nvSpPr>
          <p:cNvPr id="7" name="Slide Number Placeholder 6"/>
          <p:cNvSpPr>
            <a:spLocks noGrp="1"/>
          </p:cNvSpPr>
          <p:nvPr>
            <p:ph type="sldNum" sz="quarter" idx="12"/>
          </p:nvPr>
        </p:nvSpPr>
        <p:spPr>
          <a:xfrm>
            <a:off x="8610600" y="6553200"/>
            <a:ext cx="533400" cy="304800"/>
          </a:xfrm>
          <a:prstGeom prst="rect">
            <a:avLst/>
          </a:prstGeom>
        </p:spPr>
        <p:txBody>
          <a:bodyPr anchor="b"/>
          <a:lstStyle>
            <a:lvl1pPr algn="r">
              <a:defRPr sz="1200"/>
            </a:lvl1pPr>
          </a:lstStyle>
          <a:p>
            <a:fld id="{499623A8-EBC6-4F74-88B3-26EAE98D8F54}" type="slidenum">
              <a:rPr lang="en-US" smtClean="0"/>
              <a:pPr/>
              <a:t>‹#›</a:t>
            </a:fld>
            <a:endParaRPr lang="en-US" dirty="0"/>
          </a:p>
        </p:txBody>
      </p:sp>
      <p:sp>
        <p:nvSpPr>
          <p:cNvPr id="8" name="Title 1"/>
          <p:cNvSpPr>
            <a:spLocks noGrp="1"/>
          </p:cNvSpPr>
          <p:nvPr>
            <p:ph type="title"/>
          </p:nvPr>
        </p:nvSpPr>
        <p:spPr>
          <a:xfrm>
            <a:off x="457200" y="1"/>
            <a:ext cx="8229600" cy="838200"/>
          </a:xfrm>
        </p:spPr>
        <p:txBody>
          <a:bodyPr lIns="0" tIns="0" rIns="0" bIns="0" anchor="ctr">
            <a:normAutofit/>
          </a:bodyPr>
          <a:lstStyle>
            <a:lvl1pPr>
              <a:defRPr sz="3200" cap="all">
                <a:solidFill>
                  <a:schemeClr val="tx1"/>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143001"/>
            <a:ext cx="8229600" cy="48005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UWMedicine_Logo_RGB.png"/>
          <p:cNvPicPr>
            <a:picLocks noChangeAspect="1"/>
          </p:cNvPicPr>
          <p:nvPr/>
        </p:nvPicPr>
        <p:blipFill>
          <a:blip r:embed="rId19" cstate="print"/>
          <a:stretch>
            <a:fillRect/>
          </a:stretch>
        </p:blipFill>
        <p:spPr>
          <a:xfrm>
            <a:off x="304800" y="6385405"/>
            <a:ext cx="1828800" cy="243995"/>
          </a:xfrm>
          <a:prstGeom prst="rect">
            <a:avLst/>
          </a:prstGeom>
        </p:spPr>
      </p:pic>
      <p:sp>
        <p:nvSpPr>
          <p:cNvPr id="6" name="Slide Number Placeholder 5"/>
          <p:cNvSpPr>
            <a:spLocks noGrp="1"/>
          </p:cNvSpPr>
          <p:nvPr>
            <p:ph type="sldNum" sz="quarter" idx="4"/>
          </p:nvPr>
        </p:nvSpPr>
        <p:spPr>
          <a:xfrm>
            <a:off x="8458200" y="6629400"/>
            <a:ext cx="685800" cy="237067"/>
          </a:xfrm>
          <a:prstGeom prst="rect">
            <a:avLst/>
          </a:prstGeom>
        </p:spPr>
        <p:txBody>
          <a:bodyPr lIns="0" tIns="0" rIns="91440" bIns="45720" anchor="b"/>
          <a:lstStyle>
            <a:lvl1pPr algn="r">
              <a:defRPr sz="1200">
                <a:solidFill>
                  <a:schemeClr val="tx1"/>
                </a:solidFill>
              </a:defRPr>
            </a:lvl1pPr>
          </a:lstStyle>
          <a:p>
            <a:fld id="{206C7CE5-3225-8743-B368-1C50B11BFD7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5" r:id="rId1"/>
    <p:sldLayoutId id="2147483661" r:id="rId2"/>
    <p:sldLayoutId id="2147483668" r:id="rId3"/>
    <p:sldLayoutId id="2147483669" r:id="rId4"/>
    <p:sldLayoutId id="2147483662" r:id="rId5"/>
    <p:sldLayoutId id="2147483663" r:id="rId6"/>
    <p:sldLayoutId id="2147483657" r:id="rId7"/>
    <p:sldLayoutId id="2147483664" r:id="rId8"/>
    <p:sldLayoutId id="2147483666" r:id="rId9"/>
    <p:sldLayoutId id="2147483655" r:id="rId10"/>
    <p:sldLayoutId id="2147483670" r:id="rId11"/>
    <p:sldLayoutId id="2147483673" r:id="rId12"/>
    <p:sldLayoutId id="2147483672" r:id="rId13"/>
    <p:sldLayoutId id="2147483671" r:id="rId14"/>
    <p:sldLayoutId id="2147483674" r:id="rId15"/>
    <p:sldLayoutId id="2147483675" r:id="rId16"/>
    <p:sldLayoutId id="2147483667" r:id="rId17"/>
  </p:sldLayoutIdLst>
  <p:timing>
    <p:tnLst>
      <p:par>
        <p:cTn id="1" dur="indefinite" restart="never" nodeType="tmRoot"/>
      </p:par>
    </p:tnLst>
  </p:timing>
  <p:hf hdr="0" ftr="0" dt="0"/>
  <p:txStyles>
    <p:titleStyle>
      <a:lvl1pPr algn="ctr" defTabSz="457200" rtl="0" eaLnBrk="1" latinLnBrk="0" hangingPunct="1">
        <a:spcBef>
          <a:spcPct val="0"/>
        </a:spcBef>
        <a:buNone/>
        <a:defRPr sz="3200" b="1" kern="1200" cap="all" baseline="0">
          <a:solidFill>
            <a:schemeClr val="tx1"/>
          </a:solidFill>
          <a:latin typeface="Arial"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2800" kern="1200">
          <a:solidFill>
            <a:srgbClr val="03020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400" kern="1200">
          <a:solidFill>
            <a:srgbClr val="030201"/>
          </a:solidFill>
          <a:latin typeface="Arial" pitchFamily="34" charset="0"/>
          <a:ea typeface="+mn-ea"/>
          <a:cs typeface="Arial" pitchFamily="34" charset="0"/>
        </a:defRPr>
      </a:lvl2pPr>
      <a:lvl3pPr marL="1143000" indent="-228600" algn="l" defTabSz="457200" rtl="0" eaLnBrk="1" latinLnBrk="0" hangingPunct="1">
        <a:spcBef>
          <a:spcPct val="20000"/>
        </a:spcBef>
        <a:buFont typeface="Arial"/>
        <a:buChar char="•"/>
        <a:defRPr sz="2000" kern="1200">
          <a:solidFill>
            <a:srgbClr val="03020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1800" kern="1200">
          <a:solidFill>
            <a:srgbClr val="03020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pitchFamily="34" charset="0"/>
        <a:buChar char="•"/>
        <a:defRPr sz="1800" kern="1200">
          <a:solidFill>
            <a:srgbClr val="03020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457200" y="1143000"/>
            <a:ext cx="8229600" cy="2011655"/>
          </a:xfrm>
        </p:spPr>
        <p:txBody>
          <a:bodyPr>
            <a:noAutofit/>
          </a:bodyPr>
          <a:lstStyle/>
          <a:p>
            <a:r>
              <a:rPr lang="en-US" dirty="0" smtClean="0"/>
              <a:t>development </a:t>
            </a:r>
            <a:r>
              <a:rPr lang="en-US" dirty="0"/>
              <a:t>of an </a:t>
            </a:r>
            <a:r>
              <a:rPr lang="en-US" dirty="0" err="1" smtClean="0"/>
              <a:t>eHR</a:t>
            </a:r>
            <a:r>
              <a:rPr lang="en-US" dirty="0" smtClean="0"/>
              <a:t> registry for implementing collaborative care of Depression</a:t>
            </a:r>
            <a:endParaRPr lang="en-US" sz="3400" spc="100" dirty="0"/>
          </a:p>
        </p:txBody>
      </p:sp>
      <p:sp>
        <p:nvSpPr>
          <p:cNvPr id="13" name="Subtitle 12"/>
          <p:cNvSpPr>
            <a:spLocks noGrp="1"/>
          </p:cNvSpPr>
          <p:nvPr>
            <p:ph type="subTitle" idx="1"/>
          </p:nvPr>
        </p:nvSpPr>
        <p:spPr/>
        <p:txBody>
          <a:bodyPr>
            <a:normAutofit fontScale="25000" lnSpcReduction="20000"/>
          </a:bodyPr>
          <a:lstStyle/>
          <a:p>
            <a:pPr>
              <a:lnSpc>
                <a:spcPct val="120000"/>
              </a:lnSpc>
            </a:pPr>
            <a:r>
              <a:rPr lang="en-US" sz="9600" dirty="0" smtClean="0">
                <a:solidFill>
                  <a:srgbClr val="030201"/>
                </a:solidFill>
              </a:rPr>
              <a:t>An Information Technology tool to support implementation</a:t>
            </a:r>
          </a:p>
          <a:p>
            <a:pPr>
              <a:lnSpc>
                <a:spcPct val="120000"/>
              </a:lnSpc>
            </a:pPr>
            <a:endParaRPr lang="en-US" sz="9600" dirty="0" smtClean="0">
              <a:solidFill>
                <a:srgbClr val="030201"/>
              </a:solidFill>
              <a:latin typeface="Georgia" pitchFamily="18" charset="0"/>
            </a:endParaRPr>
          </a:p>
          <a:p>
            <a:pPr>
              <a:lnSpc>
                <a:spcPct val="120000"/>
              </a:lnSpc>
            </a:pPr>
            <a:r>
              <a:rPr lang="en-US" sz="8000" dirty="0" smtClean="0">
                <a:solidFill>
                  <a:srgbClr val="030201"/>
                </a:solidFill>
              </a:rPr>
              <a:t>Society for Implementation research collaboration</a:t>
            </a:r>
          </a:p>
          <a:p>
            <a:pPr>
              <a:lnSpc>
                <a:spcPct val="120000"/>
              </a:lnSpc>
            </a:pPr>
            <a:r>
              <a:rPr lang="en-US" sz="8000" dirty="0" smtClean="0">
                <a:solidFill>
                  <a:srgbClr val="030201"/>
                </a:solidFill>
              </a:rPr>
              <a:t>Ian M. Bennett</a:t>
            </a:r>
          </a:p>
          <a:p>
            <a:pPr>
              <a:lnSpc>
                <a:spcPct val="120000"/>
              </a:lnSpc>
            </a:pPr>
            <a:r>
              <a:rPr lang="en-US" sz="8000" dirty="0" smtClean="0">
                <a:solidFill>
                  <a:srgbClr val="030201"/>
                </a:solidFill>
              </a:rPr>
              <a:t>9/6/2017</a:t>
            </a:r>
            <a:endParaRPr lang="en-US" sz="8000" dirty="0">
              <a:solidFill>
                <a:srgbClr val="030201"/>
              </a:solidFill>
            </a:endParaRPr>
          </a:p>
        </p:txBody>
      </p:sp>
      <p:cxnSp>
        <p:nvCxnSpPr>
          <p:cNvPr id="16" name="Straight Connector 15"/>
          <p:cNvCxnSpPr/>
          <p:nvPr/>
        </p:nvCxnSpPr>
        <p:spPr>
          <a:xfrm>
            <a:off x="2514600" y="3886200"/>
            <a:ext cx="4114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Project timeline</a:t>
            </a:r>
            <a:endParaRPr lang="en-US" dirty="0"/>
          </a:p>
        </p:txBody>
      </p:sp>
      <p:sp>
        <p:nvSpPr>
          <p:cNvPr id="4" name="Slide Number Placeholder 3"/>
          <p:cNvSpPr>
            <a:spLocks noGrp="1"/>
          </p:cNvSpPr>
          <p:nvPr>
            <p:ph type="sldNum" sz="quarter" idx="12"/>
          </p:nvPr>
        </p:nvSpPr>
        <p:spPr/>
        <p:txBody>
          <a:bodyPr/>
          <a:lstStyle/>
          <a:p>
            <a:fld id="{206C7CE5-3225-8743-B368-1C50B11BFD71}" type="slidenum">
              <a:rPr lang="en-US" smtClean="0"/>
              <a:pPr/>
              <a:t>10</a:t>
            </a:fld>
            <a:endParaRPr lang="en-US" dirty="0"/>
          </a:p>
        </p:txBody>
      </p:sp>
      <p:cxnSp>
        <p:nvCxnSpPr>
          <p:cNvPr id="6" name="Straight Arrow Connector 5"/>
          <p:cNvCxnSpPr/>
          <p:nvPr/>
        </p:nvCxnSpPr>
        <p:spPr>
          <a:xfrm flipV="1">
            <a:off x="457200" y="2133600"/>
            <a:ext cx="8001000" cy="762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flipH="1">
            <a:off x="457196" y="2472202"/>
            <a:ext cx="2403260" cy="3416320"/>
          </a:xfrm>
          <a:prstGeom prst="rect">
            <a:avLst/>
          </a:prstGeom>
          <a:noFill/>
        </p:spPr>
        <p:txBody>
          <a:bodyPr wrap="square" rtlCol="0">
            <a:spAutoFit/>
          </a:bodyPr>
          <a:lstStyle/>
          <a:p>
            <a:r>
              <a:rPr lang="en-US" b="1" dirty="0" smtClean="0"/>
              <a:t>Development</a:t>
            </a:r>
          </a:p>
          <a:p>
            <a:r>
              <a:rPr lang="en-US" dirty="0" smtClean="0"/>
              <a:t>5-11/2016</a:t>
            </a:r>
          </a:p>
          <a:p>
            <a:endParaRPr lang="en-US" dirty="0" smtClean="0"/>
          </a:p>
          <a:p>
            <a:r>
              <a:rPr lang="en-US" dirty="0" smtClean="0"/>
              <a:t>Development &amp; Planning</a:t>
            </a:r>
          </a:p>
          <a:p>
            <a:r>
              <a:rPr lang="en-US" dirty="0" smtClean="0"/>
              <a:t> - 20 meetings of 1 hour</a:t>
            </a:r>
          </a:p>
          <a:p>
            <a:r>
              <a:rPr lang="en-US" dirty="0" smtClean="0"/>
              <a:t> - Average 9.2 participants</a:t>
            </a:r>
          </a:p>
          <a:p>
            <a:r>
              <a:rPr lang="en-US" dirty="0" smtClean="0"/>
              <a:t>Training</a:t>
            </a:r>
          </a:p>
          <a:p>
            <a:r>
              <a:rPr lang="en-US" dirty="0" smtClean="0"/>
              <a:t>Support</a:t>
            </a:r>
          </a:p>
          <a:p>
            <a:endParaRPr lang="en-US" dirty="0"/>
          </a:p>
        </p:txBody>
      </p:sp>
      <p:sp>
        <p:nvSpPr>
          <p:cNvPr id="12" name="TextBox 11"/>
          <p:cNvSpPr txBox="1"/>
          <p:nvPr/>
        </p:nvSpPr>
        <p:spPr>
          <a:xfrm flipH="1">
            <a:off x="4226119" y="2472202"/>
            <a:ext cx="263092" cy="2845159"/>
          </a:xfrm>
          <a:prstGeom prst="rect">
            <a:avLst/>
          </a:prstGeom>
          <a:noFill/>
        </p:spPr>
        <p:txBody>
          <a:bodyPr wrap="square" rtlCol="0">
            <a:spAutoFit/>
          </a:bodyPr>
          <a:lstStyle/>
          <a:p>
            <a:r>
              <a:rPr lang="en-US" b="1" dirty="0" smtClean="0"/>
              <a:t>Production</a:t>
            </a:r>
            <a:endParaRPr lang="en-US" b="1" dirty="0"/>
          </a:p>
        </p:txBody>
      </p:sp>
      <p:sp>
        <p:nvSpPr>
          <p:cNvPr id="13" name="TextBox 12"/>
          <p:cNvSpPr txBox="1"/>
          <p:nvPr/>
        </p:nvSpPr>
        <p:spPr>
          <a:xfrm flipH="1">
            <a:off x="5638799" y="2472202"/>
            <a:ext cx="314357" cy="3970318"/>
          </a:xfrm>
          <a:prstGeom prst="rect">
            <a:avLst/>
          </a:prstGeom>
          <a:noFill/>
        </p:spPr>
        <p:txBody>
          <a:bodyPr wrap="square" rtlCol="0">
            <a:spAutoFit/>
          </a:bodyPr>
          <a:lstStyle/>
          <a:p>
            <a:r>
              <a:rPr lang="en-US" b="1" dirty="0" smtClean="0"/>
              <a:t>Implementation</a:t>
            </a:r>
            <a:endParaRPr lang="en-US" b="1" dirty="0"/>
          </a:p>
        </p:txBody>
      </p:sp>
      <p:sp>
        <p:nvSpPr>
          <p:cNvPr id="14" name="TextBox 13"/>
          <p:cNvSpPr txBox="1"/>
          <p:nvPr/>
        </p:nvSpPr>
        <p:spPr>
          <a:xfrm>
            <a:off x="6725103" y="2472202"/>
            <a:ext cx="314356" cy="2308324"/>
          </a:xfrm>
          <a:prstGeom prst="rect">
            <a:avLst/>
          </a:prstGeom>
          <a:noFill/>
        </p:spPr>
        <p:txBody>
          <a:bodyPr wrap="square" rtlCol="0">
            <a:spAutoFit/>
          </a:bodyPr>
          <a:lstStyle/>
          <a:p>
            <a:r>
              <a:rPr lang="en-US" b="1" dirty="0" smtClean="0"/>
              <a:t>Feedback</a:t>
            </a:r>
            <a:endParaRPr lang="en-US" b="1" dirty="0"/>
          </a:p>
        </p:txBody>
      </p:sp>
      <p:sp>
        <p:nvSpPr>
          <p:cNvPr id="15" name="TextBox 14"/>
          <p:cNvSpPr txBox="1"/>
          <p:nvPr/>
        </p:nvSpPr>
        <p:spPr>
          <a:xfrm flipH="1">
            <a:off x="7476125" y="2442073"/>
            <a:ext cx="335281" cy="2343196"/>
          </a:xfrm>
          <a:prstGeom prst="rect">
            <a:avLst/>
          </a:prstGeom>
          <a:noFill/>
        </p:spPr>
        <p:txBody>
          <a:bodyPr wrap="square" rtlCol="0">
            <a:spAutoFit/>
          </a:bodyPr>
          <a:lstStyle/>
          <a:p>
            <a:r>
              <a:rPr lang="en-US" b="1" dirty="0" smtClean="0"/>
              <a:t>Revision</a:t>
            </a:r>
            <a:endParaRPr lang="en-US" b="1" dirty="0"/>
          </a:p>
        </p:txBody>
      </p:sp>
      <p:sp>
        <p:nvSpPr>
          <p:cNvPr id="16" name="TextBox 15"/>
          <p:cNvSpPr txBox="1"/>
          <p:nvPr/>
        </p:nvSpPr>
        <p:spPr>
          <a:xfrm flipH="1">
            <a:off x="2860454" y="2502354"/>
            <a:ext cx="1365664" cy="1754326"/>
          </a:xfrm>
          <a:prstGeom prst="rect">
            <a:avLst/>
          </a:prstGeom>
          <a:noFill/>
        </p:spPr>
        <p:txBody>
          <a:bodyPr wrap="square" rtlCol="0">
            <a:spAutoFit/>
          </a:bodyPr>
          <a:lstStyle/>
          <a:p>
            <a:r>
              <a:rPr lang="en-US" b="1" dirty="0" smtClean="0"/>
              <a:t>Build</a:t>
            </a:r>
          </a:p>
          <a:p>
            <a:endParaRPr lang="en-US" b="1" dirty="0"/>
          </a:p>
          <a:p>
            <a:endParaRPr lang="en-US" dirty="0" smtClean="0"/>
          </a:p>
          <a:p>
            <a:r>
              <a:rPr lang="en-US" dirty="0" smtClean="0"/>
              <a:t>Hours </a:t>
            </a:r>
          </a:p>
          <a:p>
            <a:r>
              <a:rPr lang="en-US" dirty="0" smtClean="0"/>
              <a:t>Associated cost</a:t>
            </a:r>
            <a:endParaRPr lang="en-US" dirty="0"/>
          </a:p>
        </p:txBody>
      </p:sp>
      <p:sp>
        <p:nvSpPr>
          <p:cNvPr id="17" name="TextBox 16"/>
          <p:cNvSpPr txBox="1"/>
          <p:nvPr/>
        </p:nvSpPr>
        <p:spPr>
          <a:xfrm rot="19346474">
            <a:off x="1077744" y="1394981"/>
            <a:ext cx="1806905" cy="369332"/>
          </a:xfrm>
          <a:prstGeom prst="rect">
            <a:avLst/>
          </a:prstGeom>
          <a:noFill/>
        </p:spPr>
        <p:txBody>
          <a:bodyPr wrap="none" rtlCol="0">
            <a:spAutoFit/>
          </a:bodyPr>
          <a:lstStyle/>
          <a:p>
            <a:r>
              <a:rPr lang="en-US" dirty="0" smtClean="0"/>
              <a:t>5/2016-11/2016</a:t>
            </a:r>
            <a:endParaRPr lang="en-US" dirty="0"/>
          </a:p>
        </p:txBody>
      </p:sp>
      <p:sp>
        <p:nvSpPr>
          <p:cNvPr id="22" name="TextBox 21"/>
          <p:cNvSpPr txBox="1"/>
          <p:nvPr/>
        </p:nvSpPr>
        <p:spPr>
          <a:xfrm rot="19346474">
            <a:off x="4832472" y="1394981"/>
            <a:ext cx="1755609" cy="369332"/>
          </a:xfrm>
          <a:prstGeom prst="rect">
            <a:avLst/>
          </a:prstGeom>
          <a:noFill/>
        </p:spPr>
        <p:txBody>
          <a:bodyPr wrap="none" rtlCol="0">
            <a:spAutoFit/>
          </a:bodyPr>
          <a:lstStyle/>
          <a:p>
            <a:r>
              <a:rPr lang="en-US" dirty="0" smtClean="0"/>
              <a:t>3/2017-7/2017</a:t>
            </a:r>
            <a:endParaRPr lang="en-US" dirty="0"/>
          </a:p>
        </p:txBody>
      </p:sp>
      <p:sp>
        <p:nvSpPr>
          <p:cNvPr id="23" name="Rectangle 22"/>
          <p:cNvSpPr/>
          <p:nvPr/>
        </p:nvSpPr>
        <p:spPr>
          <a:xfrm rot="19051925">
            <a:off x="4194881" y="1226367"/>
            <a:ext cx="1034911" cy="369332"/>
          </a:xfrm>
          <a:prstGeom prst="rect">
            <a:avLst/>
          </a:prstGeom>
        </p:spPr>
        <p:txBody>
          <a:bodyPr wrap="square">
            <a:spAutoFit/>
          </a:bodyPr>
          <a:lstStyle/>
          <a:p>
            <a:r>
              <a:rPr lang="en-US" dirty="0" smtClean="0"/>
              <a:t>2/2017</a:t>
            </a:r>
            <a:endParaRPr lang="en-US" dirty="0"/>
          </a:p>
        </p:txBody>
      </p:sp>
      <p:sp>
        <p:nvSpPr>
          <p:cNvPr id="24" name="Rectangle 23"/>
          <p:cNvSpPr/>
          <p:nvPr/>
        </p:nvSpPr>
        <p:spPr>
          <a:xfrm rot="19152829">
            <a:off x="2473471" y="1367320"/>
            <a:ext cx="1798890" cy="369332"/>
          </a:xfrm>
          <a:prstGeom prst="rect">
            <a:avLst/>
          </a:prstGeom>
        </p:spPr>
        <p:txBody>
          <a:bodyPr wrap="none">
            <a:spAutoFit/>
          </a:bodyPr>
          <a:lstStyle/>
          <a:p>
            <a:r>
              <a:rPr lang="en-US" dirty="0" smtClean="0"/>
              <a:t>11/2016-2/2017</a:t>
            </a:r>
            <a:endParaRPr lang="en-US" dirty="0"/>
          </a:p>
        </p:txBody>
      </p:sp>
      <p:sp>
        <p:nvSpPr>
          <p:cNvPr id="25" name="TextBox 24"/>
          <p:cNvSpPr txBox="1"/>
          <p:nvPr/>
        </p:nvSpPr>
        <p:spPr>
          <a:xfrm rot="18883643">
            <a:off x="7009110" y="1302012"/>
            <a:ext cx="1008609" cy="369332"/>
          </a:xfrm>
          <a:prstGeom prst="rect">
            <a:avLst/>
          </a:prstGeom>
          <a:noFill/>
        </p:spPr>
        <p:txBody>
          <a:bodyPr wrap="none" rtlCol="0">
            <a:spAutoFit/>
          </a:bodyPr>
          <a:lstStyle/>
          <a:p>
            <a:r>
              <a:rPr lang="en-US" dirty="0" smtClean="0"/>
              <a:t>ongoing</a:t>
            </a:r>
            <a:endParaRPr lang="en-US" dirty="0"/>
          </a:p>
        </p:txBody>
      </p:sp>
      <p:sp>
        <p:nvSpPr>
          <p:cNvPr id="18" name="TextBox 17"/>
          <p:cNvSpPr txBox="1"/>
          <p:nvPr/>
        </p:nvSpPr>
        <p:spPr>
          <a:xfrm flipH="1">
            <a:off x="6400800" y="5008056"/>
            <a:ext cx="2285999" cy="1477328"/>
          </a:xfrm>
          <a:prstGeom prst="rect">
            <a:avLst/>
          </a:prstGeom>
          <a:noFill/>
        </p:spPr>
        <p:txBody>
          <a:bodyPr wrap="square" rtlCol="0">
            <a:spAutoFit/>
          </a:bodyPr>
          <a:lstStyle/>
          <a:p>
            <a:r>
              <a:rPr lang="en-US" b="1" dirty="0" smtClean="0"/>
              <a:t>Feedback driven enhancement plan – webinar with clinical teams</a:t>
            </a:r>
            <a:endParaRPr lang="en-US" b="1" dirty="0"/>
          </a:p>
        </p:txBody>
      </p:sp>
    </p:spTree>
    <p:extLst>
      <p:ext uri="{BB962C8B-B14F-4D97-AF65-F5344CB8AC3E}">
        <p14:creationId xmlns:p14="http://schemas.microsoft.com/office/powerpoint/2010/main" val="921852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Broad recognition of the value of the registry</a:t>
            </a:r>
          </a:p>
          <a:p>
            <a:r>
              <a:rPr lang="en-US" dirty="0" smtClean="0"/>
              <a:t>Quote from a site </a:t>
            </a:r>
            <a:r>
              <a:rPr lang="en-US" dirty="0"/>
              <a:t>project leader:</a:t>
            </a:r>
          </a:p>
          <a:p>
            <a:r>
              <a:rPr lang="en-US" i="1" dirty="0"/>
              <a:t>‘Before this project, many of the staff had their own lists of patients they were concerned about, either in their head or on sticky notes.  Having a list of patients to work from in Epic is useful to organize and track our perinatal patients who are at risk, and ensure that no one falls through the cracks.’</a:t>
            </a:r>
            <a:endParaRPr lang="en-US" dirty="0"/>
          </a:p>
          <a:p>
            <a:endParaRPr lang="en-US" dirty="0"/>
          </a:p>
        </p:txBody>
      </p:sp>
      <p:sp>
        <p:nvSpPr>
          <p:cNvPr id="3" name="Title 2"/>
          <p:cNvSpPr>
            <a:spLocks noGrp="1"/>
          </p:cNvSpPr>
          <p:nvPr>
            <p:ph type="title"/>
          </p:nvPr>
        </p:nvSpPr>
        <p:spPr/>
        <p:txBody>
          <a:bodyPr/>
          <a:lstStyle/>
          <a:p>
            <a:r>
              <a:rPr lang="en-US" dirty="0" smtClean="0"/>
              <a:t>Acceptability</a:t>
            </a:r>
            <a:endParaRPr lang="en-US" dirty="0"/>
          </a:p>
        </p:txBody>
      </p:sp>
      <p:sp>
        <p:nvSpPr>
          <p:cNvPr id="4" name="Slide Number Placeholder 3"/>
          <p:cNvSpPr>
            <a:spLocks noGrp="1"/>
          </p:cNvSpPr>
          <p:nvPr>
            <p:ph type="sldNum" sz="quarter" idx="12"/>
          </p:nvPr>
        </p:nvSpPr>
        <p:spPr/>
        <p:txBody>
          <a:bodyPr/>
          <a:lstStyle/>
          <a:p>
            <a:fld id="{206C7CE5-3225-8743-B368-1C50B11BFD71}" type="slidenum">
              <a:rPr lang="en-US" smtClean="0"/>
              <a:pPr/>
              <a:t>11</a:t>
            </a:fld>
            <a:endParaRPr lang="en-US" dirty="0"/>
          </a:p>
        </p:txBody>
      </p:sp>
    </p:spTree>
    <p:extLst>
      <p:ext uri="{BB962C8B-B14F-4D97-AF65-F5344CB8AC3E}">
        <p14:creationId xmlns:p14="http://schemas.microsoft.com/office/powerpoint/2010/main" val="893292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Training</a:t>
            </a:r>
          </a:p>
          <a:p>
            <a:r>
              <a:rPr lang="en-US" dirty="0"/>
              <a:t>	</a:t>
            </a:r>
            <a:r>
              <a:rPr lang="en-US" dirty="0" smtClean="0"/>
              <a:t>- insufficient time for training</a:t>
            </a:r>
          </a:p>
          <a:p>
            <a:r>
              <a:rPr lang="en-US" dirty="0"/>
              <a:t>	</a:t>
            </a:r>
            <a:r>
              <a:rPr lang="en-US" dirty="0" smtClean="0"/>
              <a:t>- complex registry design</a:t>
            </a:r>
          </a:p>
          <a:p>
            <a:r>
              <a:rPr lang="en-US" dirty="0"/>
              <a:t>	</a:t>
            </a:r>
            <a:r>
              <a:rPr lang="en-US" dirty="0" smtClean="0"/>
              <a:t>- needs to be tailored to specific roles</a:t>
            </a:r>
          </a:p>
          <a:p>
            <a:r>
              <a:rPr lang="en-US" dirty="0"/>
              <a:t>	</a:t>
            </a:r>
            <a:r>
              <a:rPr lang="en-US" dirty="0" smtClean="0"/>
              <a:t>- clinical training in the intervention and 	the use of the registry should be 	integrated</a:t>
            </a:r>
            <a:endParaRPr lang="en-US" dirty="0"/>
          </a:p>
        </p:txBody>
      </p:sp>
      <p:sp>
        <p:nvSpPr>
          <p:cNvPr id="3" name="Title 2"/>
          <p:cNvSpPr>
            <a:spLocks noGrp="1"/>
          </p:cNvSpPr>
          <p:nvPr>
            <p:ph type="title"/>
          </p:nvPr>
        </p:nvSpPr>
        <p:spPr/>
        <p:txBody>
          <a:bodyPr/>
          <a:lstStyle/>
          <a:p>
            <a:r>
              <a:rPr lang="en-US" dirty="0" smtClean="0"/>
              <a:t>Satisfaction</a:t>
            </a:r>
            <a:endParaRPr lang="en-US" dirty="0"/>
          </a:p>
        </p:txBody>
      </p:sp>
      <p:sp>
        <p:nvSpPr>
          <p:cNvPr id="4" name="Slide Number Placeholder 3"/>
          <p:cNvSpPr>
            <a:spLocks noGrp="1"/>
          </p:cNvSpPr>
          <p:nvPr>
            <p:ph type="sldNum" sz="quarter" idx="12"/>
          </p:nvPr>
        </p:nvSpPr>
        <p:spPr/>
        <p:txBody>
          <a:bodyPr/>
          <a:lstStyle/>
          <a:p>
            <a:fld id="{206C7CE5-3225-8743-B368-1C50B11BFD71}" type="slidenum">
              <a:rPr lang="en-US" smtClean="0"/>
              <a:pPr/>
              <a:t>12</a:t>
            </a:fld>
            <a:endParaRPr lang="en-US" dirty="0"/>
          </a:p>
        </p:txBody>
      </p:sp>
    </p:spTree>
    <p:extLst>
      <p:ext uri="{BB962C8B-B14F-4D97-AF65-F5344CB8AC3E}">
        <p14:creationId xmlns:p14="http://schemas.microsoft.com/office/powerpoint/2010/main" val="2590625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43001"/>
            <a:ext cx="7924800" cy="1219199"/>
          </a:xfrm>
        </p:spPr>
        <p:txBody>
          <a:bodyPr>
            <a:normAutofit fontScale="85000" lnSpcReduction="20000"/>
          </a:bodyPr>
          <a:lstStyle/>
          <a:p>
            <a:r>
              <a:rPr lang="en-US" b="1" dirty="0" smtClean="0"/>
              <a:t>Adoption </a:t>
            </a:r>
            <a:r>
              <a:rPr lang="en-US" dirty="0" smtClean="0"/>
              <a:t> </a:t>
            </a:r>
          </a:p>
          <a:p>
            <a:r>
              <a:rPr lang="en-US" dirty="0" smtClean="0"/>
              <a:t>First patients on registry – time from final training (3/15/17)	</a:t>
            </a:r>
          </a:p>
          <a:p>
            <a:endParaRPr lang="en-US" dirty="0"/>
          </a:p>
          <a:p>
            <a:endParaRPr lang="en-US" dirty="0"/>
          </a:p>
        </p:txBody>
      </p:sp>
      <p:sp>
        <p:nvSpPr>
          <p:cNvPr id="3" name="Title 2"/>
          <p:cNvSpPr>
            <a:spLocks noGrp="1"/>
          </p:cNvSpPr>
          <p:nvPr>
            <p:ph type="title"/>
          </p:nvPr>
        </p:nvSpPr>
        <p:spPr/>
        <p:txBody>
          <a:bodyPr/>
          <a:lstStyle/>
          <a:p>
            <a:r>
              <a:rPr lang="en-US" dirty="0" smtClean="0"/>
              <a:t>Implementation</a:t>
            </a:r>
            <a:endParaRPr lang="en-US" dirty="0"/>
          </a:p>
        </p:txBody>
      </p:sp>
      <p:sp>
        <p:nvSpPr>
          <p:cNvPr id="4" name="Slide Number Placeholder 3"/>
          <p:cNvSpPr>
            <a:spLocks noGrp="1"/>
          </p:cNvSpPr>
          <p:nvPr>
            <p:ph type="sldNum" sz="quarter" idx="12"/>
          </p:nvPr>
        </p:nvSpPr>
        <p:spPr/>
        <p:txBody>
          <a:bodyPr/>
          <a:lstStyle/>
          <a:p>
            <a:fld id="{206C7CE5-3225-8743-B368-1C50B11BFD71}" type="slidenum">
              <a:rPr lang="en-US" smtClean="0"/>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86277025"/>
              </p:ext>
            </p:extLst>
          </p:nvPr>
        </p:nvGraphicFramePr>
        <p:xfrm>
          <a:off x="2667000" y="2362200"/>
          <a:ext cx="3200400" cy="3265343"/>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1483022144"/>
                    </a:ext>
                  </a:extLst>
                </a:gridCol>
                <a:gridCol w="2133600">
                  <a:extLst>
                    <a:ext uri="{9D8B030D-6E8A-4147-A177-3AD203B41FA5}">
                      <a16:colId xmlns:a16="http://schemas.microsoft.com/office/drawing/2014/main" val="3702999921"/>
                    </a:ext>
                  </a:extLst>
                </a:gridCol>
              </a:tblGrid>
              <a:tr h="522143">
                <a:tc>
                  <a:txBody>
                    <a:bodyPr/>
                    <a:lstStyle/>
                    <a:p>
                      <a:r>
                        <a:rPr lang="en-US" sz="2400" dirty="0" smtClean="0"/>
                        <a:t>Site</a:t>
                      </a:r>
                      <a:endParaRPr lang="en-US" sz="2400" dirty="0"/>
                    </a:p>
                  </a:txBody>
                  <a:tcPr/>
                </a:tc>
                <a:tc>
                  <a:txBody>
                    <a:bodyPr/>
                    <a:lstStyle/>
                    <a:p>
                      <a:r>
                        <a:rPr lang="en-US" sz="2400" dirty="0" smtClean="0"/>
                        <a:t>Time </a:t>
                      </a:r>
                      <a:endParaRPr lang="en-US" sz="2400" dirty="0"/>
                    </a:p>
                  </a:txBody>
                  <a:tcPr/>
                </a:tc>
                <a:extLst>
                  <a:ext uri="{0D108BD9-81ED-4DB2-BD59-A6C34878D82A}">
                    <a16:rowId xmlns:a16="http://schemas.microsoft.com/office/drawing/2014/main" val="2844238754"/>
                  </a:ext>
                </a:extLst>
              </a:tr>
              <a:tr h="423516">
                <a:tc>
                  <a:txBody>
                    <a:bodyPr/>
                    <a:lstStyle/>
                    <a:p>
                      <a:r>
                        <a:rPr lang="en-US" sz="2400" dirty="0" smtClean="0"/>
                        <a:t>1</a:t>
                      </a:r>
                      <a:endParaRPr lang="en-US" sz="2400" dirty="0"/>
                    </a:p>
                  </a:txBody>
                  <a:tcPr/>
                </a:tc>
                <a:tc>
                  <a:txBody>
                    <a:bodyPr/>
                    <a:lstStyle/>
                    <a:p>
                      <a:r>
                        <a:rPr lang="en-US" sz="2400" dirty="0" smtClean="0"/>
                        <a:t>&lt; 1 week</a:t>
                      </a:r>
                      <a:endParaRPr lang="en-US" sz="2400" dirty="0"/>
                    </a:p>
                  </a:txBody>
                  <a:tcPr/>
                </a:tc>
                <a:extLst>
                  <a:ext uri="{0D108BD9-81ED-4DB2-BD59-A6C34878D82A}">
                    <a16:rowId xmlns:a16="http://schemas.microsoft.com/office/drawing/2014/main" val="3396886690"/>
                  </a:ext>
                </a:extLst>
              </a:tr>
              <a:tr h="423516">
                <a:tc>
                  <a:txBody>
                    <a:bodyPr/>
                    <a:lstStyle/>
                    <a:p>
                      <a:r>
                        <a:rPr lang="en-US" sz="2400" dirty="0" smtClean="0"/>
                        <a:t>2</a:t>
                      </a:r>
                      <a:endParaRPr lang="en-US" sz="2400" dirty="0"/>
                    </a:p>
                  </a:txBody>
                  <a:tcPr/>
                </a:tc>
                <a:tc>
                  <a:txBody>
                    <a:bodyPr/>
                    <a:lstStyle/>
                    <a:p>
                      <a:r>
                        <a:rPr lang="en-US" sz="2400" dirty="0" smtClean="0"/>
                        <a:t> - 1 day</a:t>
                      </a:r>
                      <a:endParaRPr lang="en-US" sz="2400" dirty="0"/>
                    </a:p>
                  </a:txBody>
                  <a:tcPr/>
                </a:tc>
                <a:extLst>
                  <a:ext uri="{0D108BD9-81ED-4DB2-BD59-A6C34878D82A}">
                    <a16:rowId xmlns:a16="http://schemas.microsoft.com/office/drawing/2014/main" val="1347759141"/>
                  </a:ext>
                </a:extLst>
              </a:tr>
              <a:tr h="423516">
                <a:tc>
                  <a:txBody>
                    <a:bodyPr/>
                    <a:lstStyle/>
                    <a:p>
                      <a:r>
                        <a:rPr lang="en-US" sz="2400" dirty="0" smtClean="0"/>
                        <a:t>3</a:t>
                      </a:r>
                      <a:endParaRPr lang="en-US" sz="2400" dirty="0"/>
                    </a:p>
                  </a:txBody>
                  <a:tcPr/>
                </a:tc>
                <a:tc>
                  <a:txBody>
                    <a:bodyPr/>
                    <a:lstStyle/>
                    <a:p>
                      <a:r>
                        <a:rPr lang="en-US" sz="2400" dirty="0" smtClean="0"/>
                        <a:t> - 1</a:t>
                      </a:r>
                      <a:r>
                        <a:rPr lang="en-US" sz="2400" baseline="0" dirty="0" smtClean="0"/>
                        <a:t> week</a:t>
                      </a:r>
                      <a:endParaRPr lang="en-US" sz="2400" dirty="0"/>
                    </a:p>
                  </a:txBody>
                  <a:tcPr/>
                </a:tc>
                <a:extLst>
                  <a:ext uri="{0D108BD9-81ED-4DB2-BD59-A6C34878D82A}">
                    <a16:rowId xmlns:a16="http://schemas.microsoft.com/office/drawing/2014/main" val="1421578068"/>
                  </a:ext>
                </a:extLst>
              </a:tr>
              <a:tr h="423516">
                <a:tc>
                  <a:txBody>
                    <a:bodyPr/>
                    <a:lstStyle/>
                    <a:p>
                      <a:r>
                        <a:rPr lang="en-US" sz="2400" dirty="0" smtClean="0"/>
                        <a:t>4</a:t>
                      </a:r>
                      <a:endParaRPr lang="en-US" sz="2400" dirty="0"/>
                    </a:p>
                  </a:txBody>
                  <a:tcPr/>
                </a:tc>
                <a:tc>
                  <a:txBody>
                    <a:bodyPr/>
                    <a:lstStyle/>
                    <a:p>
                      <a:r>
                        <a:rPr lang="en-US" sz="2400" dirty="0" smtClean="0"/>
                        <a:t>4 weeks</a:t>
                      </a:r>
                      <a:endParaRPr lang="en-US" sz="2400" dirty="0"/>
                    </a:p>
                  </a:txBody>
                  <a:tcPr/>
                </a:tc>
                <a:extLst>
                  <a:ext uri="{0D108BD9-81ED-4DB2-BD59-A6C34878D82A}">
                    <a16:rowId xmlns:a16="http://schemas.microsoft.com/office/drawing/2014/main" val="3282646334"/>
                  </a:ext>
                </a:extLst>
              </a:tr>
              <a:tr h="423516">
                <a:tc>
                  <a:txBody>
                    <a:bodyPr/>
                    <a:lstStyle/>
                    <a:p>
                      <a:r>
                        <a:rPr lang="en-US" sz="2400" dirty="0" smtClean="0"/>
                        <a:t>5</a:t>
                      </a:r>
                      <a:endParaRPr lang="en-US" sz="2400" dirty="0"/>
                    </a:p>
                  </a:txBody>
                  <a:tcPr/>
                </a:tc>
                <a:tc>
                  <a:txBody>
                    <a:bodyPr/>
                    <a:lstStyle/>
                    <a:p>
                      <a:r>
                        <a:rPr lang="en-US" sz="2400" dirty="0" smtClean="0"/>
                        <a:t>3 weeks</a:t>
                      </a:r>
                      <a:endParaRPr lang="en-US" sz="2400" dirty="0"/>
                    </a:p>
                  </a:txBody>
                  <a:tcPr/>
                </a:tc>
                <a:extLst>
                  <a:ext uri="{0D108BD9-81ED-4DB2-BD59-A6C34878D82A}">
                    <a16:rowId xmlns:a16="http://schemas.microsoft.com/office/drawing/2014/main" val="218848628"/>
                  </a:ext>
                </a:extLst>
              </a:tr>
              <a:tr h="423516">
                <a:tc>
                  <a:txBody>
                    <a:bodyPr/>
                    <a:lstStyle/>
                    <a:p>
                      <a:r>
                        <a:rPr lang="en-US" sz="2400" dirty="0" smtClean="0"/>
                        <a:t>6</a:t>
                      </a:r>
                      <a:endParaRPr lang="en-US" sz="2400" dirty="0"/>
                    </a:p>
                  </a:txBody>
                  <a:tcPr/>
                </a:tc>
                <a:tc>
                  <a:txBody>
                    <a:bodyPr/>
                    <a:lstStyle/>
                    <a:p>
                      <a:r>
                        <a:rPr lang="en-US" sz="2400" dirty="0" smtClean="0"/>
                        <a:t>7 weeks</a:t>
                      </a:r>
                      <a:endParaRPr lang="en-US" sz="2400" dirty="0"/>
                    </a:p>
                  </a:txBody>
                  <a:tcPr/>
                </a:tc>
                <a:extLst>
                  <a:ext uri="{0D108BD9-81ED-4DB2-BD59-A6C34878D82A}">
                    <a16:rowId xmlns:a16="http://schemas.microsoft.com/office/drawing/2014/main" val="777439896"/>
                  </a:ext>
                </a:extLst>
              </a:tr>
            </a:tbl>
          </a:graphicData>
        </a:graphic>
      </p:graphicFrame>
    </p:spTree>
    <p:extLst>
      <p:ext uri="{BB962C8B-B14F-4D97-AF65-F5344CB8AC3E}">
        <p14:creationId xmlns:p14="http://schemas.microsoft.com/office/powerpoint/2010/main" val="704574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43000"/>
            <a:ext cx="7924800" cy="5181599"/>
          </a:xfrm>
        </p:spPr>
        <p:txBody>
          <a:bodyPr/>
          <a:lstStyle/>
          <a:p>
            <a:r>
              <a:rPr lang="en-US" b="1" dirty="0" smtClean="0"/>
              <a:t>Penetrance</a:t>
            </a:r>
            <a:r>
              <a:rPr lang="en-US" dirty="0" smtClean="0"/>
              <a:t> – rate of eligible (screen + patients added to registry (July 2017)</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Implementation </a:t>
            </a:r>
            <a:endParaRPr lang="en-US" dirty="0"/>
          </a:p>
        </p:txBody>
      </p:sp>
      <p:sp>
        <p:nvSpPr>
          <p:cNvPr id="4" name="Slide Number Placeholder 3"/>
          <p:cNvSpPr>
            <a:spLocks noGrp="1"/>
          </p:cNvSpPr>
          <p:nvPr>
            <p:ph type="sldNum" sz="quarter" idx="12"/>
          </p:nvPr>
        </p:nvSpPr>
        <p:spPr/>
        <p:txBody>
          <a:bodyPr/>
          <a:lstStyle/>
          <a:p>
            <a:fld id="{206C7CE5-3225-8743-B368-1C50B11BFD71}" type="slidenum">
              <a:rPr lang="en-US" smtClean="0"/>
              <a:pPr/>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67378924"/>
              </p:ext>
            </p:extLst>
          </p:nvPr>
        </p:nvGraphicFramePr>
        <p:xfrm>
          <a:off x="1790700" y="2362200"/>
          <a:ext cx="5562600" cy="3063239"/>
        </p:xfrm>
        <a:graphic>
          <a:graphicData uri="http://schemas.openxmlformats.org/drawingml/2006/table">
            <a:tbl>
              <a:tblPr firstRow="1" bandRow="1">
                <a:tableStyleId>{5C22544A-7EE6-4342-B048-85BDC9FD1C3A}</a:tableStyleId>
              </a:tblPr>
              <a:tblGrid>
                <a:gridCol w="1854200">
                  <a:extLst>
                    <a:ext uri="{9D8B030D-6E8A-4147-A177-3AD203B41FA5}">
                      <a16:colId xmlns:a16="http://schemas.microsoft.com/office/drawing/2014/main" val="1483022144"/>
                    </a:ext>
                  </a:extLst>
                </a:gridCol>
                <a:gridCol w="3708400">
                  <a:extLst>
                    <a:ext uri="{9D8B030D-6E8A-4147-A177-3AD203B41FA5}">
                      <a16:colId xmlns:a16="http://schemas.microsoft.com/office/drawing/2014/main" val="3702999921"/>
                    </a:ext>
                  </a:extLst>
                </a:gridCol>
              </a:tblGrid>
              <a:tr h="522143">
                <a:tc>
                  <a:txBody>
                    <a:bodyPr/>
                    <a:lstStyle/>
                    <a:p>
                      <a:r>
                        <a:rPr lang="en-US" sz="2400" dirty="0" smtClean="0"/>
                        <a:t>Site</a:t>
                      </a:r>
                      <a:endParaRPr lang="en-US" sz="2400" dirty="0"/>
                    </a:p>
                  </a:txBody>
                  <a:tcPr/>
                </a:tc>
                <a:tc>
                  <a:txBody>
                    <a:bodyPr/>
                    <a:lstStyle/>
                    <a:p>
                      <a:r>
                        <a:rPr lang="en-US" sz="2400" dirty="0" smtClean="0"/>
                        <a:t>Number</a:t>
                      </a:r>
                      <a:r>
                        <a:rPr lang="en-US" sz="2400" baseline="0" dirty="0" smtClean="0"/>
                        <a:t> (% eligible)</a:t>
                      </a:r>
                      <a:endParaRPr lang="en-US" sz="2400" dirty="0"/>
                    </a:p>
                  </a:txBody>
                  <a:tcPr/>
                </a:tc>
                <a:extLst>
                  <a:ext uri="{0D108BD9-81ED-4DB2-BD59-A6C34878D82A}">
                    <a16:rowId xmlns:a16="http://schemas.microsoft.com/office/drawing/2014/main" val="2844238754"/>
                  </a:ext>
                </a:extLst>
              </a:tr>
              <a:tr h="423516">
                <a:tc>
                  <a:txBody>
                    <a:bodyPr/>
                    <a:lstStyle/>
                    <a:p>
                      <a:pPr marL="0" marR="0" algn="ctr">
                        <a:spcBef>
                          <a:spcPts val="0"/>
                        </a:spcBef>
                        <a:spcAft>
                          <a:spcPts val="0"/>
                        </a:spcAft>
                      </a:pPr>
                      <a:r>
                        <a:rPr lang="en-US" sz="2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 (233%)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396886690"/>
                  </a:ext>
                </a:extLst>
              </a:tr>
              <a:tr h="423516">
                <a:tc>
                  <a:txBody>
                    <a:bodyPr/>
                    <a:lstStyle/>
                    <a:p>
                      <a:pPr marL="0" marR="0" algn="ctr">
                        <a:spcBef>
                          <a:spcPts val="0"/>
                        </a:spcBef>
                        <a:spcAft>
                          <a:spcPts val="0"/>
                        </a:spcAft>
                      </a:pPr>
                      <a:r>
                        <a:rPr lang="en-US" sz="2400"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 (36%)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47759141"/>
                  </a:ext>
                </a:extLst>
              </a:tr>
              <a:tr h="423516">
                <a:tc>
                  <a:txBody>
                    <a:bodyPr/>
                    <a:lstStyle/>
                    <a:p>
                      <a:pPr marL="0" marR="0" algn="ctr">
                        <a:spcBef>
                          <a:spcPts val="0"/>
                        </a:spcBef>
                        <a:spcAft>
                          <a:spcPts val="0"/>
                        </a:spcAft>
                      </a:pPr>
                      <a:r>
                        <a:rPr lang="en-US" sz="2400"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 (123%)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21578068"/>
                  </a:ext>
                </a:extLst>
              </a:tr>
              <a:tr h="423516">
                <a:tc>
                  <a:txBody>
                    <a:bodyPr/>
                    <a:lstStyle/>
                    <a:p>
                      <a:pPr marL="0" marR="0" algn="ctr">
                        <a:spcBef>
                          <a:spcPts val="0"/>
                        </a:spcBef>
                        <a:spcAft>
                          <a:spcPts val="0"/>
                        </a:spcAft>
                      </a:pPr>
                      <a:r>
                        <a:rPr lang="en-US" sz="2400"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 (200%)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82646334"/>
                  </a:ext>
                </a:extLst>
              </a:tr>
              <a:tr h="423516">
                <a:tc>
                  <a:txBody>
                    <a:bodyPr/>
                    <a:lstStyle/>
                    <a:p>
                      <a:pPr marL="0" marR="0" algn="ctr">
                        <a:spcBef>
                          <a:spcPts val="0"/>
                        </a:spcBef>
                        <a:spcAft>
                          <a:spcPts val="0"/>
                        </a:spcAft>
                      </a:pPr>
                      <a:r>
                        <a:rPr lang="en-US" sz="2400"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47 (671%)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18848628"/>
                  </a:ext>
                </a:extLst>
              </a:tr>
              <a:tr h="423516">
                <a:tc>
                  <a:txBody>
                    <a:bodyPr/>
                    <a:lstStyle/>
                    <a:p>
                      <a:pPr marL="0" marR="0" algn="ctr">
                        <a:spcBef>
                          <a:spcPts val="0"/>
                        </a:spcBef>
                        <a:spcAft>
                          <a:spcPts val="0"/>
                        </a:spcAft>
                      </a:pPr>
                      <a:r>
                        <a:rPr lang="en-US" sz="2400"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6</a:t>
                      </a:r>
                      <a:endParaRPr lang="en-US"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 (167%)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777439896"/>
                  </a:ext>
                </a:extLst>
              </a:tr>
            </a:tbl>
          </a:graphicData>
        </a:graphic>
      </p:graphicFrame>
    </p:spTree>
    <p:extLst>
      <p:ext uri="{BB962C8B-B14F-4D97-AF65-F5344CB8AC3E}">
        <p14:creationId xmlns:p14="http://schemas.microsoft.com/office/powerpoint/2010/main" val="1992802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Fidelity</a:t>
            </a:r>
          </a:p>
          <a:p>
            <a:r>
              <a:rPr lang="en-US" dirty="0" smtClean="0"/>
              <a:t>	- Adoption and Penetrance do not sufficiently reflect use of the registry</a:t>
            </a:r>
          </a:p>
          <a:p>
            <a:r>
              <a:rPr lang="en-US" dirty="0"/>
              <a:t>	</a:t>
            </a:r>
            <a:r>
              <a:rPr lang="en-US" dirty="0" smtClean="0"/>
              <a:t>- Other aspects of the registry that are more complex include frequency of review, prioritization of high risk patients for care, time to place individual patients screening+ on the registry</a:t>
            </a:r>
          </a:p>
          <a:p>
            <a:r>
              <a:rPr lang="en-US" dirty="0"/>
              <a:t>	</a:t>
            </a:r>
            <a:r>
              <a:rPr lang="en-US" dirty="0" smtClean="0"/>
              <a:t>- Insufficient time to assess these metrics</a:t>
            </a:r>
            <a:endParaRPr lang="en-US" dirty="0"/>
          </a:p>
        </p:txBody>
      </p:sp>
      <p:sp>
        <p:nvSpPr>
          <p:cNvPr id="3" name="Title 2"/>
          <p:cNvSpPr>
            <a:spLocks noGrp="1"/>
          </p:cNvSpPr>
          <p:nvPr>
            <p:ph type="title"/>
          </p:nvPr>
        </p:nvSpPr>
        <p:spPr/>
        <p:txBody>
          <a:bodyPr/>
          <a:lstStyle/>
          <a:p>
            <a:r>
              <a:rPr lang="en-US" dirty="0" smtClean="0"/>
              <a:t>Implementation</a:t>
            </a:r>
            <a:endParaRPr lang="en-US" dirty="0"/>
          </a:p>
        </p:txBody>
      </p:sp>
      <p:sp>
        <p:nvSpPr>
          <p:cNvPr id="4" name="Slide Number Placeholder 3"/>
          <p:cNvSpPr>
            <a:spLocks noGrp="1"/>
          </p:cNvSpPr>
          <p:nvPr>
            <p:ph type="sldNum" sz="quarter" idx="12"/>
          </p:nvPr>
        </p:nvSpPr>
        <p:spPr/>
        <p:txBody>
          <a:bodyPr/>
          <a:lstStyle/>
          <a:p>
            <a:fld id="{206C7CE5-3225-8743-B368-1C50B11BFD71}" type="slidenum">
              <a:rPr lang="en-US" smtClean="0"/>
              <a:pPr/>
              <a:t>15</a:t>
            </a:fld>
            <a:endParaRPr lang="en-US" dirty="0"/>
          </a:p>
        </p:txBody>
      </p:sp>
    </p:spTree>
    <p:extLst>
      <p:ext uri="{BB962C8B-B14F-4D97-AF65-F5344CB8AC3E}">
        <p14:creationId xmlns:p14="http://schemas.microsoft.com/office/powerpoint/2010/main" val="954199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Created a patient registry within an ambulatory EHR</a:t>
            </a:r>
          </a:p>
          <a:p>
            <a:r>
              <a:rPr lang="en-US" dirty="0"/>
              <a:t>	</a:t>
            </a:r>
            <a:r>
              <a:rPr lang="en-US" dirty="0" smtClean="0"/>
              <a:t>- On time and within budget</a:t>
            </a:r>
          </a:p>
          <a:p>
            <a:r>
              <a:rPr lang="en-US" dirty="0"/>
              <a:t>	</a:t>
            </a:r>
            <a:r>
              <a:rPr lang="en-US" dirty="0" smtClean="0"/>
              <a:t>- Incorporating functionality from an 	existing care management system</a:t>
            </a:r>
          </a:p>
          <a:p>
            <a:r>
              <a:rPr lang="en-US" dirty="0"/>
              <a:t>	</a:t>
            </a:r>
            <a:r>
              <a:rPr lang="en-US" dirty="0" smtClean="0"/>
              <a:t>- All participating sites began utilizing 	the system though to variable </a:t>
            </a:r>
            <a:r>
              <a:rPr lang="en-US" dirty="0" smtClean="0"/>
              <a:t>degrees</a:t>
            </a:r>
          </a:p>
          <a:p>
            <a:r>
              <a:rPr lang="en-US" dirty="0"/>
              <a:t>	</a:t>
            </a:r>
            <a:r>
              <a:rPr lang="en-US" dirty="0" smtClean="0"/>
              <a:t>- Training was insufficient for the 	complexity of the registry</a:t>
            </a:r>
            <a:endParaRPr lang="en-US" dirty="0"/>
          </a:p>
        </p:txBody>
      </p:sp>
      <p:sp>
        <p:nvSpPr>
          <p:cNvPr id="3" name="Title 2"/>
          <p:cNvSpPr>
            <a:spLocks noGrp="1"/>
          </p:cNvSpPr>
          <p:nvPr>
            <p:ph type="title"/>
          </p:nvPr>
        </p:nvSpPr>
        <p:spPr/>
        <p:txBody>
          <a:bodyPr/>
          <a:lstStyle/>
          <a:p>
            <a:r>
              <a:rPr lang="en-US" dirty="0" smtClean="0"/>
              <a:t>Discussion</a:t>
            </a:r>
            <a:endParaRPr lang="en-US" dirty="0"/>
          </a:p>
        </p:txBody>
      </p:sp>
      <p:sp>
        <p:nvSpPr>
          <p:cNvPr id="4" name="Slide Number Placeholder 3"/>
          <p:cNvSpPr>
            <a:spLocks noGrp="1"/>
          </p:cNvSpPr>
          <p:nvPr>
            <p:ph type="sldNum" sz="quarter" idx="12"/>
          </p:nvPr>
        </p:nvSpPr>
        <p:spPr/>
        <p:txBody>
          <a:bodyPr/>
          <a:lstStyle/>
          <a:p>
            <a:fld id="{206C7CE5-3225-8743-B368-1C50B11BFD71}" type="slidenum">
              <a:rPr lang="en-US" smtClean="0"/>
              <a:pPr/>
              <a:t>16</a:t>
            </a:fld>
            <a:endParaRPr lang="en-US" dirty="0"/>
          </a:p>
        </p:txBody>
      </p:sp>
    </p:spTree>
    <p:extLst>
      <p:ext uri="{BB962C8B-B14F-4D97-AF65-F5344CB8AC3E}">
        <p14:creationId xmlns:p14="http://schemas.microsoft.com/office/powerpoint/2010/main" val="1928752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763000" cy="5501898"/>
          </a:xfrm>
        </p:spPr>
        <p:txBody>
          <a:bodyPr>
            <a:normAutofit/>
          </a:bodyPr>
          <a:lstStyle/>
          <a:p>
            <a:r>
              <a:rPr lang="en-US" dirty="0" smtClean="0"/>
              <a:t>Registry Development</a:t>
            </a:r>
            <a:endParaRPr lang="en-US" dirty="0" smtClean="0"/>
          </a:p>
          <a:p>
            <a:pPr marL="1657350" lvl="1" indent="-514350">
              <a:buFont typeface="+mj-lt"/>
              <a:buAutoNum type="arabicPeriod"/>
            </a:pPr>
            <a:r>
              <a:rPr lang="en-US" sz="2400" dirty="0" smtClean="0"/>
              <a:t>Participatory design was unique and useful</a:t>
            </a:r>
            <a:endParaRPr lang="en-US" sz="2400" dirty="0"/>
          </a:p>
          <a:p>
            <a:pPr marL="1657350" lvl="1" indent="-514350">
              <a:buFont typeface="+mj-lt"/>
              <a:buAutoNum type="arabicPeriod"/>
            </a:pPr>
            <a:r>
              <a:rPr lang="en-US" sz="2400" dirty="0" smtClean="0"/>
              <a:t>Additional user testing before deployment by end users could have reduced some unnecessary complexity</a:t>
            </a:r>
            <a:endParaRPr lang="en-US" sz="2400" dirty="0"/>
          </a:p>
          <a:p>
            <a:r>
              <a:rPr lang="en-US" dirty="0" smtClean="0"/>
              <a:t>Implementation</a:t>
            </a:r>
            <a:endParaRPr lang="en-US" dirty="0" smtClean="0"/>
          </a:p>
          <a:p>
            <a:pPr marL="1657350" lvl="1" indent="-514350">
              <a:buAutoNum type="arabicPeriod"/>
            </a:pPr>
            <a:r>
              <a:rPr lang="en-US" sz="2400" dirty="0" smtClean="0"/>
              <a:t>Training </a:t>
            </a:r>
          </a:p>
          <a:p>
            <a:pPr marL="1604963" lvl="2" indent="-342900"/>
            <a:r>
              <a:rPr lang="en-US" sz="2000" dirty="0" smtClean="0"/>
              <a:t>More time</a:t>
            </a:r>
          </a:p>
          <a:p>
            <a:pPr marL="1604963" lvl="2" indent="-342900"/>
            <a:r>
              <a:rPr lang="en-US" sz="2000" dirty="0" smtClean="0"/>
              <a:t>C</a:t>
            </a:r>
            <a:r>
              <a:rPr lang="en-US" sz="2000" dirty="0" smtClean="0"/>
              <a:t>ontextualize </a:t>
            </a:r>
            <a:r>
              <a:rPr lang="en-US" sz="2000" dirty="0" smtClean="0"/>
              <a:t>with clinical training</a:t>
            </a:r>
            <a:endParaRPr lang="en-US" sz="2000" dirty="0"/>
          </a:p>
          <a:p>
            <a:pPr marL="1604963" lvl="2" indent="-342900"/>
            <a:r>
              <a:rPr lang="en-US" sz="2000" dirty="0" smtClean="0"/>
              <a:t>Incorporate end users in the development of the training</a:t>
            </a:r>
            <a:endParaRPr lang="en-US" sz="2000" dirty="0" smtClean="0"/>
          </a:p>
          <a:p>
            <a:pPr marL="1657350" lvl="1" indent="-514350">
              <a:buAutoNum type="arabicPeriod"/>
            </a:pPr>
            <a:r>
              <a:rPr lang="en-US" sz="2400" dirty="0" smtClean="0"/>
              <a:t>Adoption – measurable but </a:t>
            </a:r>
            <a:r>
              <a:rPr lang="en-US" sz="2400" dirty="0" smtClean="0"/>
              <a:t>limited</a:t>
            </a:r>
          </a:p>
          <a:p>
            <a:pPr marL="1657350" lvl="1" indent="-514350">
              <a:buAutoNum type="arabicPeriod"/>
            </a:pPr>
            <a:endParaRPr lang="en-US" sz="2400" dirty="0" smtClean="0"/>
          </a:p>
          <a:p>
            <a:pPr lvl="1" indent="0">
              <a:buNone/>
            </a:pPr>
            <a:endParaRPr lang="en-US" sz="2400" dirty="0" smtClean="0"/>
          </a:p>
          <a:p>
            <a:pPr marL="1657350" lvl="1" indent="-514350">
              <a:buAutoNum type="arabicPeriod"/>
            </a:pPr>
            <a:endParaRPr lang="en-US" sz="2400" dirty="0" smtClean="0"/>
          </a:p>
          <a:p>
            <a:pPr lvl="1" indent="0">
              <a:buNone/>
            </a:pPr>
            <a:endParaRPr lang="en-US" sz="2400" dirty="0" smtClean="0"/>
          </a:p>
          <a:p>
            <a:pPr marL="514350" indent="-514350">
              <a:buAutoNum type="arabicPeriod"/>
            </a:pPr>
            <a:endParaRPr lang="en-US" dirty="0" smtClean="0"/>
          </a:p>
          <a:p>
            <a:endParaRPr lang="en-US" dirty="0" smtClean="0"/>
          </a:p>
        </p:txBody>
      </p:sp>
      <p:sp>
        <p:nvSpPr>
          <p:cNvPr id="3" name="Title 2"/>
          <p:cNvSpPr>
            <a:spLocks noGrp="1"/>
          </p:cNvSpPr>
          <p:nvPr>
            <p:ph type="title"/>
          </p:nvPr>
        </p:nvSpPr>
        <p:spPr/>
        <p:txBody>
          <a:bodyPr>
            <a:normAutofit/>
          </a:bodyPr>
          <a:lstStyle/>
          <a:p>
            <a:r>
              <a:rPr lang="en-US" dirty="0" smtClean="0"/>
              <a:t>Learnings</a:t>
            </a:r>
            <a:endParaRPr lang="en-US" dirty="0"/>
          </a:p>
        </p:txBody>
      </p:sp>
      <p:sp>
        <p:nvSpPr>
          <p:cNvPr id="4" name="Slide Number Placeholder 3"/>
          <p:cNvSpPr>
            <a:spLocks noGrp="1"/>
          </p:cNvSpPr>
          <p:nvPr>
            <p:ph type="sldNum" sz="quarter" idx="12"/>
          </p:nvPr>
        </p:nvSpPr>
        <p:spPr/>
        <p:txBody>
          <a:bodyPr/>
          <a:lstStyle/>
          <a:p>
            <a:fld id="{206C7CE5-3225-8743-B368-1C50B11BFD71}" type="slidenum">
              <a:rPr lang="en-US" smtClean="0"/>
              <a:pPr/>
              <a:t>17</a:t>
            </a:fld>
            <a:endParaRPr lang="en-US" dirty="0"/>
          </a:p>
        </p:txBody>
      </p:sp>
    </p:spTree>
    <p:extLst>
      <p:ext uri="{BB962C8B-B14F-4D97-AF65-F5344CB8AC3E}">
        <p14:creationId xmlns:p14="http://schemas.microsoft.com/office/powerpoint/2010/main" val="858791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76400"/>
            <a:ext cx="7772400" cy="1470025"/>
          </a:xfrm>
        </p:spPr>
        <p:txBody>
          <a:bodyPr/>
          <a:lstStyle/>
          <a:p>
            <a:r>
              <a:rPr lang="en-US" dirty="0" smtClean="0"/>
              <a:t>Thanks from the </a:t>
            </a:r>
            <a:r>
              <a:rPr lang="en-US" dirty="0" err="1" smtClean="0"/>
              <a:t>MInD</a:t>
            </a:r>
            <a:r>
              <a:rPr lang="en-US" dirty="0" smtClean="0"/>
              <a:t>-I Team</a:t>
            </a:r>
            <a:endParaRPr lang="en-US" dirty="0"/>
          </a:p>
        </p:txBody>
      </p:sp>
      <p:sp>
        <p:nvSpPr>
          <p:cNvPr id="5" name="Subtitle 4"/>
          <p:cNvSpPr>
            <a:spLocks noGrp="1"/>
          </p:cNvSpPr>
          <p:nvPr>
            <p:ph type="subTitle" idx="1"/>
          </p:nvPr>
        </p:nvSpPr>
        <p:spPr>
          <a:xfrm>
            <a:off x="1371600" y="4038600"/>
            <a:ext cx="6400800" cy="1752600"/>
          </a:xfrm>
        </p:spPr>
        <p:txBody>
          <a:bodyPr>
            <a:noAutofit/>
          </a:bodyPr>
          <a:lstStyle/>
          <a:p>
            <a:r>
              <a:rPr lang="en-US" sz="2400" dirty="0" smtClean="0">
                <a:solidFill>
                  <a:srgbClr val="030201"/>
                </a:solidFill>
                <a:latin typeface="+mn-lt"/>
              </a:rPr>
              <a:t>Ian M. Bennett</a:t>
            </a:r>
          </a:p>
          <a:p>
            <a:r>
              <a:rPr lang="en-US" sz="2000" dirty="0" smtClean="0">
                <a:solidFill>
                  <a:srgbClr val="030201"/>
                </a:solidFill>
                <a:latin typeface="+mn-lt"/>
              </a:rPr>
              <a:t>ibennett@uw.edu</a:t>
            </a:r>
          </a:p>
          <a:p>
            <a:r>
              <a:rPr lang="en-US" sz="1800" dirty="0">
                <a:latin typeface="+mn-lt"/>
              </a:rPr>
              <a:t>https://depts.washington.edu/fammed/profile/?id=00555</a:t>
            </a:r>
            <a:endParaRPr lang="en-US" sz="1800" dirty="0">
              <a:solidFill>
                <a:srgbClr val="030201"/>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43000"/>
            <a:ext cx="7924800" cy="5181599"/>
          </a:xfrm>
        </p:spPr>
        <p:txBody>
          <a:bodyPr>
            <a:normAutofit/>
          </a:bodyPr>
          <a:lstStyle/>
          <a:p>
            <a:r>
              <a:rPr lang="en-US" dirty="0" smtClean="0"/>
              <a:t>University of Washington</a:t>
            </a:r>
          </a:p>
          <a:p>
            <a:r>
              <a:rPr lang="en-US" dirty="0"/>
              <a:t>	</a:t>
            </a:r>
            <a:r>
              <a:rPr lang="en-US" sz="2400" dirty="0" smtClean="0"/>
              <a:t>Family Medicine</a:t>
            </a:r>
          </a:p>
          <a:p>
            <a:r>
              <a:rPr lang="en-US" sz="2400" dirty="0"/>
              <a:t>	</a:t>
            </a:r>
            <a:r>
              <a:rPr lang="en-US" sz="2400" dirty="0" smtClean="0"/>
              <a:t>	</a:t>
            </a:r>
            <a:r>
              <a:rPr lang="en-US" sz="2000" dirty="0" smtClean="0"/>
              <a:t>Ian Bennett</a:t>
            </a:r>
            <a:endParaRPr lang="en-US" sz="2400" dirty="0" smtClean="0"/>
          </a:p>
          <a:p>
            <a:r>
              <a:rPr lang="en-US" sz="2400" dirty="0"/>
              <a:t>	</a:t>
            </a:r>
            <a:r>
              <a:rPr lang="en-US" sz="2400" dirty="0" smtClean="0"/>
              <a:t>Psychiatry and Behavioral Sciences &amp; AIMS Center</a:t>
            </a:r>
          </a:p>
          <a:p>
            <a:r>
              <a:rPr lang="en-US" sz="2400" dirty="0"/>
              <a:t>	</a:t>
            </a:r>
            <a:r>
              <a:rPr lang="en-US" sz="2400" dirty="0" smtClean="0"/>
              <a:t>	</a:t>
            </a:r>
            <a:r>
              <a:rPr lang="en-US" sz="2000" dirty="0" smtClean="0"/>
              <a:t>Jurgen Unutzer, Amy Bauer, Amritha Bhat, Suzy Hunter</a:t>
            </a:r>
            <a:endParaRPr lang="en-US" sz="2400" dirty="0" smtClean="0"/>
          </a:p>
          <a:p>
            <a:r>
              <a:rPr lang="en-US" dirty="0" smtClean="0"/>
              <a:t>OCHIN Inc.</a:t>
            </a:r>
          </a:p>
          <a:p>
            <a:r>
              <a:rPr lang="en-US" sz="2000" dirty="0"/>
              <a:t>	</a:t>
            </a:r>
            <a:r>
              <a:rPr lang="en-US" sz="2400" dirty="0" smtClean="0"/>
              <a:t>Research</a:t>
            </a:r>
          </a:p>
          <a:p>
            <a:r>
              <a:rPr lang="en-US" sz="2400" dirty="0"/>
              <a:t>	</a:t>
            </a:r>
            <a:r>
              <a:rPr lang="en-US" sz="2400" dirty="0" smtClean="0"/>
              <a:t>	</a:t>
            </a:r>
            <a:r>
              <a:rPr lang="en-US" sz="2000" dirty="0" smtClean="0"/>
              <a:t>Rachel </a:t>
            </a:r>
            <a:r>
              <a:rPr lang="en-US" sz="2000" dirty="0"/>
              <a:t>Gold,, Perry Foley </a:t>
            </a:r>
            <a:endParaRPr lang="en-US" sz="2400" dirty="0" smtClean="0"/>
          </a:p>
          <a:p>
            <a:r>
              <a:rPr lang="en-US" sz="2400" dirty="0"/>
              <a:t>	</a:t>
            </a:r>
            <a:r>
              <a:rPr lang="en-US" sz="2400" dirty="0" smtClean="0"/>
              <a:t>EPIC Development</a:t>
            </a:r>
          </a:p>
          <a:p>
            <a:r>
              <a:rPr lang="en-US" sz="2000" dirty="0"/>
              <a:t>	</a:t>
            </a:r>
            <a:r>
              <a:rPr lang="en-US" sz="2000" dirty="0" smtClean="0"/>
              <a:t>	Marla </a:t>
            </a:r>
            <a:r>
              <a:rPr lang="en-US" sz="2000" dirty="0"/>
              <a:t>Dearing, Mary </a:t>
            </a:r>
            <a:r>
              <a:rPr lang="en-US" sz="2000" dirty="0" smtClean="0"/>
              <a:t>Middendorf</a:t>
            </a:r>
          </a:p>
          <a:p>
            <a:endParaRPr lang="en-US" sz="2000" dirty="0" smtClean="0"/>
          </a:p>
        </p:txBody>
      </p:sp>
      <p:sp>
        <p:nvSpPr>
          <p:cNvPr id="3" name="Title 2"/>
          <p:cNvSpPr>
            <a:spLocks noGrp="1"/>
          </p:cNvSpPr>
          <p:nvPr>
            <p:ph type="title"/>
          </p:nvPr>
        </p:nvSpPr>
        <p:spPr/>
        <p:txBody>
          <a:bodyPr/>
          <a:lstStyle/>
          <a:p>
            <a:r>
              <a:rPr lang="en-US" dirty="0" smtClean="0"/>
              <a:t>Partners</a:t>
            </a:r>
            <a:endParaRPr lang="en-US" dirty="0"/>
          </a:p>
        </p:txBody>
      </p:sp>
      <p:sp>
        <p:nvSpPr>
          <p:cNvPr id="4" name="Slide Number Placeholder 3"/>
          <p:cNvSpPr>
            <a:spLocks noGrp="1"/>
          </p:cNvSpPr>
          <p:nvPr>
            <p:ph type="sldNum" sz="quarter" idx="12"/>
          </p:nvPr>
        </p:nvSpPr>
        <p:spPr/>
        <p:txBody>
          <a:bodyPr/>
          <a:lstStyle/>
          <a:p>
            <a:fld id="{206C7CE5-3225-8743-B368-1C50B11BFD71}" type="slidenum">
              <a:rPr lang="en-US" smtClean="0"/>
              <a:pPr/>
              <a:t>2</a:t>
            </a:fld>
            <a:endParaRPr lang="en-US" dirty="0"/>
          </a:p>
        </p:txBody>
      </p:sp>
    </p:spTree>
    <p:extLst>
      <p:ext uri="{BB962C8B-B14F-4D97-AF65-F5344CB8AC3E}">
        <p14:creationId xmlns:p14="http://schemas.microsoft.com/office/powerpoint/2010/main" val="258389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382000" cy="5715000"/>
          </a:xfrm>
        </p:spPr>
        <p:txBody>
          <a:bodyPr>
            <a:normAutofit/>
          </a:bodyPr>
          <a:lstStyle/>
          <a:p>
            <a:r>
              <a:rPr lang="en-US" dirty="0" smtClean="0"/>
              <a:t>Part of work for a c</a:t>
            </a:r>
            <a:r>
              <a:rPr lang="en-US" dirty="0" smtClean="0"/>
              <a:t>luster </a:t>
            </a:r>
            <a:r>
              <a:rPr lang="en-US" dirty="0" smtClean="0"/>
              <a:t>randomized trial for collaborative care of perinatal depression </a:t>
            </a:r>
          </a:p>
          <a:p>
            <a:r>
              <a:rPr lang="en-US" sz="2400" dirty="0" smtClean="0"/>
              <a:t>(</a:t>
            </a:r>
            <a:r>
              <a:rPr lang="en-US" sz="2400" dirty="0" smtClean="0">
                <a:solidFill>
                  <a:schemeClr val="tx2"/>
                </a:solidFill>
              </a:rPr>
              <a:t>Trials.gov# </a:t>
            </a:r>
            <a:r>
              <a:rPr lang="en-US" sz="2400" dirty="0">
                <a:solidFill>
                  <a:schemeClr val="tx2"/>
                </a:solidFill>
              </a:rPr>
              <a:t>NCT02976025</a:t>
            </a:r>
            <a:r>
              <a:rPr lang="en-US" sz="2400" u="sng" dirty="0" smtClean="0">
                <a:solidFill>
                  <a:schemeClr val="tx2"/>
                </a:solidFill>
              </a:rPr>
              <a:t>)</a:t>
            </a:r>
          </a:p>
          <a:p>
            <a:r>
              <a:rPr lang="en-US" u="sng" dirty="0" smtClean="0"/>
              <a:t>AIMS Center – University of Washington</a:t>
            </a:r>
          </a:p>
          <a:p>
            <a:pPr marL="342900" indent="-342900">
              <a:buFontTx/>
              <a:buChar char="-"/>
            </a:pPr>
            <a:r>
              <a:rPr lang="en-US" sz="2400" dirty="0" smtClean="0"/>
              <a:t>Collaborative Care</a:t>
            </a:r>
          </a:p>
          <a:p>
            <a:pPr marL="342900" indent="-342900">
              <a:buFontTx/>
              <a:buChar char="-"/>
            </a:pPr>
            <a:r>
              <a:rPr lang="en-US" sz="2400" dirty="0" smtClean="0"/>
              <a:t>Care Manager Tracking System (CMTS)</a:t>
            </a:r>
          </a:p>
          <a:p>
            <a:r>
              <a:rPr lang="en-US" u="sng" dirty="0" smtClean="0"/>
              <a:t>OCHIN Inc.</a:t>
            </a:r>
          </a:p>
          <a:p>
            <a:pPr marL="342900" indent="-342900">
              <a:buFontTx/>
              <a:buChar char="-"/>
            </a:pPr>
            <a:r>
              <a:rPr lang="en-US" sz="2400" dirty="0" smtClean="0"/>
              <a:t>Health information network of community health centers</a:t>
            </a:r>
          </a:p>
          <a:p>
            <a:pPr marL="342900" indent="-342900">
              <a:buFontTx/>
              <a:buChar char="-"/>
            </a:pPr>
            <a:r>
              <a:rPr lang="en-US" sz="2400" dirty="0" smtClean="0"/>
              <a:t>Shared EPIC ambulatory EHR</a:t>
            </a:r>
          </a:p>
          <a:p>
            <a:pPr marL="342900" indent="-342900">
              <a:buFontTx/>
              <a:buChar char="-"/>
            </a:pPr>
            <a:r>
              <a:rPr lang="en-US" sz="2400" dirty="0" smtClean="0"/>
              <a:t>EPIC development capacity </a:t>
            </a:r>
          </a:p>
          <a:p>
            <a:pPr marL="342900" indent="-342900">
              <a:buFontTx/>
              <a:buChar char="-"/>
            </a:pPr>
            <a:r>
              <a:rPr lang="en-US" sz="2400" dirty="0" smtClean="0"/>
              <a:t>QI and clinical enhancement support</a:t>
            </a:r>
            <a:endParaRPr lang="en-US" sz="2400" dirty="0"/>
          </a:p>
        </p:txBody>
      </p:sp>
      <p:sp>
        <p:nvSpPr>
          <p:cNvPr id="3" name="Title 2"/>
          <p:cNvSpPr>
            <a:spLocks noGrp="1"/>
          </p:cNvSpPr>
          <p:nvPr>
            <p:ph type="title"/>
          </p:nvPr>
        </p:nvSpPr>
        <p:spPr/>
        <p:txBody>
          <a:bodyPr/>
          <a:lstStyle/>
          <a:p>
            <a:r>
              <a:rPr lang="en-US" dirty="0" smtClean="0"/>
              <a:t>Background of work</a:t>
            </a:r>
            <a:endParaRPr lang="en-US" dirty="0"/>
          </a:p>
        </p:txBody>
      </p:sp>
      <p:sp>
        <p:nvSpPr>
          <p:cNvPr id="4" name="Slide Number Placeholder 3"/>
          <p:cNvSpPr>
            <a:spLocks noGrp="1"/>
          </p:cNvSpPr>
          <p:nvPr>
            <p:ph type="sldNum" sz="quarter" idx="12"/>
          </p:nvPr>
        </p:nvSpPr>
        <p:spPr/>
        <p:txBody>
          <a:bodyPr/>
          <a:lstStyle/>
          <a:p>
            <a:fld id="{206C7CE5-3225-8743-B368-1C50B11BFD71}" type="slidenum">
              <a:rPr lang="en-US" smtClean="0"/>
              <a:pPr/>
              <a:t>3</a:t>
            </a:fld>
            <a:endParaRPr lang="en-US" dirty="0"/>
          </a:p>
        </p:txBody>
      </p:sp>
    </p:spTree>
    <p:extLst>
      <p:ext uri="{BB962C8B-B14F-4D97-AF65-F5344CB8AC3E}">
        <p14:creationId xmlns:p14="http://schemas.microsoft.com/office/powerpoint/2010/main" val="2351088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Implementing complex interventions</a:t>
            </a:r>
            <a:endParaRPr lang="en-US" dirty="0"/>
          </a:p>
        </p:txBody>
      </p:sp>
      <p:sp>
        <p:nvSpPr>
          <p:cNvPr id="5" name="Content Placeholder 4"/>
          <p:cNvSpPr>
            <a:spLocks noGrp="1"/>
          </p:cNvSpPr>
          <p:nvPr>
            <p:ph idx="1"/>
          </p:nvPr>
        </p:nvSpPr>
        <p:spPr>
          <a:xfrm>
            <a:off x="609600" y="1143000"/>
            <a:ext cx="7924800" cy="5333999"/>
          </a:xfrm>
        </p:spPr>
        <p:txBody>
          <a:bodyPr/>
          <a:lstStyle/>
          <a:p>
            <a:r>
              <a:rPr lang="en-US" sz="3000" dirty="0"/>
              <a:t>C</a:t>
            </a:r>
            <a:r>
              <a:rPr lang="en-US" sz="3000" dirty="0" smtClean="0"/>
              <a:t>hronic illness management in primary care. </a:t>
            </a:r>
          </a:p>
          <a:p>
            <a:pPr marL="344488" indent="-344488">
              <a:spcBef>
                <a:spcPts val="600"/>
              </a:spcBef>
              <a:buFont typeface="Arial" pitchFamily="34" charset="0"/>
              <a:buChar char="•"/>
            </a:pPr>
            <a:r>
              <a:rPr lang="en-US" sz="2800" dirty="0"/>
              <a:t>Moving from volume to </a:t>
            </a:r>
            <a:r>
              <a:rPr lang="en-US" sz="2800" dirty="0" smtClean="0"/>
              <a:t>value</a:t>
            </a:r>
          </a:p>
          <a:p>
            <a:pPr marL="1487488" lvl="1" indent="-344488"/>
            <a:r>
              <a:rPr lang="en-US" sz="2400" dirty="0"/>
              <a:t>Team based </a:t>
            </a:r>
            <a:r>
              <a:rPr lang="en-US" sz="2400" dirty="0" smtClean="0"/>
              <a:t>care</a:t>
            </a:r>
          </a:p>
          <a:p>
            <a:pPr marL="1487488" lvl="1" indent="-344488"/>
            <a:r>
              <a:rPr lang="en-US" sz="2400" dirty="0" smtClean="0"/>
              <a:t>Measurement based treatment</a:t>
            </a:r>
          </a:p>
          <a:p>
            <a:pPr marL="1487488" lvl="1" indent="-344488"/>
            <a:r>
              <a:rPr lang="en-US" sz="2400" dirty="0" smtClean="0"/>
              <a:t>Population health strategies</a:t>
            </a:r>
            <a:endParaRPr lang="en-US" sz="2400" dirty="0"/>
          </a:p>
          <a:p>
            <a:pPr marL="1487488" lvl="1" indent="-344488"/>
            <a:r>
              <a:rPr lang="en-US" sz="2400" dirty="0"/>
              <a:t>Quality </a:t>
            </a:r>
            <a:r>
              <a:rPr lang="en-US" sz="2400" dirty="0" smtClean="0"/>
              <a:t>improvement processes</a:t>
            </a:r>
            <a:endParaRPr lang="en-US" sz="2400" dirty="0"/>
          </a:p>
          <a:p>
            <a:pPr marL="344488" indent="-344488">
              <a:spcBef>
                <a:spcPts val="600"/>
              </a:spcBef>
              <a:buFont typeface="Arial" pitchFamily="34" charset="0"/>
              <a:buChar char="•"/>
            </a:pPr>
            <a:r>
              <a:rPr lang="en-US" sz="2800" dirty="0" smtClean="0"/>
              <a:t>Practice changes</a:t>
            </a:r>
          </a:p>
          <a:p>
            <a:pPr marL="1487488" lvl="1" indent="-344488"/>
            <a:r>
              <a:rPr lang="en-US" sz="2400" dirty="0" smtClean="0"/>
              <a:t>Operations, clinical skills, management of information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t>
            </a:r>
            <a:r>
              <a:rPr lang="en-US" dirty="0"/>
              <a:t>Health information </a:t>
            </a:r>
            <a:r>
              <a:rPr lang="en-US" dirty="0" smtClean="0"/>
              <a:t>technology supporting interventions</a:t>
            </a:r>
            <a:endParaRPr lang="en-US" dirty="0"/>
          </a:p>
        </p:txBody>
      </p:sp>
      <p:sp>
        <p:nvSpPr>
          <p:cNvPr id="5" name="Content Placeholder 4"/>
          <p:cNvSpPr>
            <a:spLocks noGrp="1"/>
          </p:cNvSpPr>
          <p:nvPr>
            <p:ph idx="1"/>
          </p:nvPr>
        </p:nvSpPr>
        <p:spPr>
          <a:xfrm>
            <a:off x="304800" y="1143000"/>
            <a:ext cx="8686800" cy="5486400"/>
          </a:xfrm>
        </p:spPr>
        <p:txBody>
          <a:bodyPr>
            <a:normAutofit/>
          </a:bodyPr>
          <a:lstStyle/>
          <a:p>
            <a:r>
              <a:rPr lang="en-US" sz="3000" dirty="0" smtClean="0"/>
              <a:t>Electronic Health Records </a:t>
            </a:r>
          </a:p>
          <a:p>
            <a:pPr marL="1487488" lvl="1" indent="-344488"/>
            <a:r>
              <a:rPr lang="en-US" sz="2400" dirty="0" smtClean="0"/>
              <a:t>Ubiquitous in primary care</a:t>
            </a:r>
            <a:r>
              <a:rPr lang="en-US" sz="2000" dirty="0" smtClean="0"/>
              <a:t> </a:t>
            </a:r>
          </a:p>
          <a:p>
            <a:pPr marL="1487488" lvl="1" indent="-344488"/>
            <a:r>
              <a:rPr lang="en-US" sz="2400" dirty="0" smtClean="0"/>
              <a:t>Can be used for multiple implementation strategies*</a:t>
            </a:r>
          </a:p>
          <a:p>
            <a:pPr lvl="2" indent="0">
              <a:buNone/>
            </a:pPr>
            <a:r>
              <a:rPr lang="en-US" sz="2200" b="1" dirty="0" smtClean="0"/>
              <a:t>Restructure</a:t>
            </a:r>
            <a:r>
              <a:rPr lang="en-US" sz="2200" dirty="0" smtClean="0"/>
              <a:t>: record systems, access to clinical  information</a:t>
            </a:r>
          </a:p>
          <a:p>
            <a:pPr lvl="2" indent="0">
              <a:buNone/>
            </a:pPr>
            <a:r>
              <a:rPr lang="en-US" sz="2200" b="1" dirty="0" smtClean="0"/>
              <a:t>Quality management</a:t>
            </a:r>
            <a:r>
              <a:rPr lang="en-US" sz="2200" dirty="0" smtClean="0"/>
              <a:t>: quality monitoring systems, audit-  feedback, reminders, </a:t>
            </a:r>
          </a:p>
          <a:p>
            <a:pPr lvl="2" indent="0">
              <a:buNone/>
            </a:pPr>
            <a:r>
              <a:rPr lang="en-US" sz="2200" b="1" dirty="0" smtClean="0"/>
              <a:t>Educate</a:t>
            </a:r>
            <a:r>
              <a:rPr lang="en-US" sz="2200" dirty="0" smtClean="0"/>
              <a:t>: decision support</a:t>
            </a:r>
          </a:p>
          <a:p>
            <a:pPr marL="1487488" lvl="1" indent="-344488"/>
            <a:r>
              <a:rPr lang="en-US" sz="2400" dirty="0" smtClean="0"/>
              <a:t>Evidence for support of implementation </a:t>
            </a:r>
            <a:r>
              <a:rPr lang="en-US" sz="2400" dirty="0"/>
              <a:t>is </a:t>
            </a:r>
            <a:r>
              <a:rPr lang="en-US" sz="2400" dirty="0" smtClean="0"/>
              <a:t>varied</a:t>
            </a:r>
          </a:p>
          <a:p>
            <a:pPr lvl="1" indent="0">
              <a:buNone/>
            </a:pPr>
            <a:r>
              <a:rPr lang="en-US" sz="2200" dirty="0"/>
              <a:t>	</a:t>
            </a:r>
            <a:r>
              <a:rPr lang="en-US" sz="2200" dirty="0" smtClean="0"/>
              <a:t>- Many strategies considered distractions to users</a:t>
            </a:r>
          </a:p>
          <a:p>
            <a:r>
              <a:rPr lang="en-US" dirty="0"/>
              <a:t>	</a:t>
            </a:r>
            <a:r>
              <a:rPr lang="en-US" dirty="0" smtClean="0"/>
              <a:t>		*</a:t>
            </a:r>
            <a:r>
              <a:rPr lang="en-US" sz="1800" dirty="0" smtClean="0"/>
              <a:t>Powell et al (2012)</a:t>
            </a:r>
            <a:endParaRPr lang="en-US" dirty="0"/>
          </a:p>
        </p:txBody>
      </p:sp>
    </p:spTree>
    <p:extLst>
      <p:ext uri="{BB962C8B-B14F-4D97-AF65-F5344CB8AC3E}">
        <p14:creationId xmlns:p14="http://schemas.microsoft.com/office/powerpoint/2010/main" val="2010854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229600" cy="5714999"/>
          </a:xfrm>
        </p:spPr>
        <p:txBody>
          <a:bodyPr>
            <a:normAutofit lnSpcReduction="10000"/>
          </a:bodyPr>
          <a:lstStyle/>
          <a:p>
            <a:r>
              <a:rPr lang="en-US" sz="3000" dirty="0" smtClean="0"/>
              <a:t>Chronic Illness Care</a:t>
            </a:r>
            <a:endParaRPr lang="en-US" sz="3000" dirty="0"/>
          </a:p>
          <a:p>
            <a:pPr marL="1487488" lvl="1" indent="-344488"/>
            <a:r>
              <a:rPr lang="en-US" sz="2400" dirty="0"/>
              <a:t>Evidence for improved </a:t>
            </a:r>
            <a:r>
              <a:rPr lang="en-US" sz="2400" dirty="0" smtClean="0"/>
              <a:t>outcomes</a:t>
            </a:r>
            <a:endParaRPr lang="en-US" sz="2400" dirty="0"/>
          </a:p>
          <a:p>
            <a:pPr marL="1487488" lvl="1" indent="-344488"/>
            <a:r>
              <a:rPr lang="en-US" sz="2400" dirty="0"/>
              <a:t>Part of team based and proactive </a:t>
            </a:r>
            <a:r>
              <a:rPr lang="en-US" sz="2400" dirty="0" smtClean="0"/>
              <a:t>care</a:t>
            </a:r>
            <a:endParaRPr lang="en-US" sz="2400" dirty="0"/>
          </a:p>
          <a:p>
            <a:r>
              <a:rPr lang="en-US" sz="3000" dirty="0" smtClean="0"/>
              <a:t>Functionalities</a:t>
            </a:r>
          </a:p>
          <a:p>
            <a:pPr marL="1600200" lvl="1" indent="-457200"/>
            <a:r>
              <a:rPr lang="en-US" sz="2400" dirty="0" smtClean="0"/>
              <a:t>Ordered list of patients, </a:t>
            </a:r>
          </a:p>
          <a:p>
            <a:pPr marL="1600200" lvl="1" indent="-457200"/>
            <a:r>
              <a:rPr lang="en-US" sz="2400" dirty="0"/>
              <a:t>R</a:t>
            </a:r>
            <a:r>
              <a:rPr lang="en-US" sz="2400" dirty="0" smtClean="0"/>
              <a:t>ecord of progress </a:t>
            </a:r>
          </a:p>
          <a:p>
            <a:pPr marL="1600200" lvl="1" indent="-457200"/>
            <a:r>
              <a:rPr lang="en-US" sz="2400" dirty="0" smtClean="0"/>
              <a:t>Reminders based on care pathways/protocols</a:t>
            </a:r>
          </a:p>
          <a:p>
            <a:pPr marL="1600200" lvl="1" indent="-457200"/>
            <a:r>
              <a:rPr lang="en-US" sz="2400" dirty="0" smtClean="0"/>
              <a:t>Facile means of communicating among team members and patients</a:t>
            </a:r>
          </a:p>
          <a:p>
            <a:r>
              <a:rPr lang="en-US" sz="3000" dirty="0" smtClean="0"/>
              <a:t>Obstacles</a:t>
            </a:r>
            <a:endParaRPr lang="en-US" sz="3000" dirty="0"/>
          </a:p>
          <a:p>
            <a:pPr marL="1487488" lvl="1" indent="-344488"/>
            <a:r>
              <a:rPr lang="en-US" sz="2400" dirty="0"/>
              <a:t>Registries not built into </a:t>
            </a:r>
            <a:r>
              <a:rPr lang="en-US" sz="2400" dirty="0" smtClean="0"/>
              <a:t>EHRs </a:t>
            </a:r>
            <a:endParaRPr lang="en-US" sz="2400" dirty="0"/>
          </a:p>
          <a:p>
            <a:pPr marL="1487488" lvl="1" indent="-344488"/>
            <a:r>
              <a:rPr lang="en-US" sz="2400" dirty="0"/>
              <a:t>Cost and complexity of modifying EHRs</a:t>
            </a:r>
            <a:endParaRPr lang="en-US" sz="3000" dirty="0"/>
          </a:p>
          <a:p>
            <a:endParaRPr lang="en-US" dirty="0"/>
          </a:p>
        </p:txBody>
      </p:sp>
      <p:sp>
        <p:nvSpPr>
          <p:cNvPr id="3" name="Title 2"/>
          <p:cNvSpPr>
            <a:spLocks noGrp="1"/>
          </p:cNvSpPr>
          <p:nvPr>
            <p:ph type="title"/>
          </p:nvPr>
        </p:nvSpPr>
        <p:spPr/>
        <p:txBody>
          <a:bodyPr/>
          <a:lstStyle/>
          <a:p>
            <a:r>
              <a:rPr lang="en-US" dirty="0" smtClean="0"/>
              <a:t>Patient registries</a:t>
            </a:r>
            <a:endParaRPr lang="en-US" dirty="0"/>
          </a:p>
        </p:txBody>
      </p:sp>
      <p:sp>
        <p:nvSpPr>
          <p:cNvPr id="4" name="Slide Number Placeholder 3"/>
          <p:cNvSpPr>
            <a:spLocks noGrp="1"/>
          </p:cNvSpPr>
          <p:nvPr>
            <p:ph type="sldNum" sz="quarter" idx="12"/>
          </p:nvPr>
        </p:nvSpPr>
        <p:spPr/>
        <p:txBody>
          <a:bodyPr/>
          <a:lstStyle/>
          <a:p>
            <a:fld id="{206C7CE5-3225-8743-B368-1C50B11BFD71}" type="slidenum">
              <a:rPr lang="en-US" smtClean="0"/>
              <a:pPr/>
              <a:t>6</a:t>
            </a:fld>
            <a:endParaRPr lang="en-US" dirty="0"/>
          </a:p>
        </p:txBody>
      </p:sp>
    </p:spTree>
    <p:extLst>
      <p:ext uri="{BB962C8B-B14F-4D97-AF65-F5344CB8AC3E}">
        <p14:creationId xmlns:p14="http://schemas.microsoft.com/office/powerpoint/2010/main" val="529695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t>Build a functional care registry for perinatal depression care into an ambulatory </a:t>
            </a:r>
            <a:r>
              <a:rPr lang="en-US" dirty="0" smtClean="0"/>
              <a:t>EHR</a:t>
            </a:r>
            <a:endParaRPr lang="en-US" dirty="0" smtClean="0"/>
          </a:p>
          <a:p>
            <a:pPr marL="1600200" lvl="1" indent="-457200"/>
            <a:r>
              <a:rPr lang="en-US" dirty="0" smtClean="0"/>
              <a:t>Utilize end user input to improve utility and usability</a:t>
            </a:r>
            <a:endParaRPr lang="en-US" dirty="0" smtClean="0"/>
          </a:p>
          <a:p>
            <a:pPr marL="514350" indent="-514350">
              <a:buFont typeface="+mj-lt"/>
              <a:buAutoNum type="arabicPeriod"/>
            </a:pPr>
            <a:r>
              <a:rPr lang="en-US" dirty="0" smtClean="0"/>
              <a:t>Implement this tool in primary care sites providing team based care for </a:t>
            </a:r>
            <a:r>
              <a:rPr lang="en-US" dirty="0" smtClean="0"/>
              <a:t>depression (6 in first wave of trial)</a:t>
            </a:r>
            <a:endParaRPr lang="en-US" dirty="0" smtClean="0"/>
          </a:p>
        </p:txBody>
      </p:sp>
      <p:sp>
        <p:nvSpPr>
          <p:cNvPr id="3" name="Title 2"/>
          <p:cNvSpPr>
            <a:spLocks noGrp="1"/>
          </p:cNvSpPr>
          <p:nvPr>
            <p:ph type="title"/>
          </p:nvPr>
        </p:nvSpPr>
        <p:spPr/>
        <p:txBody>
          <a:bodyPr/>
          <a:lstStyle/>
          <a:p>
            <a:r>
              <a:rPr lang="en-US" dirty="0" smtClean="0"/>
              <a:t>Goals</a:t>
            </a:r>
            <a:endParaRPr lang="en-US" dirty="0"/>
          </a:p>
        </p:txBody>
      </p:sp>
      <p:sp>
        <p:nvSpPr>
          <p:cNvPr id="4" name="Slide Number Placeholder 3"/>
          <p:cNvSpPr>
            <a:spLocks noGrp="1"/>
          </p:cNvSpPr>
          <p:nvPr>
            <p:ph type="sldNum" sz="quarter" idx="12"/>
          </p:nvPr>
        </p:nvSpPr>
        <p:spPr/>
        <p:txBody>
          <a:bodyPr/>
          <a:lstStyle/>
          <a:p>
            <a:fld id="{206C7CE5-3225-8743-B368-1C50B11BFD71}" type="slidenum">
              <a:rPr lang="en-US" smtClean="0"/>
              <a:pPr/>
              <a:t>7</a:t>
            </a:fld>
            <a:endParaRPr lang="en-US" dirty="0"/>
          </a:p>
        </p:txBody>
      </p:sp>
    </p:spTree>
    <p:extLst>
      <p:ext uri="{BB962C8B-B14F-4D97-AF65-F5344CB8AC3E}">
        <p14:creationId xmlns:p14="http://schemas.microsoft.com/office/powerpoint/2010/main" val="3855907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Multi-disciplinary strategy</a:t>
            </a:r>
          </a:p>
          <a:p>
            <a:r>
              <a:rPr lang="en-US" dirty="0"/>
              <a:t>	</a:t>
            </a:r>
            <a:r>
              <a:rPr lang="en-US" dirty="0" smtClean="0"/>
              <a:t>- </a:t>
            </a:r>
            <a:r>
              <a:rPr lang="en-US" sz="2400" dirty="0" smtClean="0"/>
              <a:t>developer-user collaboration</a:t>
            </a:r>
          </a:p>
          <a:p>
            <a:r>
              <a:rPr lang="en-US" sz="2400" dirty="0"/>
              <a:t>	</a:t>
            </a:r>
            <a:r>
              <a:rPr lang="en-US" sz="2400" dirty="0" smtClean="0"/>
              <a:t>- primary care and mental health</a:t>
            </a:r>
          </a:p>
          <a:p>
            <a:r>
              <a:rPr lang="en-US" sz="2400" dirty="0"/>
              <a:t>	</a:t>
            </a:r>
            <a:r>
              <a:rPr lang="en-US" sz="2400" dirty="0" smtClean="0"/>
              <a:t>- CMTS developers</a:t>
            </a:r>
          </a:p>
          <a:p>
            <a:r>
              <a:rPr lang="en-US" dirty="0" smtClean="0"/>
              <a:t>End-user input</a:t>
            </a:r>
          </a:p>
          <a:p>
            <a:r>
              <a:rPr lang="en-US" dirty="0"/>
              <a:t>	</a:t>
            </a:r>
            <a:r>
              <a:rPr lang="en-US" sz="2400" dirty="0" smtClean="0"/>
              <a:t>- care managers from sites using this EHR, and  </a:t>
            </a:r>
          </a:p>
          <a:p>
            <a:r>
              <a:rPr lang="en-US" sz="2400" dirty="0"/>
              <a:t>	</a:t>
            </a:r>
            <a:r>
              <a:rPr lang="en-US" sz="2400" dirty="0" smtClean="0"/>
              <a:t>implemented </a:t>
            </a:r>
            <a:r>
              <a:rPr lang="en-US" sz="2400" dirty="0" smtClean="0"/>
              <a:t>collaborative care for perinatal 		depression</a:t>
            </a:r>
            <a:endParaRPr lang="en-US" sz="2400" dirty="0"/>
          </a:p>
        </p:txBody>
      </p:sp>
      <p:sp>
        <p:nvSpPr>
          <p:cNvPr id="3" name="Title 2"/>
          <p:cNvSpPr>
            <a:spLocks noGrp="1"/>
          </p:cNvSpPr>
          <p:nvPr>
            <p:ph type="title"/>
          </p:nvPr>
        </p:nvSpPr>
        <p:spPr/>
        <p:txBody>
          <a:bodyPr/>
          <a:lstStyle/>
          <a:p>
            <a:r>
              <a:rPr lang="en-US" dirty="0" smtClean="0"/>
              <a:t>Development Process</a:t>
            </a:r>
            <a:endParaRPr lang="en-US" dirty="0"/>
          </a:p>
        </p:txBody>
      </p:sp>
      <p:sp>
        <p:nvSpPr>
          <p:cNvPr id="4" name="Slide Number Placeholder 3"/>
          <p:cNvSpPr>
            <a:spLocks noGrp="1"/>
          </p:cNvSpPr>
          <p:nvPr>
            <p:ph type="sldNum" sz="quarter" idx="12"/>
          </p:nvPr>
        </p:nvSpPr>
        <p:spPr/>
        <p:txBody>
          <a:bodyPr/>
          <a:lstStyle/>
          <a:p>
            <a:fld id="{206C7CE5-3225-8743-B368-1C50B11BFD71}" type="slidenum">
              <a:rPr lang="en-US" smtClean="0"/>
              <a:pPr/>
              <a:t>8</a:t>
            </a:fld>
            <a:endParaRPr lang="en-US" dirty="0"/>
          </a:p>
        </p:txBody>
      </p:sp>
    </p:spTree>
    <p:extLst>
      <p:ext uri="{BB962C8B-B14F-4D97-AF65-F5344CB8AC3E}">
        <p14:creationId xmlns:p14="http://schemas.microsoft.com/office/powerpoint/2010/main" val="1687241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43000"/>
            <a:ext cx="7924800" cy="5486400"/>
          </a:xfrm>
        </p:spPr>
        <p:txBody>
          <a:bodyPr>
            <a:normAutofit fontScale="92500" lnSpcReduction="10000"/>
          </a:bodyPr>
          <a:lstStyle/>
          <a:p>
            <a:r>
              <a:rPr lang="en-US" dirty="0" smtClean="0"/>
              <a:t>Development</a:t>
            </a:r>
          </a:p>
          <a:p>
            <a:r>
              <a:rPr lang="en-US" dirty="0"/>
              <a:t>	</a:t>
            </a:r>
            <a:r>
              <a:rPr lang="en-US" dirty="0" smtClean="0"/>
              <a:t>- Cost (design, build, training elements)</a:t>
            </a:r>
          </a:p>
          <a:p>
            <a:r>
              <a:rPr lang="en-US" dirty="0"/>
              <a:t>	</a:t>
            </a:r>
            <a:r>
              <a:rPr lang="en-US" dirty="0" smtClean="0"/>
              <a:t>- Feedback and modification</a:t>
            </a:r>
          </a:p>
          <a:p>
            <a:r>
              <a:rPr lang="en-US" dirty="0" smtClean="0"/>
              <a:t>Implementation*</a:t>
            </a:r>
          </a:p>
          <a:p>
            <a:r>
              <a:rPr lang="en-US" dirty="0"/>
              <a:t>	</a:t>
            </a:r>
            <a:r>
              <a:rPr lang="en-US" dirty="0" smtClean="0"/>
              <a:t>- Acceptability (satisfaction)</a:t>
            </a:r>
          </a:p>
          <a:p>
            <a:r>
              <a:rPr lang="en-US" dirty="0"/>
              <a:t>	</a:t>
            </a:r>
            <a:r>
              <a:rPr lang="en-US" dirty="0" smtClean="0"/>
              <a:t>- Adoption (initiation of registry)</a:t>
            </a:r>
          </a:p>
          <a:p>
            <a:r>
              <a:rPr lang="en-US" dirty="0"/>
              <a:t>	</a:t>
            </a:r>
            <a:r>
              <a:rPr lang="en-US" dirty="0" smtClean="0"/>
              <a:t>- Appropriateness (perceived utility)</a:t>
            </a:r>
          </a:p>
          <a:p>
            <a:r>
              <a:rPr lang="en-US" dirty="0"/>
              <a:t>	</a:t>
            </a:r>
            <a:r>
              <a:rPr lang="en-US" dirty="0" smtClean="0"/>
              <a:t>- Fidelity (use of tool as designed)</a:t>
            </a:r>
          </a:p>
          <a:p>
            <a:r>
              <a:rPr lang="en-US" dirty="0"/>
              <a:t>	</a:t>
            </a:r>
            <a:r>
              <a:rPr lang="en-US" dirty="0" smtClean="0"/>
              <a:t>- Penetration (rate of eligible patients)</a:t>
            </a:r>
          </a:p>
          <a:p>
            <a:r>
              <a:rPr lang="en-US" dirty="0"/>
              <a:t>	</a:t>
            </a:r>
            <a:r>
              <a:rPr lang="en-US" dirty="0" smtClean="0"/>
              <a:t>- Sustainability (continued use)</a:t>
            </a:r>
          </a:p>
          <a:p>
            <a:r>
              <a:rPr lang="en-US" dirty="0" smtClean="0"/>
              <a:t>*</a:t>
            </a:r>
            <a:r>
              <a:rPr lang="en-US" sz="1800" dirty="0" smtClean="0"/>
              <a:t>Proctor et al (2011)</a:t>
            </a:r>
          </a:p>
          <a:p>
            <a:endParaRPr lang="en-US" dirty="0"/>
          </a:p>
        </p:txBody>
      </p:sp>
      <p:sp>
        <p:nvSpPr>
          <p:cNvPr id="3" name="Title 2"/>
          <p:cNvSpPr>
            <a:spLocks noGrp="1"/>
          </p:cNvSpPr>
          <p:nvPr>
            <p:ph type="title"/>
          </p:nvPr>
        </p:nvSpPr>
        <p:spPr/>
        <p:txBody>
          <a:bodyPr/>
          <a:lstStyle/>
          <a:p>
            <a:r>
              <a:rPr lang="en-US" dirty="0" smtClean="0"/>
              <a:t>Evaluation Approaches</a:t>
            </a:r>
            <a:endParaRPr lang="en-US" dirty="0"/>
          </a:p>
        </p:txBody>
      </p:sp>
      <p:sp>
        <p:nvSpPr>
          <p:cNvPr id="4" name="Slide Number Placeholder 3"/>
          <p:cNvSpPr>
            <a:spLocks noGrp="1"/>
          </p:cNvSpPr>
          <p:nvPr>
            <p:ph type="sldNum" sz="quarter" idx="12"/>
          </p:nvPr>
        </p:nvSpPr>
        <p:spPr/>
        <p:txBody>
          <a:bodyPr/>
          <a:lstStyle/>
          <a:p>
            <a:fld id="{206C7CE5-3225-8743-B368-1C50B11BFD71}" type="slidenum">
              <a:rPr lang="en-US" smtClean="0"/>
              <a:pPr/>
              <a:t>9</a:t>
            </a:fld>
            <a:endParaRPr lang="en-US" dirty="0"/>
          </a:p>
        </p:txBody>
      </p:sp>
    </p:spTree>
    <p:extLst>
      <p:ext uri="{BB962C8B-B14F-4D97-AF65-F5344CB8AC3E}">
        <p14:creationId xmlns:p14="http://schemas.microsoft.com/office/powerpoint/2010/main" val="2760961345"/>
      </p:ext>
    </p:extLst>
  </p:cSld>
  <p:clrMapOvr>
    <a:masterClrMapping/>
  </p:clrMapOvr>
</p:sld>
</file>

<file path=ppt/theme/theme1.xml><?xml version="1.0" encoding="utf-8"?>
<a:theme xmlns:a="http://schemas.openxmlformats.org/drawingml/2006/main" name="Template_light-background_3-21-12 (1)">
  <a:themeElements>
    <a:clrScheme name="UW Medicine">
      <a:dk1>
        <a:srgbClr val="7C6316"/>
      </a:dk1>
      <a:lt1>
        <a:srgbClr val="FFFFFF"/>
      </a:lt1>
      <a:dk2>
        <a:srgbClr val="000000"/>
      </a:dk2>
      <a:lt2>
        <a:srgbClr val="F9F7E7"/>
      </a:lt2>
      <a:accent1>
        <a:srgbClr val="7C6316"/>
      </a:accent1>
      <a:accent2>
        <a:srgbClr val="F2ECC2"/>
      </a:accent2>
      <a:accent3>
        <a:srgbClr val="F9F7E7"/>
      </a:accent3>
      <a:accent4>
        <a:srgbClr val="C0C0C0"/>
      </a:accent4>
      <a:accent5>
        <a:srgbClr val="C00000"/>
      </a:accent5>
      <a:accent6>
        <a:srgbClr val="808080"/>
      </a:accent6>
      <a:hlink>
        <a:srgbClr val="7C6316"/>
      </a:hlink>
      <a:folHlink>
        <a:srgbClr val="77787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Template_light-background_3-21-12 (1)</Template>
  <TotalTime>30337</TotalTime>
  <Words>1024</Words>
  <Application>Microsoft Office PowerPoint</Application>
  <PresentationFormat>On-screen Show (4:3)</PresentationFormat>
  <Paragraphs>266</Paragraphs>
  <Slides>18</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Georgia</vt:lpstr>
      <vt:lpstr>Goudy</vt:lpstr>
      <vt:lpstr>Times New Roman</vt:lpstr>
      <vt:lpstr>Template_light-background_3-21-12 (1)</vt:lpstr>
      <vt:lpstr>development of an eHR registry for implementing collaborative care of Depression</vt:lpstr>
      <vt:lpstr>Partners</vt:lpstr>
      <vt:lpstr>Background of work</vt:lpstr>
      <vt:lpstr>Implementing complex interventions</vt:lpstr>
      <vt:lpstr> Health information technology supporting interventions</vt:lpstr>
      <vt:lpstr>Patient registries</vt:lpstr>
      <vt:lpstr>Goals</vt:lpstr>
      <vt:lpstr>Development Process</vt:lpstr>
      <vt:lpstr>Evaluation Approaches</vt:lpstr>
      <vt:lpstr>Project timeline</vt:lpstr>
      <vt:lpstr>Acceptability</vt:lpstr>
      <vt:lpstr>Satisfaction</vt:lpstr>
      <vt:lpstr>Implementation</vt:lpstr>
      <vt:lpstr>Implementation </vt:lpstr>
      <vt:lpstr>Implementation</vt:lpstr>
      <vt:lpstr>Discussion</vt:lpstr>
      <vt:lpstr>Learnings</vt:lpstr>
      <vt:lpstr>Thanks from the MInD-I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HEADLINE GOES HERE. PREFERRABLY IN ALL CAPS AND NO MORE THAN THREE LINES.</dc:title>
  <dc:creator>Lakin Soldate</dc:creator>
  <cp:lastModifiedBy>Ian Bennett</cp:lastModifiedBy>
  <cp:revision>70</cp:revision>
  <dcterms:created xsi:type="dcterms:W3CDTF">2012-07-01T20:36:09Z</dcterms:created>
  <dcterms:modified xsi:type="dcterms:W3CDTF">2017-09-08T19:50:45Z</dcterms:modified>
</cp:coreProperties>
</file>