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1"/>
  </p:notesMasterIdLst>
  <p:handoutMasterIdLst>
    <p:handoutMasterId r:id="rId32"/>
  </p:handoutMasterIdLst>
  <p:sldIdLst>
    <p:sldId id="355" r:id="rId2"/>
    <p:sldId id="432" r:id="rId3"/>
    <p:sldId id="43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60" r:id="rId12"/>
    <p:sldId id="441" r:id="rId13"/>
    <p:sldId id="444" r:id="rId14"/>
    <p:sldId id="442" r:id="rId15"/>
    <p:sldId id="445" r:id="rId16"/>
    <p:sldId id="443" r:id="rId17"/>
    <p:sldId id="446" r:id="rId18"/>
    <p:sldId id="447" r:id="rId19"/>
    <p:sldId id="448" r:id="rId20"/>
    <p:sldId id="461" r:id="rId21"/>
    <p:sldId id="449" r:id="rId22"/>
    <p:sldId id="459" r:id="rId23"/>
    <p:sldId id="430" r:id="rId24"/>
    <p:sldId id="454" r:id="rId25"/>
    <p:sldId id="455" r:id="rId26"/>
    <p:sldId id="457" r:id="rId27"/>
    <p:sldId id="450" r:id="rId28"/>
    <p:sldId id="451" r:id="rId29"/>
    <p:sldId id="452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8" clrIdx="0"/>
  <p:cmAuthor id="1" name="Megan McCullough" initials="MM" lastIdx="1" clrIdx="1"/>
  <p:cmAuthor id="2" name="Fix, Gemmae M." initials="GF" lastIdx="3" clrIdx="2"/>
  <p:cmAuthor id="3" name="Mollie Ruben" initials="" lastIdx="14" clrIdx="3"/>
  <p:cmAuthor id="4" name="Megan  McCullough" initials="MM" lastIdx="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876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1642D-E6EE-41B7-A470-7EA951445F0D}" type="doc">
      <dgm:prSet loTypeId="urn:microsoft.com/office/officeart/2009/layout/ReverseList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latinLnBrk="1"/>
          <a:endParaRPr lang="ko-KR" altLang="en-US"/>
        </a:p>
      </dgm:t>
    </dgm:pt>
    <dgm:pt modelId="{30865983-5F6C-4072-B0D2-F3D91C34AFCD}">
      <dgm:prSet phldrT="[텍스트]"/>
      <dgm:spPr/>
      <dgm:t>
        <a:bodyPr/>
        <a:lstStyle/>
        <a:p>
          <a:pPr algn="ctr" latinLnBrk="1"/>
          <a:endParaRPr lang="en-US" altLang="ko-KR" dirty="0" smtClean="0"/>
        </a:p>
        <a:p>
          <a:pPr algn="ctr" latinLnBrk="1"/>
          <a:endParaRPr lang="en-US" altLang="ko-KR" dirty="0" smtClean="0"/>
        </a:p>
        <a:p>
          <a:pPr algn="ctr" latinLnBrk="1"/>
          <a:r>
            <a:rPr lang="en-US" altLang="ko-KR" b="1" dirty="0" smtClean="0"/>
            <a:t>Implementation</a:t>
          </a:r>
        </a:p>
        <a:p>
          <a:pPr algn="ctr" latinLnBrk="1"/>
          <a:r>
            <a:rPr lang="en-US" altLang="ko-KR" b="1" dirty="0" smtClean="0"/>
            <a:t> through </a:t>
          </a:r>
        </a:p>
        <a:p>
          <a:pPr algn="ctr" latinLnBrk="1"/>
          <a:r>
            <a:rPr lang="en-US" altLang="ko-KR" b="1" dirty="0" smtClean="0"/>
            <a:t>facilitation</a:t>
          </a:r>
          <a:endParaRPr lang="ko-KR" altLang="en-US" b="1" dirty="0"/>
        </a:p>
      </dgm:t>
    </dgm:pt>
    <dgm:pt modelId="{8ED47B46-C2D6-487D-AAE0-C1A4A412ECD7}" type="parTrans" cxnId="{3A687E2D-C482-4CB3-9CBF-BCB819340E8C}">
      <dgm:prSet/>
      <dgm:spPr/>
      <dgm:t>
        <a:bodyPr/>
        <a:lstStyle/>
        <a:p>
          <a:pPr latinLnBrk="1"/>
          <a:endParaRPr lang="ko-KR" altLang="en-US"/>
        </a:p>
      </dgm:t>
    </dgm:pt>
    <dgm:pt modelId="{D80F8070-9BE8-4703-82F1-84FA3CEF604F}" type="sibTrans" cxnId="{3A687E2D-C482-4CB3-9CBF-BCB819340E8C}">
      <dgm:prSet/>
      <dgm:spPr/>
      <dgm:t>
        <a:bodyPr/>
        <a:lstStyle/>
        <a:p>
          <a:pPr latinLnBrk="1"/>
          <a:endParaRPr lang="ko-KR" altLang="en-US"/>
        </a:p>
      </dgm:t>
    </dgm:pt>
    <dgm:pt modelId="{3C4D539D-C2BC-404C-B9C9-82A059C3E5C6}">
      <dgm:prSet phldrT="[텍스트]"/>
      <dgm:spPr/>
      <dgm:t>
        <a:bodyPr/>
        <a:lstStyle/>
        <a:p>
          <a:pPr algn="ctr" latinLnBrk="1"/>
          <a:endParaRPr lang="en-US" altLang="ko-KR" dirty="0" smtClean="0"/>
        </a:p>
        <a:p>
          <a:pPr algn="ctr" latinLnBrk="1"/>
          <a:endParaRPr lang="en-US" altLang="ko-KR" dirty="0" smtClean="0"/>
        </a:p>
        <a:p>
          <a:pPr algn="ctr" latinLnBrk="1"/>
          <a:r>
            <a:rPr lang="en-US" altLang="ko-KR" b="1" dirty="0" smtClean="0"/>
            <a:t>Formative</a:t>
          </a:r>
        </a:p>
        <a:p>
          <a:pPr algn="ctr" latinLnBrk="1"/>
          <a:r>
            <a:rPr lang="en-US" altLang="ko-KR" b="1" dirty="0" smtClean="0"/>
            <a:t> evaluation</a:t>
          </a:r>
          <a:endParaRPr lang="ko-KR" altLang="en-US" b="1" dirty="0"/>
        </a:p>
      </dgm:t>
    </dgm:pt>
    <dgm:pt modelId="{9CFC676C-D066-4D5E-BC15-19D29D8EF937}" type="parTrans" cxnId="{02B61C4A-2A04-4CF1-BA45-9C7FEADD717A}">
      <dgm:prSet/>
      <dgm:spPr/>
      <dgm:t>
        <a:bodyPr/>
        <a:lstStyle/>
        <a:p>
          <a:pPr latinLnBrk="1"/>
          <a:endParaRPr lang="ko-KR" altLang="en-US"/>
        </a:p>
      </dgm:t>
    </dgm:pt>
    <dgm:pt modelId="{D45B54F4-6316-41BC-9FE3-7C28F28A9B65}" type="sibTrans" cxnId="{02B61C4A-2A04-4CF1-BA45-9C7FEADD717A}">
      <dgm:prSet/>
      <dgm:spPr/>
      <dgm:t>
        <a:bodyPr/>
        <a:lstStyle/>
        <a:p>
          <a:pPr latinLnBrk="1"/>
          <a:endParaRPr lang="ko-KR" altLang="en-US"/>
        </a:p>
      </dgm:t>
    </dgm:pt>
    <dgm:pt modelId="{8408495A-95C6-4A02-80B0-16E8CC985504}" type="pres">
      <dgm:prSet presAssocID="{A851642D-E6EE-41B7-A470-7EA951445F0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8A44A2-9F43-4A0C-A207-2846AAC25A14}" type="pres">
      <dgm:prSet presAssocID="{A851642D-E6EE-41B7-A470-7EA951445F0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440C66-0BEB-4456-AA52-334A43509CBE}" type="pres">
      <dgm:prSet presAssocID="{A851642D-E6EE-41B7-A470-7EA951445F0D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ADA4E6-A1AF-446D-9A83-668E0A8C9715}" type="pres">
      <dgm:prSet presAssocID="{A851642D-E6EE-41B7-A470-7EA951445F0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BAC41D-DD61-4A23-BD2A-0D6F1586048F}" type="pres">
      <dgm:prSet presAssocID="{A851642D-E6EE-41B7-A470-7EA951445F0D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6AFED8-D32B-4F12-828B-D5FC8C8B24E2}" type="pres">
      <dgm:prSet presAssocID="{A851642D-E6EE-41B7-A470-7EA951445F0D}" presName="TopArrow" presStyleLbl="node1" presStyleIdx="0" presStyleCnt="2"/>
      <dgm:spPr/>
    </dgm:pt>
    <dgm:pt modelId="{9ED17EAA-5DFF-41C2-B642-D96AFB2B3858}" type="pres">
      <dgm:prSet presAssocID="{A851642D-E6EE-41B7-A470-7EA951445F0D}" presName="BottomArrow" presStyleLbl="node1" presStyleIdx="1" presStyleCnt="2"/>
      <dgm:spPr/>
    </dgm:pt>
  </dgm:ptLst>
  <dgm:cxnLst>
    <dgm:cxn modelId="{02B61C4A-2A04-4CF1-BA45-9C7FEADD717A}" srcId="{A851642D-E6EE-41B7-A470-7EA951445F0D}" destId="{3C4D539D-C2BC-404C-B9C9-82A059C3E5C6}" srcOrd="1" destOrd="0" parTransId="{9CFC676C-D066-4D5E-BC15-19D29D8EF937}" sibTransId="{D45B54F4-6316-41BC-9FE3-7C28F28A9B65}"/>
    <dgm:cxn modelId="{8FABB86C-185B-4629-9E3B-D8EF427820C9}" type="presOf" srcId="{30865983-5F6C-4072-B0D2-F3D91C34AFCD}" destId="{F8440C66-0BEB-4456-AA52-334A43509CBE}" srcOrd="1" destOrd="0" presId="urn:microsoft.com/office/officeart/2009/layout/ReverseList"/>
    <dgm:cxn modelId="{5FBAF172-1B6A-4B0A-A010-8CD8A78801D6}" type="presOf" srcId="{A851642D-E6EE-41B7-A470-7EA951445F0D}" destId="{8408495A-95C6-4A02-80B0-16E8CC985504}" srcOrd="0" destOrd="0" presId="urn:microsoft.com/office/officeart/2009/layout/ReverseList"/>
    <dgm:cxn modelId="{DBB8B796-DC73-40AB-84FD-A38FB9AAC5B6}" type="presOf" srcId="{3C4D539D-C2BC-404C-B9C9-82A059C3E5C6}" destId="{76BAC41D-DD61-4A23-BD2A-0D6F1586048F}" srcOrd="1" destOrd="0" presId="urn:microsoft.com/office/officeart/2009/layout/ReverseList"/>
    <dgm:cxn modelId="{3A687E2D-C482-4CB3-9CBF-BCB819340E8C}" srcId="{A851642D-E6EE-41B7-A470-7EA951445F0D}" destId="{30865983-5F6C-4072-B0D2-F3D91C34AFCD}" srcOrd="0" destOrd="0" parTransId="{8ED47B46-C2D6-487D-AAE0-C1A4A412ECD7}" sibTransId="{D80F8070-9BE8-4703-82F1-84FA3CEF604F}"/>
    <dgm:cxn modelId="{E2FBBF24-A4F9-4D54-B03F-7C3C805AB8C9}" type="presOf" srcId="{3C4D539D-C2BC-404C-B9C9-82A059C3E5C6}" destId="{E3ADA4E6-A1AF-446D-9A83-668E0A8C9715}" srcOrd="0" destOrd="0" presId="urn:microsoft.com/office/officeart/2009/layout/ReverseList"/>
    <dgm:cxn modelId="{3211C8EB-2610-45BC-9FC7-1CFC085F6C44}" type="presOf" srcId="{30865983-5F6C-4072-B0D2-F3D91C34AFCD}" destId="{078A44A2-9F43-4A0C-A207-2846AAC25A14}" srcOrd="0" destOrd="0" presId="urn:microsoft.com/office/officeart/2009/layout/ReverseList"/>
    <dgm:cxn modelId="{02C365F8-CE9E-496B-8D78-EEA226D316E0}" type="presParOf" srcId="{8408495A-95C6-4A02-80B0-16E8CC985504}" destId="{078A44A2-9F43-4A0C-A207-2846AAC25A14}" srcOrd="0" destOrd="0" presId="urn:microsoft.com/office/officeart/2009/layout/ReverseList"/>
    <dgm:cxn modelId="{F0A75525-AC7B-4E88-B318-79B2402C22CD}" type="presParOf" srcId="{8408495A-95C6-4A02-80B0-16E8CC985504}" destId="{F8440C66-0BEB-4456-AA52-334A43509CBE}" srcOrd="1" destOrd="0" presId="urn:microsoft.com/office/officeart/2009/layout/ReverseList"/>
    <dgm:cxn modelId="{CE2C2CAA-0822-455E-BCD2-0C95A760CEC2}" type="presParOf" srcId="{8408495A-95C6-4A02-80B0-16E8CC985504}" destId="{E3ADA4E6-A1AF-446D-9A83-668E0A8C9715}" srcOrd="2" destOrd="0" presId="urn:microsoft.com/office/officeart/2009/layout/ReverseList"/>
    <dgm:cxn modelId="{3A91B7CD-0BD8-4B39-97B5-BB048C1C4A79}" type="presParOf" srcId="{8408495A-95C6-4A02-80B0-16E8CC985504}" destId="{76BAC41D-DD61-4A23-BD2A-0D6F1586048F}" srcOrd="3" destOrd="0" presId="urn:microsoft.com/office/officeart/2009/layout/ReverseList"/>
    <dgm:cxn modelId="{2DE4E3F0-AD65-4026-80C3-1537618BA1A6}" type="presParOf" srcId="{8408495A-95C6-4A02-80B0-16E8CC985504}" destId="{4D6AFED8-D32B-4F12-828B-D5FC8C8B24E2}" srcOrd="4" destOrd="0" presId="urn:microsoft.com/office/officeart/2009/layout/ReverseList"/>
    <dgm:cxn modelId="{D0F1B07F-27CE-43B6-A1D0-4A9E58C3F29F}" type="presParOf" srcId="{8408495A-95C6-4A02-80B0-16E8CC985504}" destId="{9ED17EAA-5DFF-41C2-B642-D96AFB2B385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51642D-E6EE-41B7-A470-7EA951445F0D}" type="doc">
      <dgm:prSet loTypeId="urn:microsoft.com/office/officeart/2009/layout/ReverseList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latinLnBrk="1"/>
          <a:endParaRPr lang="ko-KR" altLang="en-US"/>
        </a:p>
      </dgm:t>
    </dgm:pt>
    <dgm:pt modelId="{30865983-5F6C-4072-B0D2-F3D91C34AFCD}">
      <dgm:prSet phldrT="[텍스트]"/>
      <dgm:spPr/>
      <dgm:t>
        <a:bodyPr/>
        <a:lstStyle/>
        <a:p>
          <a:pPr algn="ctr" latinLnBrk="1"/>
          <a:endParaRPr lang="en-US" altLang="ko-KR" dirty="0" smtClean="0"/>
        </a:p>
        <a:p>
          <a:pPr algn="ctr" latinLnBrk="1"/>
          <a:endParaRPr lang="en-US" altLang="ko-KR" dirty="0" smtClean="0"/>
        </a:p>
        <a:p>
          <a:pPr algn="ctr" latinLnBrk="1"/>
          <a:r>
            <a:rPr lang="en-US" altLang="ko-KR" b="1" dirty="0" smtClean="0"/>
            <a:t>Implementation</a:t>
          </a:r>
        </a:p>
        <a:p>
          <a:pPr algn="ctr" latinLnBrk="1"/>
          <a:r>
            <a:rPr lang="en-US" altLang="ko-KR" b="1" dirty="0" smtClean="0"/>
            <a:t> through </a:t>
          </a:r>
        </a:p>
        <a:p>
          <a:pPr algn="ctr" latinLnBrk="1"/>
          <a:r>
            <a:rPr lang="en-US" altLang="ko-KR" b="1" dirty="0" smtClean="0"/>
            <a:t>facilitation</a:t>
          </a:r>
          <a:endParaRPr lang="ko-KR" altLang="en-US" b="1" dirty="0"/>
        </a:p>
      </dgm:t>
    </dgm:pt>
    <dgm:pt modelId="{8ED47B46-C2D6-487D-AAE0-C1A4A412ECD7}" type="parTrans" cxnId="{3A687E2D-C482-4CB3-9CBF-BCB819340E8C}">
      <dgm:prSet/>
      <dgm:spPr/>
      <dgm:t>
        <a:bodyPr/>
        <a:lstStyle/>
        <a:p>
          <a:pPr latinLnBrk="1"/>
          <a:endParaRPr lang="ko-KR" altLang="en-US"/>
        </a:p>
      </dgm:t>
    </dgm:pt>
    <dgm:pt modelId="{D80F8070-9BE8-4703-82F1-84FA3CEF604F}" type="sibTrans" cxnId="{3A687E2D-C482-4CB3-9CBF-BCB819340E8C}">
      <dgm:prSet/>
      <dgm:spPr/>
      <dgm:t>
        <a:bodyPr/>
        <a:lstStyle/>
        <a:p>
          <a:pPr latinLnBrk="1"/>
          <a:endParaRPr lang="ko-KR" altLang="en-US"/>
        </a:p>
      </dgm:t>
    </dgm:pt>
    <dgm:pt modelId="{3C4D539D-C2BC-404C-B9C9-82A059C3E5C6}">
      <dgm:prSet phldrT="[텍스트]"/>
      <dgm:spPr/>
      <dgm:t>
        <a:bodyPr/>
        <a:lstStyle/>
        <a:p>
          <a:pPr algn="ctr" latinLnBrk="1"/>
          <a:endParaRPr lang="en-US" altLang="ko-KR" dirty="0" smtClean="0"/>
        </a:p>
        <a:p>
          <a:pPr algn="ctr" latinLnBrk="1"/>
          <a:endParaRPr lang="en-US" altLang="ko-KR" dirty="0" smtClean="0"/>
        </a:p>
        <a:p>
          <a:pPr algn="ctr" latinLnBrk="1"/>
          <a:r>
            <a:rPr lang="en-US" altLang="ko-KR" b="1" dirty="0" smtClean="0"/>
            <a:t>Formative</a:t>
          </a:r>
        </a:p>
        <a:p>
          <a:pPr algn="ctr" latinLnBrk="1"/>
          <a:r>
            <a:rPr lang="en-US" altLang="ko-KR" b="1" dirty="0" smtClean="0"/>
            <a:t> evaluation</a:t>
          </a:r>
          <a:endParaRPr lang="ko-KR" altLang="en-US" b="1" dirty="0"/>
        </a:p>
      </dgm:t>
    </dgm:pt>
    <dgm:pt modelId="{9CFC676C-D066-4D5E-BC15-19D29D8EF937}" type="parTrans" cxnId="{02B61C4A-2A04-4CF1-BA45-9C7FEADD717A}">
      <dgm:prSet/>
      <dgm:spPr/>
      <dgm:t>
        <a:bodyPr/>
        <a:lstStyle/>
        <a:p>
          <a:pPr latinLnBrk="1"/>
          <a:endParaRPr lang="ko-KR" altLang="en-US"/>
        </a:p>
      </dgm:t>
    </dgm:pt>
    <dgm:pt modelId="{D45B54F4-6316-41BC-9FE3-7C28F28A9B65}" type="sibTrans" cxnId="{02B61C4A-2A04-4CF1-BA45-9C7FEADD717A}">
      <dgm:prSet/>
      <dgm:spPr/>
      <dgm:t>
        <a:bodyPr/>
        <a:lstStyle/>
        <a:p>
          <a:pPr latinLnBrk="1"/>
          <a:endParaRPr lang="ko-KR" altLang="en-US"/>
        </a:p>
      </dgm:t>
    </dgm:pt>
    <dgm:pt modelId="{8408495A-95C6-4A02-80B0-16E8CC985504}" type="pres">
      <dgm:prSet presAssocID="{A851642D-E6EE-41B7-A470-7EA951445F0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8A44A2-9F43-4A0C-A207-2846AAC25A14}" type="pres">
      <dgm:prSet presAssocID="{A851642D-E6EE-41B7-A470-7EA951445F0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440C66-0BEB-4456-AA52-334A43509CBE}" type="pres">
      <dgm:prSet presAssocID="{A851642D-E6EE-41B7-A470-7EA951445F0D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ADA4E6-A1AF-446D-9A83-668E0A8C9715}" type="pres">
      <dgm:prSet presAssocID="{A851642D-E6EE-41B7-A470-7EA951445F0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BAC41D-DD61-4A23-BD2A-0D6F1586048F}" type="pres">
      <dgm:prSet presAssocID="{A851642D-E6EE-41B7-A470-7EA951445F0D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6AFED8-D32B-4F12-828B-D5FC8C8B24E2}" type="pres">
      <dgm:prSet presAssocID="{A851642D-E6EE-41B7-A470-7EA951445F0D}" presName="TopArrow" presStyleLbl="node1" presStyleIdx="0" presStyleCnt="2"/>
      <dgm:spPr/>
    </dgm:pt>
    <dgm:pt modelId="{9ED17EAA-5DFF-41C2-B642-D96AFB2B3858}" type="pres">
      <dgm:prSet presAssocID="{A851642D-E6EE-41B7-A470-7EA951445F0D}" presName="BottomArrow" presStyleLbl="node1" presStyleIdx="1" presStyleCnt="2"/>
      <dgm:spPr/>
    </dgm:pt>
  </dgm:ptLst>
  <dgm:cxnLst>
    <dgm:cxn modelId="{02B61C4A-2A04-4CF1-BA45-9C7FEADD717A}" srcId="{A851642D-E6EE-41B7-A470-7EA951445F0D}" destId="{3C4D539D-C2BC-404C-B9C9-82A059C3E5C6}" srcOrd="1" destOrd="0" parTransId="{9CFC676C-D066-4D5E-BC15-19D29D8EF937}" sibTransId="{D45B54F4-6316-41BC-9FE3-7C28F28A9B65}"/>
    <dgm:cxn modelId="{65C83459-8771-4578-970F-6C7F702CE806}" type="presOf" srcId="{A851642D-E6EE-41B7-A470-7EA951445F0D}" destId="{8408495A-95C6-4A02-80B0-16E8CC985504}" srcOrd="0" destOrd="0" presId="urn:microsoft.com/office/officeart/2009/layout/ReverseList"/>
    <dgm:cxn modelId="{AB5A9271-78F2-432C-9262-EDC37783CA0D}" type="presOf" srcId="{3C4D539D-C2BC-404C-B9C9-82A059C3E5C6}" destId="{E3ADA4E6-A1AF-446D-9A83-668E0A8C9715}" srcOrd="0" destOrd="0" presId="urn:microsoft.com/office/officeart/2009/layout/ReverseList"/>
    <dgm:cxn modelId="{2F8F3793-7D7B-4E17-8BC7-3465675EC2D3}" type="presOf" srcId="{30865983-5F6C-4072-B0D2-F3D91C34AFCD}" destId="{F8440C66-0BEB-4456-AA52-334A43509CBE}" srcOrd="1" destOrd="0" presId="urn:microsoft.com/office/officeart/2009/layout/ReverseList"/>
    <dgm:cxn modelId="{69EC5EFC-D5D7-4042-8C5A-84C69C4065E4}" type="presOf" srcId="{30865983-5F6C-4072-B0D2-F3D91C34AFCD}" destId="{078A44A2-9F43-4A0C-A207-2846AAC25A14}" srcOrd="0" destOrd="0" presId="urn:microsoft.com/office/officeart/2009/layout/ReverseList"/>
    <dgm:cxn modelId="{3A687E2D-C482-4CB3-9CBF-BCB819340E8C}" srcId="{A851642D-E6EE-41B7-A470-7EA951445F0D}" destId="{30865983-5F6C-4072-B0D2-F3D91C34AFCD}" srcOrd="0" destOrd="0" parTransId="{8ED47B46-C2D6-487D-AAE0-C1A4A412ECD7}" sibTransId="{D80F8070-9BE8-4703-82F1-84FA3CEF604F}"/>
    <dgm:cxn modelId="{B4F76AB1-F586-491A-BC64-8265231AB9C2}" type="presOf" srcId="{3C4D539D-C2BC-404C-B9C9-82A059C3E5C6}" destId="{76BAC41D-DD61-4A23-BD2A-0D6F1586048F}" srcOrd="1" destOrd="0" presId="urn:microsoft.com/office/officeart/2009/layout/ReverseList"/>
    <dgm:cxn modelId="{B2688F40-1504-498A-BC8E-6934EB2352CB}" type="presParOf" srcId="{8408495A-95C6-4A02-80B0-16E8CC985504}" destId="{078A44A2-9F43-4A0C-A207-2846AAC25A14}" srcOrd="0" destOrd="0" presId="urn:microsoft.com/office/officeart/2009/layout/ReverseList"/>
    <dgm:cxn modelId="{020230EB-D7A6-4235-8B66-74F7F93171C2}" type="presParOf" srcId="{8408495A-95C6-4A02-80B0-16E8CC985504}" destId="{F8440C66-0BEB-4456-AA52-334A43509CBE}" srcOrd="1" destOrd="0" presId="urn:microsoft.com/office/officeart/2009/layout/ReverseList"/>
    <dgm:cxn modelId="{242FD2D4-0D5C-45A3-A936-B61877C9D790}" type="presParOf" srcId="{8408495A-95C6-4A02-80B0-16E8CC985504}" destId="{E3ADA4E6-A1AF-446D-9A83-668E0A8C9715}" srcOrd="2" destOrd="0" presId="urn:microsoft.com/office/officeart/2009/layout/ReverseList"/>
    <dgm:cxn modelId="{F54E0014-D55F-44EB-97ED-179920BDE7B1}" type="presParOf" srcId="{8408495A-95C6-4A02-80B0-16E8CC985504}" destId="{76BAC41D-DD61-4A23-BD2A-0D6F1586048F}" srcOrd="3" destOrd="0" presId="urn:microsoft.com/office/officeart/2009/layout/ReverseList"/>
    <dgm:cxn modelId="{BBEE7D90-C5AF-49F7-A633-1F2B8FCB5396}" type="presParOf" srcId="{8408495A-95C6-4A02-80B0-16E8CC985504}" destId="{4D6AFED8-D32B-4F12-828B-D5FC8C8B24E2}" srcOrd="4" destOrd="0" presId="urn:microsoft.com/office/officeart/2009/layout/ReverseList"/>
    <dgm:cxn modelId="{C7BF8645-D9E4-4C97-BAD2-3ACD9E12440B}" type="presParOf" srcId="{8408495A-95C6-4A02-80B0-16E8CC985504}" destId="{9ED17EAA-5DFF-41C2-B642-D96AFB2B385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8A355C-BC47-4AE4-A24F-4ECB9A4E1DD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5E96F33-BB44-418D-925E-96523717AE02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rgbClr val="7030A0"/>
              </a:solidFill>
            </a:rPr>
            <a:t>Site Characteristics</a:t>
          </a:r>
          <a:endParaRPr lang="ko-KR" altLang="en-US" b="1" dirty="0">
            <a:solidFill>
              <a:srgbClr val="7030A0"/>
            </a:solidFill>
          </a:endParaRPr>
        </a:p>
      </dgm:t>
    </dgm:pt>
    <dgm:pt modelId="{7603E3B3-CDCD-4072-B535-F305DCD6A28A}" type="parTrans" cxnId="{BF4FE8F9-9FEA-43BC-83F6-5E1FF201B06F}">
      <dgm:prSet/>
      <dgm:spPr/>
      <dgm:t>
        <a:bodyPr/>
        <a:lstStyle/>
        <a:p>
          <a:pPr latinLnBrk="1"/>
          <a:endParaRPr lang="ko-KR" altLang="en-US"/>
        </a:p>
      </dgm:t>
    </dgm:pt>
    <dgm:pt modelId="{AAC5D79E-9928-4C2B-986B-E5D610265443}" type="sibTrans" cxnId="{BF4FE8F9-9FEA-43BC-83F6-5E1FF201B06F}">
      <dgm:prSet/>
      <dgm:spPr/>
      <dgm:t>
        <a:bodyPr/>
        <a:lstStyle/>
        <a:p>
          <a:pPr latinLnBrk="1"/>
          <a:endParaRPr lang="ko-KR" altLang="en-US"/>
        </a:p>
      </dgm:t>
    </dgm:pt>
    <dgm:pt modelId="{F9A91F07-9476-4D7F-8CAB-DBA0BB02BDFA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rgbClr val="002060"/>
              </a:solidFill>
            </a:rPr>
            <a:t>Implementation Status</a:t>
          </a:r>
          <a:endParaRPr lang="ko-KR" altLang="en-US" b="1" dirty="0">
            <a:solidFill>
              <a:srgbClr val="002060"/>
            </a:solidFill>
          </a:endParaRPr>
        </a:p>
      </dgm:t>
    </dgm:pt>
    <dgm:pt modelId="{44DEA6E5-A4C4-44CF-B897-3CA5DA7567EF}" type="parTrans" cxnId="{2CE0B7E4-0D9F-4EAB-AEA8-1E621B2885D0}">
      <dgm:prSet/>
      <dgm:spPr/>
      <dgm:t>
        <a:bodyPr/>
        <a:lstStyle/>
        <a:p>
          <a:pPr latinLnBrk="1"/>
          <a:endParaRPr lang="ko-KR" altLang="en-US"/>
        </a:p>
      </dgm:t>
    </dgm:pt>
    <dgm:pt modelId="{DA72E98C-6016-4879-81F8-96007B00354E}" type="sibTrans" cxnId="{2CE0B7E4-0D9F-4EAB-AEA8-1E621B2885D0}">
      <dgm:prSet/>
      <dgm:spPr/>
      <dgm:t>
        <a:bodyPr/>
        <a:lstStyle/>
        <a:p>
          <a:pPr latinLnBrk="1"/>
          <a:endParaRPr lang="ko-KR" altLang="en-US"/>
        </a:p>
      </dgm:t>
    </dgm:pt>
    <dgm:pt modelId="{05A64041-EE0D-4F50-AECC-A98777B20FDE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rgbClr val="0070C0"/>
              </a:solidFill>
            </a:rPr>
            <a:t>Resource Utilization</a:t>
          </a:r>
          <a:endParaRPr lang="ko-KR" altLang="en-US" b="1" dirty="0">
            <a:solidFill>
              <a:srgbClr val="0070C0"/>
            </a:solidFill>
          </a:endParaRPr>
        </a:p>
      </dgm:t>
    </dgm:pt>
    <dgm:pt modelId="{C06649BE-C395-43D3-9716-5FB62DE95C22}" type="parTrans" cxnId="{B6AA7835-EEC5-4A2F-BD66-861F8B787FA8}">
      <dgm:prSet/>
      <dgm:spPr/>
      <dgm:t>
        <a:bodyPr/>
        <a:lstStyle/>
        <a:p>
          <a:pPr latinLnBrk="1"/>
          <a:endParaRPr lang="ko-KR" altLang="en-US"/>
        </a:p>
      </dgm:t>
    </dgm:pt>
    <dgm:pt modelId="{7B1F17FE-2FAE-48FA-A9C0-E951CB579B00}" type="sibTrans" cxnId="{B6AA7835-EEC5-4A2F-BD66-861F8B787FA8}">
      <dgm:prSet/>
      <dgm:spPr/>
      <dgm:t>
        <a:bodyPr/>
        <a:lstStyle/>
        <a:p>
          <a:pPr latinLnBrk="1"/>
          <a:endParaRPr lang="ko-KR" altLang="en-US"/>
        </a:p>
      </dgm:t>
    </dgm:pt>
    <dgm:pt modelId="{96A1BBCE-AAE4-45BA-B5C7-DEBD46AE97A1}" type="pres">
      <dgm:prSet presAssocID="{198A355C-BC47-4AE4-A24F-4ECB9A4E1DD4}" presName="Name0" presStyleCnt="0">
        <dgm:presLayoutVars>
          <dgm:dir/>
          <dgm:animLvl val="lvl"/>
          <dgm:resizeHandles val="exact"/>
        </dgm:presLayoutVars>
      </dgm:prSet>
      <dgm:spPr/>
    </dgm:pt>
    <dgm:pt modelId="{EDC92883-95F3-4EEA-BED7-AFEE530222F1}" type="pres">
      <dgm:prSet presAssocID="{198A355C-BC47-4AE4-A24F-4ECB9A4E1DD4}" presName="dummy" presStyleCnt="0"/>
      <dgm:spPr/>
    </dgm:pt>
    <dgm:pt modelId="{9B822905-3937-427A-ACCF-89275DD74435}" type="pres">
      <dgm:prSet presAssocID="{198A355C-BC47-4AE4-A24F-4ECB9A4E1DD4}" presName="linH" presStyleCnt="0"/>
      <dgm:spPr/>
    </dgm:pt>
    <dgm:pt modelId="{E5D94C1A-EF18-42B3-88ED-F187893EA27E}" type="pres">
      <dgm:prSet presAssocID="{198A355C-BC47-4AE4-A24F-4ECB9A4E1DD4}" presName="padding1" presStyleCnt="0"/>
      <dgm:spPr/>
    </dgm:pt>
    <dgm:pt modelId="{ACB7F30E-F8F5-4C85-BE19-DFD3B3C3F11F}" type="pres">
      <dgm:prSet presAssocID="{35E96F33-BB44-418D-925E-96523717AE02}" presName="linV" presStyleCnt="0"/>
      <dgm:spPr/>
    </dgm:pt>
    <dgm:pt modelId="{4CB547F3-A4F8-4E1E-B06F-32B5BB7F64EC}" type="pres">
      <dgm:prSet presAssocID="{35E96F33-BB44-418D-925E-96523717AE02}" presName="spVertical1" presStyleCnt="0"/>
      <dgm:spPr/>
    </dgm:pt>
    <dgm:pt modelId="{BC46764A-49F8-43EC-9650-A8B217175F6C}" type="pres">
      <dgm:prSet presAssocID="{35E96F33-BB44-418D-925E-96523717AE02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A50C9E-4075-4B6D-AC7F-606C84434870}" type="pres">
      <dgm:prSet presAssocID="{35E96F33-BB44-418D-925E-96523717AE02}" presName="spVertical2" presStyleCnt="0"/>
      <dgm:spPr/>
    </dgm:pt>
    <dgm:pt modelId="{3391617D-C90F-440F-9E09-0BEE3EB10DFC}" type="pres">
      <dgm:prSet presAssocID="{35E96F33-BB44-418D-925E-96523717AE02}" presName="spVertical3" presStyleCnt="0"/>
      <dgm:spPr/>
    </dgm:pt>
    <dgm:pt modelId="{3B1F5B43-4B49-41BC-984F-6C9B951FE9D4}" type="pres">
      <dgm:prSet presAssocID="{AAC5D79E-9928-4C2B-986B-E5D610265443}" presName="space" presStyleCnt="0"/>
      <dgm:spPr/>
    </dgm:pt>
    <dgm:pt modelId="{B0630922-5C81-4EB4-95BD-5E5AFE661F78}" type="pres">
      <dgm:prSet presAssocID="{F9A91F07-9476-4D7F-8CAB-DBA0BB02BDFA}" presName="linV" presStyleCnt="0"/>
      <dgm:spPr/>
    </dgm:pt>
    <dgm:pt modelId="{4597A3A6-D810-4FF7-B1E0-1456D44A37DB}" type="pres">
      <dgm:prSet presAssocID="{F9A91F07-9476-4D7F-8CAB-DBA0BB02BDFA}" presName="spVertical1" presStyleCnt="0"/>
      <dgm:spPr/>
    </dgm:pt>
    <dgm:pt modelId="{099E033E-8CB2-4F5C-815A-DC06C1F38B56}" type="pres">
      <dgm:prSet presAssocID="{F9A91F07-9476-4D7F-8CAB-DBA0BB02BDFA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787FE0-DEB2-4535-99C3-D628BB5EEBFC}" type="pres">
      <dgm:prSet presAssocID="{F9A91F07-9476-4D7F-8CAB-DBA0BB02BDFA}" presName="spVertical2" presStyleCnt="0"/>
      <dgm:spPr/>
    </dgm:pt>
    <dgm:pt modelId="{8DE9B4EE-D632-4508-BD38-48E3EAE49623}" type="pres">
      <dgm:prSet presAssocID="{F9A91F07-9476-4D7F-8CAB-DBA0BB02BDFA}" presName="spVertical3" presStyleCnt="0"/>
      <dgm:spPr/>
    </dgm:pt>
    <dgm:pt modelId="{390C8569-0BB3-47BA-92B2-25D008AC1097}" type="pres">
      <dgm:prSet presAssocID="{DA72E98C-6016-4879-81F8-96007B00354E}" presName="space" presStyleCnt="0"/>
      <dgm:spPr/>
    </dgm:pt>
    <dgm:pt modelId="{DEC9D9B3-96AF-4CAA-A629-FBE0CAE4419C}" type="pres">
      <dgm:prSet presAssocID="{05A64041-EE0D-4F50-AECC-A98777B20FDE}" presName="linV" presStyleCnt="0"/>
      <dgm:spPr/>
    </dgm:pt>
    <dgm:pt modelId="{CD4A8D5F-FB4C-47A4-AFA2-848018CF1F27}" type="pres">
      <dgm:prSet presAssocID="{05A64041-EE0D-4F50-AECC-A98777B20FDE}" presName="spVertical1" presStyleCnt="0"/>
      <dgm:spPr/>
    </dgm:pt>
    <dgm:pt modelId="{69A4B096-D4EA-4BB9-BCAB-6B0142D07504}" type="pres">
      <dgm:prSet presAssocID="{05A64041-EE0D-4F50-AECC-A98777B20FDE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A58C521-B904-4B5D-A278-06BD01B27D41}" type="pres">
      <dgm:prSet presAssocID="{05A64041-EE0D-4F50-AECC-A98777B20FDE}" presName="spVertical2" presStyleCnt="0"/>
      <dgm:spPr/>
    </dgm:pt>
    <dgm:pt modelId="{7C440492-0C8F-4F8F-B4D2-7774551F3750}" type="pres">
      <dgm:prSet presAssocID="{05A64041-EE0D-4F50-AECC-A98777B20FDE}" presName="spVertical3" presStyleCnt="0"/>
      <dgm:spPr/>
    </dgm:pt>
    <dgm:pt modelId="{65E8E282-9535-477D-A30D-C4F4142EBF9E}" type="pres">
      <dgm:prSet presAssocID="{198A355C-BC47-4AE4-A24F-4ECB9A4E1DD4}" presName="padding2" presStyleCnt="0"/>
      <dgm:spPr/>
    </dgm:pt>
    <dgm:pt modelId="{978CCD5D-F50A-4A29-B7AE-E7796359C9A8}" type="pres">
      <dgm:prSet presAssocID="{198A355C-BC47-4AE4-A24F-4ECB9A4E1DD4}" presName="negArrow" presStyleCnt="0"/>
      <dgm:spPr/>
    </dgm:pt>
    <dgm:pt modelId="{48065037-2A13-4242-AECA-DD786E007C26}" type="pres">
      <dgm:prSet presAssocID="{198A355C-BC47-4AE4-A24F-4ECB9A4E1DD4}" presName="backgroundArrow" presStyleLbl="node1" presStyleIdx="0" presStyleCnt="1"/>
      <dgm:spPr/>
    </dgm:pt>
  </dgm:ptLst>
  <dgm:cxnLst>
    <dgm:cxn modelId="{4FE1E7C7-15F6-4AEF-9927-DC4629486C60}" type="presOf" srcId="{35E96F33-BB44-418D-925E-96523717AE02}" destId="{BC46764A-49F8-43EC-9650-A8B217175F6C}" srcOrd="0" destOrd="0" presId="urn:microsoft.com/office/officeart/2005/8/layout/hProcess3"/>
    <dgm:cxn modelId="{2CE0B7E4-0D9F-4EAB-AEA8-1E621B2885D0}" srcId="{198A355C-BC47-4AE4-A24F-4ECB9A4E1DD4}" destId="{F9A91F07-9476-4D7F-8CAB-DBA0BB02BDFA}" srcOrd="1" destOrd="0" parTransId="{44DEA6E5-A4C4-44CF-B897-3CA5DA7567EF}" sibTransId="{DA72E98C-6016-4879-81F8-96007B00354E}"/>
    <dgm:cxn modelId="{3A4A550E-50D4-478D-8A8E-F9AF22A1BD29}" type="presOf" srcId="{05A64041-EE0D-4F50-AECC-A98777B20FDE}" destId="{69A4B096-D4EA-4BB9-BCAB-6B0142D07504}" srcOrd="0" destOrd="0" presId="urn:microsoft.com/office/officeart/2005/8/layout/hProcess3"/>
    <dgm:cxn modelId="{A6D2FC17-5D6A-410C-A979-212D976AC9A0}" type="presOf" srcId="{198A355C-BC47-4AE4-A24F-4ECB9A4E1DD4}" destId="{96A1BBCE-AAE4-45BA-B5C7-DEBD46AE97A1}" srcOrd="0" destOrd="0" presId="urn:microsoft.com/office/officeart/2005/8/layout/hProcess3"/>
    <dgm:cxn modelId="{B6AA7835-EEC5-4A2F-BD66-861F8B787FA8}" srcId="{198A355C-BC47-4AE4-A24F-4ECB9A4E1DD4}" destId="{05A64041-EE0D-4F50-AECC-A98777B20FDE}" srcOrd="2" destOrd="0" parTransId="{C06649BE-C395-43D3-9716-5FB62DE95C22}" sibTransId="{7B1F17FE-2FAE-48FA-A9C0-E951CB579B00}"/>
    <dgm:cxn modelId="{BF4FE8F9-9FEA-43BC-83F6-5E1FF201B06F}" srcId="{198A355C-BC47-4AE4-A24F-4ECB9A4E1DD4}" destId="{35E96F33-BB44-418D-925E-96523717AE02}" srcOrd="0" destOrd="0" parTransId="{7603E3B3-CDCD-4072-B535-F305DCD6A28A}" sibTransId="{AAC5D79E-9928-4C2B-986B-E5D610265443}"/>
    <dgm:cxn modelId="{97DE8112-9ED3-4E1E-9E4C-309A409B2809}" type="presOf" srcId="{F9A91F07-9476-4D7F-8CAB-DBA0BB02BDFA}" destId="{099E033E-8CB2-4F5C-815A-DC06C1F38B56}" srcOrd="0" destOrd="0" presId="urn:microsoft.com/office/officeart/2005/8/layout/hProcess3"/>
    <dgm:cxn modelId="{2347A306-56B0-4767-9715-7C9F59E53D2A}" type="presParOf" srcId="{96A1BBCE-AAE4-45BA-B5C7-DEBD46AE97A1}" destId="{EDC92883-95F3-4EEA-BED7-AFEE530222F1}" srcOrd="0" destOrd="0" presId="urn:microsoft.com/office/officeart/2005/8/layout/hProcess3"/>
    <dgm:cxn modelId="{5A0AA6B4-CC3D-4DB3-A524-217277C4D696}" type="presParOf" srcId="{96A1BBCE-AAE4-45BA-B5C7-DEBD46AE97A1}" destId="{9B822905-3937-427A-ACCF-89275DD74435}" srcOrd="1" destOrd="0" presId="urn:microsoft.com/office/officeart/2005/8/layout/hProcess3"/>
    <dgm:cxn modelId="{D644B1E4-A31E-418B-A1CE-8D507903B0D8}" type="presParOf" srcId="{9B822905-3937-427A-ACCF-89275DD74435}" destId="{E5D94C1A-EF18-42B3-88ED-F187893EA27E}" srcOrd="0" destOrd="0" presId="urn:microsoft.com/office/officeart/2005/8/layout/hProcess3"/>
    <dgm:cxn modelId="{B20E7C3E-8BBA-4968-B6EE-4E4311C9B09F}" type="presParOf" srcId="{9B822905-3937-427A-ACCF-89275DD74435}" destId="{ACB7F30E-F8F5-4C85-BE19-DFD3B3C3F11F}" srcOrd="1" destOrd="0" presId="urn:microsoft.com/office/officeart/2005/8/layout/hProcess3"/>
    <dgm:cxn modelId="{CCAD957B-3D5A-49FB-A8D3-80ED00F3E570}" type="presParOf" srcId="{ACB7F30E-F8F5-4C85-BE19-DFD3B3C3F11F}" destId="{4CB547F3-A4F8-4E1E-B06F-32B5BB7F64EC}" srcOrd="0" destOrd="0" presId="urn:microsoft.com/office/officeart/2005/8/layout/hProcess3"/>
    <dgm:cxn modelId="{460DB0C0-23C3-4859-9B7F-3E96731D6D74}" type="presParOf" srcId="{ACB7F30E-F8F5-4C85-BE19-DFD3B3C3F11F}" destId="{BC46764A-49F8-43EC-9650-A8B217175F6C}" srcOrd="1" destOrd="0" presId="urn:microsoft.com/office/officeart/2005/8/layout/hProcess3"/>
    <dgm:cxn modelId="{409F2E5B-B332-49D3-9E04-4873CF6D0301}" type="presParOf" srcId="{ACB7F30E-F8F5-4C85-BE19-DFD3B3C3F11F}" destId="{DBA50C9E-4075-4B6D-AC7F-606C84434870}" srcOrd="2" destOrd="0" presId="urn:microsoft.com/office/officeart/2005/8/layout/hProcess3"/>
    <dgm:cxn modelId="{999F5102-5A12-47BA-8325-2B3944F53A08}" type="presParOf" srcId="{ACB7F30E-F8F5-4C85-BE19-DFD3B3C3F11F}" destId="{3391617D-C90F-440F-9E09-0BEE3EB10DFC}" srcOrd="3" destOrd="0" presId="urn:microsoft.com/office/officeart/2005/8/layout/hProcess3"/>
    <dgm:cxn modelId="{552B4C6F-9493-406A-96EB-242933E8967E}" type="presParOf" srcId="{9B822905-3937-427A-ACCF-89275DD74435}" destId="{3B1F5B43-4B49-41BC-984F-6C9B951FE9D4}" srcOrd="2" destOrd="0" presId="urn:microsoft.com/office/officeart/2005/8/layout/hProcess3"/>
    <dgm:cxn modelId="{0C507045-0507-4F01-BF94-372E72F09542}" type="presParOf" srcId="{9B822905-3937-427A-ACCF-89275DD74435}" destId="{B0630922-5C81-4EB4-95BD-5E5AFE661F78}" srcOrd="3" destOrd="0" presId="urn:microsoft.com/office/officeart/2005/8/layout/hProcess3"/>
    <dgm:cxn modelId="{B6F3EDD6-D2AB-4D00-BAFB-919BFD291F8E}" type="presParOf" srcId="{B0630922-5C81-4EB4-95BD-5E5AFE661F78}" destId="{4597A3A6-D810-4FF7-B1E0-1456D44A37DB}" srcOrd="0" destOrd="0" presId="urn:microsoft.com/office/officeart/2005/8/layout/hProcess3"/>
    <dgm:cxn modelId="{25BFEE71-AB9C-4DCF-A081-70306546674E}" type="presParOf" srcId="{B0630922-5C81-4EB4-95BD-5E5AFE661F78}" destId="{099E033E-8CB2-4F5C-815A-DC06C1F38B56}" srcOrd="1" destOrd="0" presId="urn:microsoft.com/office/officeart/2005/8/layout/hProcess3"/>
    <dgm:cxn modelId="{D7A6CE53-E932-410A-83B4-5AEF1CF4602C}" type="presParOf" srcId="{B0630922-5C81-4EB4-95BD-5E5AFE661F78}" destId="{44787FE0-DEB2-4535-99C3-D628BB5EEBFC}" srcOrd="2" destOrd="0" presId="urn:microsoft.com/office/officeart/2005/8/layout/hProcess3"/>
    <dgm:cxn modelId="{FC89AD4E-E9AF-4949-9ED1-2E059D636A48}" type="presParOf" srcId="{B0630922-5C81-4EB4-95BD-5E5AFE661F78}" destId="{8DE9B4EE-D632-4508-BD38-48E3EAE49623}" srcOrd="3" destOrd="0" presId="urn:microsoft.com/office/officeart/2005/8/layout/hProcess3"/>
    <dgm:cxn modelId="{99A8DA91-6206-4338-BFDC-A17289FCF062}" type="presParOf" srcId="{9B822905-3937-427A-ACCF-89275DD74435}" destId="{390C8569-0BB3-47BA-92B2-25D008AC1097}" srcOrd="4" destOrd="0" presId="urn:microsoft.com/office/officeart/2005/8/layout/hProcess3"/>
    <dgm:cxn modelId="{03002242-849A-44B6-A0EE-ABFF58A7E69D}" type="presParOf" srcId="{9B822905-3937-427A-ACCF-89275DD74435}" destId="{DEC9D9B3-96AF-4CAA-A629-FBE0CAE4419C}" srcOrd="5" destOrd="0" presId="urn:microsoft.com/office/officeart/2005/8/layout/hProcess3"/>
    <dgm:cxn modelId="{EFE90210-E666-4F83-82B5-A68EB6E4562F}" type="presParOf" srcId="{DEC9D9B3-96AF-4CAA-A629-FBE0CAE4419C}" destId="{CD4A8D5F-FB4C-47A4-AFA2-848018CF1F27}" srcOrd="0" destOrd="0" presId="urn:microsoft.com/office/officeart/2005/8/layout/hProcess3"/>
    <dgm:cxn modelId="{36717651-1DC0-4C45-9678-AFB196A96E86}" type="presParOf" srcId="{DEC9D9B3-96AF-4CAA-A629-FBE0CAE4419C}" destId="{69A4B096-D4EA-4BB9-BCAB-6B0142D07504}" srcOrd="1" destOrd="0" presId="urn:microsoft.com/office/officeart/2005/8/layout/hProcess3"/>
    <dgm:cxn modelId="{18FCEFF7-ABCA-4722-B361-70C32245BCD6}" type="presParOf" srcId="{DEC9D9B3-96AF-4CAA-A629-FBE0CAE4419C}" destId="{FA58C521-B904-4B5D-A278-06BD01B27D41}" srcOrd="2" destOrd="0" presId="urn:microsoft.com/office/officeart/2005/8/layout/hProcess3"/>
    <dgm:cxn modelId="{88FDE0A2-5EA7-438C-AA59-30B07EABE05F}" type="presParOf" srcId="{DEC9D9B3-96AF-4CAA-A629-FBE0CAE4419C}" destId="{7C440492-0C8F-4F8F-B4D2-7774551F3750}" srcOrd="3" destOrd="0" presId="urn:microsoft.com/office/officeart/2005/8/layout/hProcess3"/>
    <dgm:cxn modelId="{2DD8A94D-3A7E-460A-ADF7-959BDE342873}" type="presParOf" srcId="{9B822905-3937-427A-ACCF-89275DD74435}" destId="{65E8E282-9535-477D-A30D-C4F4142EBF9E}" srcOrd="6" destOrd="0" presId="urn:microsoft.com/office/officeart/2005/8/layout/hProcess3"/>
    <dgm:cxn modelId="{F099EB22-419F-49F6-AEBD-E4ED849CB197}" type="presParOf" srcId="{9B822905-3937-427A-ACCF-89275DD74435}" destId="{978CCD5D-F50A-4A29-B7AE-E7796359C9A8}" srcOrd="7" destOrd="0" presId="urn:microsoft.com/office/officeart/2005/8/layout/hProcess3"/>
    <dgm:cxn modelId="{072B7F10-AF65-4E06-B506-B67DA41A7BE3}" type="presParOf" srcId="{9B822905-3937-427A-ACCF-89275DD74435}" destId="{48065037-2A13-4242-AECA-DD786E007C26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51642D-E6EE-41B7-A470-7EA951445F0D}" type="doc">
      <dgm:prSet loTypeId="urn:microsoft.com/office/officeart/2009/layout/ReverseList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latinLnBrk="1"/>
          <a:endParaRPr lang="ko-KR" altLang="en-US"/>
        </a:p>
      </dgm:t>
    </dgm:pt>
    <dgm:pt modelId="{30865983-5F6C-4072-B0D2-F3D91C34AFCD}">
      <dgm:prSet phldrT="[텍스트]"/>
      <dgm:spPr/>
      <dgm:t>
        <a:bodyPr/>
        <a:lstStyle/>
        <a:p>
          <a:pPr algn="ctr" latinLnBrk="1"/>
          <a:endParaRPr lang="en-US" altLang="ko-KR" dirty="0" smtClean="0"/>
        </a:p>
        <a:p>
          <a:pPr algn="ctr" latinLnBrk="1"/>
          <a:endParaRPr lang="en-US" altLang="ko-KR" dirty="0" smtClean="0"/>
        </a:p>
        <a:p>
          <a:pPr algn="ctr" latinLnBrk="1"/>
          <a:r>
            <a:rPr lang="en-US" altLang="ko-KR" b="1" dirty="0" smtClean="0"/>
            <a:t>Implementation</a:t>
          </a:r>
        </a:p>
        <a:p>
          <a:pPr algn="ctr" latinLnBrk="1"/>
          <a:r>
            <a:rPr lang="en-US" altLang="ko-KR" b="1" dirty="0" smtClean="0"/>
            <a:t> through </a:t>
          </a:r>
        </a:p>
        <a:p>
          <a:pPr algn="ctr" latinLnBrk="1"/>
          <a:r>
            <a:rPr lang="en-US" altLang="ko-KR" b="1" dirty="0" smtClean="0"/>
            <a:t>facilitation</a:t>
          </a:r>
          <a:endParaRPr lang="ko-KR" altLang="en-US" b="1" dirty="0"/>
        </a:p>
      </dgm:t>
    </dgm:pt>
    <dgm:pt modelId="{8ED47B46-C2D6-487D-AAE0-C1A4A412ECD7}" type="parTrans" cxnId="{3A687E2D-C482-4CB3-9CBF-BCB819340E8C}">
      <dgm:prSet/>
      <dgm:spPr/>
      <dgm:t>
        <a:bodyPr/>
        <a:lstStyle/>
        <a:p>
          <a:pPr latinLnBrk="1"/>
          <a:endParaRPr lang="ko-KR" altLang="en-US"/>
        </a:p>
      </dgm:t>
    </dgm:pt>
    <dgm:pt modelId="{D80F8070-9BE8-4703-82F1-84FA3CEF604F}" type="sibTrans" cxnId="{3A687E2D-C482-4CB3-9CBF-BCB819340E8C}">
      <dgm:prSet/>
      <dgm:spPr/>
      <dgm:t>
        <a:bodyPr/>
        <a:lstStyle/>
        <a:p>
          <a:pPr latinLnBrk="1"/>
          <a:endParaRPr lang="ko-KR" altLang="en-US"/>
        </a:p>
      </dgm:t>
    </dgm:pt>
    <dgm:pt modelId="{3C4D539D-C2BC-404C-B9C9-82A059C3E5C6}">
      <dgm:prSet phldrT="[텍스트]"/>
      <dgm:spPr/>
      <dgm:t>
        <a:bodyPr/>
        <a:lstStyle/>
        <a:p>
          <a:pPr algn="ctr" latinLnBrk="1"/>
          <a:endParaRPr lang="en-US" altLang="ko-KR" dirty="0" smtClean="0"/>
        </a:p>
        <a:p>
          <a:pPr algn="ctr" latinLnBrk="1"/>
          <a:endParaRPr lang="en-US" altLang="ko-KR" dirty="0" smtClean="0"/>
        </a:p>
        <a:p>
          <a:pPr algn="ctr" latinLnBrk="1"/>
          <a:r>
            <a:rPr lang="en-US" altLang="ko-KR" b="1" dirty="0" smtClean="0"/>
            <a:t>Formative</a:t>
          </a:r>
        </a:p>
        <a:p>
          <a:pPr algn="ctr" latinLnBrk="1"/>
          <a:r>
            <a:rPr lang="en-US" altLang="ko-KR" b="1" dirty="0" smtClean="0"/>
            <a:t> evaluation</a:t>
          </a:r>
          <a:endParaRPr lang="ko-KR" altLang="en-US" b="1" dirty="0"/>
        </a:p>
      </dgm:t>
    </dgm:pt>
    <dgm:pt modelId="{9CFC676C-D066-4D5E-BC15-19D29D8EF937}" type="parTrans" cxnId="{02B61C4A-2A04-4CF1-BA45-9C7FEADD717A}">
      <dgm:prSet/>
      <dgm:spPr/>
      <dgm:t>
        <a:bodyPr/>
        <a:lstStyle/>
        <a:p>
          <a:pPr latinLnBrk="1"/>
          <a:endParaRPr lang="ko-KR" altLang="en-US"/>
        </a:p>
      </dgm:t>
    </dgm:pt>
    <dgm:pt modelId="{D45B54F4-6316-41BC-9FE3-7C28F28A9B65}" type="sibTrans" cxnId="{02B61C4A-2A04-4CF1-BA45-9C7FEADD717A}">
      <dgm:prSet/>
      <dgm:spPr/>
      <dgm:t>
        <a:bodyPr/>
        <a:lstStyle/>
        <a:p>
          <a:pPr latinLnBrk="1"/>
          <a:endParaRPr lang="ko-KR" altLang="en-US"/>
        </a:p>
      </dgm:t>
    </dgm:pt>
    <dgm:pt modelId="{8408495A-95C6-4A02-80B0-16E8CC985504}" type="pres">
      <dgm:prSet presAssocID="{A851642D-E6EE-41B7-A470-7EA951445F0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8A44A2-9F43-4A0C-A207-2846AAC25A14}" type="pres">
      <dgm:prSet presAssocID="{A851642D-E6EE-41B7-A470-7EA951445F0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440C66-0BEB-4456-AA52-334A43509CBE}" type="pres">
      <dgm:prSet presAssocID="{A851642D-E6EE-41B7-A470-7EA951445F0D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ADA4E6-A1AF-446D-9A83-668E0A8C9715}" type="pres">
      <dgm:prSet presAssocID="{A851642D-E6EE-41B7-A470-7EA951445F0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BAC41D-DD61-4A23-BD2A-0D6F1586048F}" type="pres">
      <dgm:prSet presAssocID="{A851642D-E6EE-41B7-A470-7EA951445F0D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6AFED8-D32B-4F12-828B-D5FC8C8B24E2}" type="pres">
      <dgm:prSet presAssocID="{A851642D-E6EE-41B7-A470-7EA951445F0D}" presName="TopArrow" presStyleLbl="node1" presStyleIdx="0" presStyleCnt="2"/>
      <dgm:spPr/>
    </dgm:pt>
    <dgm:pt modelId="{9ED17EAA-5DFF-41C2-B642-D96AFB2B3858}" type="pres">
      <dgm:prSet presAssocID="{A851642D-E6EE-41B7-A470-7EA951445F0D}" presName="BottomArrow" presStyleLbl="node1" presStyleIdx="1" presStyleCnt="2"/>
      <dgm:spPr/>
    </dgm:pt>
  </dgm:ptLst>
  <dgm:cxnLst>
    <dgm:cxn modelId="{3A687E2D-C482-4CB3-9CBF-BCB819340E8C}" srcId="{A851642D-E6EE-41B7-A470-7EA951445F0D}" destId="{30865983-5F6C-4072-B0D2-F3D91C34AFCD}" srcOrd="0" destOrd="0" parTransId="{8ED47B46-C2D6-487D-AAE0-C1A4A412ECD7}" sibTransId="{D80F8070-9BE8-4703-82F1-84FA3CEF604F}"/>
    <dgm:cxn modelId="{0997BD49-B15D-4F84-A635-69D9BE5E2008}" type="presOf" srcId="{A851642D-E6EE-41B7-A470-7EA951445F0D}" destId="{8408495A-95C6-4A02-80B0-16E8CC985504}" srcOrd="0" destOrd="0" presId="urn:microsoft.com/office/officeart/2009/layout/ReverseList"/>
    <dgm:cxn modelId="{9E3794EC-87D0-42EB-8B63-E847DF6424B7}" type="presOf" srcId="{3C4D539D-C2BC-404C-B9C9-82A059C3E5C6}" destId="{E3ADA4E6-A1AF-446D-9A83-668E0A8C9715}" srcOrd="0" destOrd="0" presId="urn:microsoft.com/office/officeart/2009/layout/ReverseList"/>
    <dgm:cxn modelId="{36EAAD20-60FA-4702-9543-78367F7748C7}" type="presOf" srcId="{3C4D539D-C2BC-404C-B9C9-82A059C3E5C6}" destId="{76BAC41D-DD61-4A23-BD2A-0D6F1586048F}" srcOrd="1" destOrd="0" presId="urn:microsoft.com/office/officeart/2009/layout/ReverseList"/>
    <dgm:cxn modelId="{6B17C8EC-EDE1-41D3-8644-FE16FAFB64A7}" type="presOf" srcId="{30865983-5F6C-4072-B0D2-F3D91C34AFCD}" destId="{F8440C66-0BEB-4456-AA52-334A43509CBE}" srcOrd="1" destOrd="0" presId="urn:microsoft.com/office/officeart/2009/layout/ReverseList"/>
    <dgm:cxn modelId="{02B61C4A-2A04-4CF1-BA45-9C7FEADD717A}" srcId="{A851642D-E6EE-41B7-A470-7EA951445F0D}" destId="{3C4D539D-C2BC-404C-B9C9-82A059C3E5C6}" srcOrd="1" destOrd="0" parTransId="{9CFC676C-D066-4D5E-BC15-19D29D8EF937}" sibTransId="{D45B54F4-6316-41BC-9FE3-7C28F28A9B65}"/>
    <dgm:cxn modelId="{51BDC3EE-6C25-4D8A-AF6C-625A7A0A6997}" type="presOf" srcId="{30865983-5F6C-4072-B0D2-F3D91C34AFCD}" destId="{078A44A2-9F43-4A0C-A207-2846AAC25A14}" srcOrd="0" destOrd="0" presId="urn:microsoft.com/office/officeart/2009/layout/ReverseList"/>
    <dgm:cxn modelId="{15225680-BF0B-417F-B6AC-77E636DE27B5}" type="presParOf" srcId="{8408495A-95C6-4A02-80B0-16E8CC985504}" destId="{078A44A2-9F43-4A0C-A207-2846AAC25A14}" srcOrd="0" destOrd="0" presId="urn:microsoft.com/office/officeart/2009/layout/ReverseList"/>
    <dgm:cxn modelId="{AF0586F8-8ADC-4550-88AE-D5B28E4CB28A}" type="presParOf" srcId="{8408495A-95C6-4A02-80B0-16E8CC985504}" destId="{F8440C66-0BEB-4456-AA52-334A43509CBE}" srcOrd="1" destOrd="0" presId="urn:microsoft.com/office/officeart/2009/layout/ReverseList"/>
    <dgm:cxn modelId="{4B65E3B5-5EBC-454D-A304-5149559ED3FC}" type="presParOf" srcId="{8408495A-95C6-4A02-80B0-16E8CC985504}" destId="{E3ADA4E6-A1AF-446D-9A83-668E0A8C9715}" srcOrd="2" destOrd="0" presId="urn:microsoft.com/office/officeart/2009/layout/ReverseList"/>
    <dgm:cxn modelId="{7ADDBDC4-E5A4-452F-8418-52718F3C2F55}" type="presParOf" srcId="{8408495A-95C6-4A02-80B0-16E8CC985504}" destId="{76BAC41D-DD61-4A23-BD2A-0D6F1586048F}" srcOrd="3" destOrd="0" presId="urn:microsoft.com/office/officeart/2009/layout/ReverseList"/>
    <dgm:cxn modelId="{D8AE29A2-CAAE-4C42-847D-807F3D127355}" type="presParOf" srcId="{8408495A-95C6-4A02-80B0-16E8CC985504}" destId="{4D6AFED8-D32B-4F12-828B-D5FC8C8B24E2}" srcOrd="4" destOrd="0" presId="urn:microsoft.com/office/officeart/2009/layout/ReverseList"/>
    <dgm:cxn modelId="{22642277-B23F-4C9F-B380-5AF1AC3C1146}" type="presParOf" srcId="{8408495A-95C6-4A02-80B0-16E8CC985504}" destId="{9ED17EAA-5DFF-41C2-B642-D96AFB2B385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055BAC-F85F-417E-941F-1B0D27A3DFE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1E67254E-8F71-4BC0-AE9A-DA35CAE33D14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chemeClr val="tx1"/>
              </a:solidFill>
            </a:rPr>
            <a:t>Developmental</a:t>
          </a:r>
          <a:endParaRPr lang="ko-KR" altLang="en-US" b="1" dirty="0">
            <a:solidFill>
              <a:schemeClr val="tx1"/>
            </a:solidFill>
          </a:endParaRPr>
        </a:p>
      </dgm:t>
    </dgm:pt>
    <dgm:pt modelId="{857DC811-5E36-4E6A-9CB6-1CFFCB006211}" type="parTrans" cxnId="{87E9F332-AC02-4B5A-81EE-541CCC761D4D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3B0CEE84-6A87-4C1C-93E8-B0D6A9078A82}" type="sibTrans" cxnId="{87E9F332-AC02-4B5A-81EE-541CCC761D4D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75750CAD-3A38-4D94-8781-44D681DC793D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chemeClr val="tx1"/>
              </a:solidFill>
            </a:rPr>
            <a:t>Implementation-focused</a:t>
          </a:r>
          <a:endParaRPr lang="ko-KR" altLang="en-US" b="1" dirty="0">
            <a:solidFill>
              <a:schemeClr val="tx1"/>
            </a:solidFill>
          </a:endParaRPr>
        </a:p>
      </dgm:t>
    </dgm:pt>
    <dgm:pt modelId="{B6B7F0DA-1127-4F92-9FE1-28F3EE3760FB}" type="parTrans" cxnId="{AFF3535D-7831-480F-AF22-2BBBFEF532C4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00AD203D-2836-4A04-B93F-B95AACC7A90F}" type="sibTrans" cxnId="{AFF3535D-7831-480F-AF22-2BBBFEF532C4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EAC987EE-AABA-40FF-8023-EB50E098A383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chemeClr val="tx1"/>
              </a:solidFill>
            </a:rPr>
            <a:t>Progress-focused</a:t>
          </a:r>
          <a:endParaRPr lang="ko-KR" altLang="en-US" b="1" dirty="0">
            <a:solidFill>
              <a:schemeClr val="tx1"/>
            </a:solidFill>
          </a:endParaRPr>
        </a:p>
      </dgm:t>
    </dgm:pt>
    <dgm:pt modelId="{56C9AA95-B6F9-4236-A7A5-A63D0B1FD586}" type="parTrans" cxnId="{01FF0314-407E-42D1-B150-C92D08C3436E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5419A37E-4600-4087-81D2-DD62852CE27C}" type="sibTrans" cxnId="{01FF0314-407E-42D1-B150-C92D08C3436E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CB6F200F-86EA-4DCF-8F25-B713E500632B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chemeClr val="tx1"/>
              </a:solidFill>
            </a:rPr>
            <a:t>Interpretive</a:t>
          </a:r>
          <a:endParaRPr lang="ko-KR" altLang="en-US" b="1" dirty="0">
            <a:solidFill>
              <a:schemeClr val="tx1"/>
            </a:solidFill>
          </a:endParaRPr>
        </a:p>
      </dgm:t>
    </dgm:pt>
    <dgm:pt modelId="{9379749F-812E-4FF5-9A14-E6380F4A655C}" type="parTrans" cxnId="{3BB49CE5-1C57-4FAE-AF14-C09A5BB0F16C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E44B1E9C-119C-41C0-8656-954BF039C287}" type="sibTrans" cxnId="{3BB49CE5-1C57-4FAE-AF14-C09A5BB0F16C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</a:endParaRPr>
        </a:p>
      </dgm:t>
    </dgm:pt>
    <dgm:pt modelId="{5CAFA4F6-285F-4943-A66F-770E01E42395}">
      <dgm:prSet phldrT="[텍스트]"/>
      <dgm:spPr/>
      <dgm:t>
        <a:bodyPr/>
        <a:lstStyle/>
        <a:p>
          <a:pPr latinLnBrk="1"/>
          <a:r>
            <a:rPr lang="en-US" altLang="ko-KR" b="0" i="0" dirty="0" smtClean="0">
              <a:solidFill>
                <a:schemeClr val="tx1"/>
              </a:solidFill>
            </a:rPr>
            <a:t>Current practice</a:t>
          </a:r>
          <a:endParaRPr lang="ko-KR" altLang="en-US" b="0" i="0" dirty="0">
            <a:solidFill>
              <a:schemeClr val="tx1"/>
            </a:solidFill>
          </a:endParaRPr>
        </a:p>
      </dgm:t>
    </dgm:pt>
    <dgm:pt modelId="{858F642A-3E55-4C39-9D0D-256CD3B4B434}" type="parTrans" cxnId="{A6F26F93-9714-42FE-A341-F8F50FCE9F01}">
      <dgm:prSet/>
      <dgm:spPr/>
      <dgm:t>
        <a:bodyPr/>
        <a:lstStyle/>
        <a:p>
          <a:pPr latinLnBrk="1"/>
          <a:endParaRPr lang="ko-KR" altLang="en-US"/>
        </a:p>
      </dgm:t>
    </dgm:pt>
    <dgm:pt modelId="{5398A911-3FD4-468B-8447-B6FD9D935517}" type="sibTrans" cxnId="{A6F26F93-9714-42FE-A341-F8F50FCE9F01}">
      <dgm:prSet/>
      <dgm:spPr/>
      <dgm:t>
        <a:bodyPr/>
        <a:lstStyle/>
        <a:p>
          <a:pPr latinLnBrk="1"/>
          <a:endParaRPr lang="ko-KR" altLang="en-US"/>
        </a:p>
      </dgm:t>
    </dgm:pt>
    <dgm:pt modelId="{623E9402-9F92-412A-B116-70A0405AE9A0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Intervention description</a:t>
          </a:r>
          <a:endParaRPr lang="ko-KR" altLang="en-US" b="0" dirty="0">
            <a:solidFill>
              <a:schemeClr val="tx1"/>
            </a:solidFill>
          </a:endParaRPr>
        </a:p>
      </dgm:t>
    </dgm:pt>
    <dgm:pt modelId="{16E3394E-1416-4DD3-A344-14601EB51459}" type="parTrans" cxnId="{F0C892D0-951C-48A2-AB6A-8254FF623921}">
      <dgm:prSet/>
      <dgm:spPr/>
      <dgm:t>
        <a:bodyPr/>
        <a:lstStyle/>
        <a:p>
          <a:pPr latinLnBrk="1"/>
          <a:endParaRPr lang="ko-KR" altLang="en-US"/>
        </a:p>
      </dgm:t>
    </dgm:pt>
    <dgm:pt modelId="{F0F93309-FEA4-478B-BBE9-83E5B2D26008}" type="sibTrans" cxnId="{F0C892D0-951C-48A2-AB6A-8254FF623921}">
      <dgm:prSet/>
      <dgm:spPr/>
      <dgm:t>
        <a:bodyPr/>
        <a:lstStyle/>
        <a:p>
          <a:pPr latinLnBrk="1"/>
          <a:endParaRPr lang="ko-KR" altLang="en-US"/>
        </a:p>
      </dgm:t>
    </dgm:pt>
    <dgm:pt modelId="{EB937D25-5650-4AB8-A071-5686E78C3F74}">
      <dgm:prSet phldrT="[텍스트]"/>
      <dgm:spPr/>
      <dgm:t>
        <a:bodyPr/>
        <a:lstStyle/>
        <a:p>
          <a:pPr latinLnBrk="1"/>
          <a:r>
            <a:rPr lang="en-US" altLang="ko-KR" b="0" i="0" dirty="0" smtClean="0">
              <a:solidFill>
                <a:schemeClr val="tx1"/>
              </a:solidFill>
            </a:rPr>
            <a:t>Potential barriers/facilitators</a:t>
          </a:r>
          <a:endParaRPr lang="ko-KR" altLang="en-US" b="0" i="0" dirty="0">
            <a:solidFill>
              <a:schemeClr val="tx1"/>
            </a:solidFill>
          </a:endParaRPr>
        </a:p>
      </dgm:t>
    </dgm:pt>
    <dgm:pt modelId="{E32B4EA2-3425-4ADF-9B63-92FD46E8FCB2}" type="parTrans" cxnId="{568E0B8F-C229-4D8A-8930-E1F50E678A4F}">
      <dgm:prSet/>
      <dgm:spPr/>
      <dgm:t>
        <a:bodyPr/>
        <a:lstStyle/>
        <a:p>
          <a:pPr latinLnBrk="1"/>
          <a:endParaRPr lang="ko-KR" altLang="en-US"/>
        </a:p>
      </dgm:t>
    </dgm:pt>
    <dgm:pt modelId="{3A26AF19-8D9B-406C-AF8F-63B77C1AA046}" type="sibTrans" cxnId="{568E0B8F-C229-4D8A-8930-E1F50E678A4F}">
      <dgm:prSet/>
      <dgm:spPr/>
      <dgm:t>
        <a:bodyPr/>
        <a:lstStyle/>
        <a:p>
          <a:pPr latinLnBrk="1"/>
          <a:endParaRPr lang="ko-KR" altLang="en-US"/>
        </a:p>
      </dgm:t>
    </dgm:pt>
    <dgm:pt modelId="{5661CC2A-E019-41CF-983E-EE0642BBE71A}">
      <dgm:prSet phldrT="[텍스트]"/>
      <dgm:spPr/>
      <dgm:t>
        <a:bodyPr/>
        <a:lstStyle/>
        <a:p>
          <a:pPr latinLnBrk="1"/>
          <a:r>
            <a:rPr lang="en-US" altLang="ko-KR" b="0" i="0" dirty="0" smtClean="0">
              <a:solidFill>
                <a:schemeClr val="tx1"/>
              </a:solidFill>
            </a:rPr>
            <a:t>Project’s feasibility &amp; perceived utility</a:t>
          </a:r>
          <a:endParaRPr lang="ko-KR" altLang="en-US" b="0" i="0" dirty="0">
            <a:solidFill>
              <a:schemeClr val="tx1"/>
            </a:solidFill>
          </a:endParaRPr>
        </a:p>
      </dgm:t>
    </dgm:pt>
    <dgm:pt modelId="{84463332-D232-448D-92F0-C3559B6AE85A}" type="parTrans" cxnId="{0F61030E-DAB0-44CD-8AE8-158CD3AF4926}">
      <dgm:prSet/>
      <dgm:spPr/>
      <dgm:t>
        <a:bodyPr/>
        <a:lstStyle/>
        <a:p>
          <a:pPr latinLnBrk="1"/>
          <a:endParaRPr lang="ko-KR" altLang="en-US"/>
        </a:p>
      </dgm:t>
    </dgm:pt>
    <dgm:pt modelId="{112E4835-352A-4073-9B96-D672C7F9C8FC}" type="sibTrans" cxnId="{0F61030E-DAB0-44CD-8AE8-158CD3AF4926}">
      <dgm:prSet/>
      <dgm:spPr/>
      <dgm:t>
        <a:bodyPr/>
        <a:lstStyle/>
        <a:p>
          <a:pPr latinLnBrk="1"/>
          <a:endParaRPr lang="ko-KR" altLang="en-US"/>
        </a:p>
      </dgm:t>
    </dgm:pt>
    <dgm:pt modelId="{3A6B98C7-A9B8-4BDE-9BEC-F5F01C3BC029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Context of change</a:t>
          </a:r>
          <a:endParaRPr lang="ko-KR" altLang="en-US" b="0" dirty="0">
            <a:solidFill>
              <a:schemeClr val="tx1"/>
            </a:solidFill>
          </a:endParaRPr>
        </a:p>
      </dgm:t>
    </dgm:pt>
    <dgm:pt modelId="{602C8B73-4C6E-4F0C-9ED7-DDC562E10B19}" type="parTrans" cxnId="{A77617D2-AE6D-497F-A48C-D5A9CEF5687D}">
      <dgm:prSet/>
      <dgm:spPr/>
      <dgm:t>
        <a:bodyPr/>
        <a:lstStyle/>
        <a:p>
          <a:pPr latinLnBrk="1"/>
          <a:endParaRPr lang="ko-KR" altLang="en-US"/>
        </a:p>
      </dgm:t>
    </dgm:pt>
    <dgm:pt modelId="{A71923E2-9376-454F-B234-7F41FD5D71B9}" type="sibTrans" cxnId="{A77617D2-AE6D-497F-A48C-D5A9CEF5687D}">
      <dgm:prSet/>
      <dgm:spPr/>
      <dgm:t>
        <a:bodyPr/>
        <a:lstStyle/>
        <a:p>
          <a:pPr latinLnBrk="1"/>
          <a:endParaRPr lang="ko-KR" altLang="en-US"/>
        </a:p>
      </dgm:t>
    </dgm:pt>
    <dgm:pt modelId="{73E8BEC8-6626-4862-867B-88214961B119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Exposure to / Experience of intervention</a:t>
          </a:r>
          <a:endParaRPr lang="ko-KR" altLang="en-US" b="0" dirty="0">
            <a:solidFill>
              <a:schemeClr val="tx1"/>
            </a:solidFill>
          </a:endParaRPr>
        </a:p>
      </dgm:t>
    </dgm:pt>
    <dgm:pt modelId="{44AC99BB-CB68-4920-9D0E-3AC51C9F8B73}" type="parTrans" cxnId="{55E20329-9653-43D2-A3D7-4CDBD307D72E}">
      <dgm:prSet/>
      <dgm:spPr/>
      <dgm:t>
        <a:bodyPr/>
        <a:lstStyle/>
        <a:p>
          <a:pPr latinLnBrk="1"/>
          <a:endParaRPr lang="ko-KR" altLang="en-US"/>
        </a:p>
      </dgm:t>
    </dgm:pt>
    <dgm:pt modelId="{CB0638F4-0036-4893-8828-F661C5A06B3F}" type="sibTrans" cxnId="{55E20329-9653-43D2-A3D7-4CDBD307D72E}">
      <dgm:prSet/>
      <dgm:spPr/>
      <dgm:t>
        <a:bodyPr/>
        <a:lstStyle/>
        <a:p>
          <a:pPr latinLnBrk="1"/>
          <a:endParaRPr lang="ko-KR" altLang="en-US"/>
        </a:p>
      </dgm:t>
    </dgm:pt>
    <dgm:pt modelId="{CC14CDDC-BEFE-4BAB-9A81-5E4576BE733A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Monitoring of impact</a:t>
          </a:r>
          <a:endParaRPr lang="ko-KR" altLang="en-US" b="0" dirty="0">
            <a:solidFill>
              <a:schemeClr val="tx1"/>
            </a:solidFill>
          </a:endParaRPr>
        </a:p>
      </dgm:t>
    </dgm:pt>
    <dgm:pt modelId="{0107F6E0-3E61-4BD2-A662-E418025D3D57}" type="parTrans" cxnId="{4ABD1199-0B81-4463-A532-8C689D1B3018}">
      <dgm:prSet/>
      <dgm:spPr/>
      <dgm:t>
        <a:bodyPr/>
        <a:lstStyle/>
        <a:p>
          <a:pPr latinLnBrk="1"/>
          <a:endParaRPr lang="ko-KR" altLang="en-US"/>
        </a:p>
      </dgm:t>
    </dgm:pt>
    <dgm:pt modelId="{E22E1660-C18E-4376-A466-ECD50BDA5FE2}" type="sibTrans" cxnId="{4ABD1199-0B81-4463-A532-8C689D1B3018}">
      <dgm:prSet/>
      <dgm:spPr/>
      <dgm:t>
        <a:bodyPr/>
        <a:lstStyle/>
        <a:p>
          <a:pPr latinLnBrk="1"/>
          <a:endParaRPr lang="ko-KR" altLang="en-US"/>
        </a:p>
      </dgm:t>
    </dgm:pt>
    <dgm:pt modelId="{FBA0E82E-BF96-4503-9588-A1F096C42639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Movement toward desired outcomes</a:t>
          </a:r>
          <a:endParaRPr lang="ko-KR" altLang="en-US" b="0" dirty="0">
            <a:solidFill>
              <a:schemeClr val="tx1"/>
            </a:solidFill>
          </a:endParaRPr>
        </a:p>
      </dgm:t>
    </dgm:pt>
    <dgm:pt modelId="{015C8AB4-46E2-434B-850A-1A8E79B3C02F}" type="parTrans" cxnId="{E9907350-EEC1-4CA5-AF71-074C12A6556D}">
      <dgm:prSet/>
      <dgm:spPr/>
      <dgm:t>
        <a:bodyPr/>
        <a:lstStyle/>
        <a:p>
          <a:pPr latinLnBrk="1"/>
          <a:endParaRPr lang="ko-KR" altLang="en-US"/>
        </a:p>
      </dgm:t>
    </dgm:pt>
    <dgm:pt modelId="{84D1FD8E-7D80-475F-85BD-5F9A64444B6B}" type="sibTrans" cxnId="{E9907350-EEC1-4CA5-AF71-074C12A6556D}">
      <dgm:prSet/>
      <dgm:spPr/>
      <dgm:t>
        <a:bodyPr/>
        <a:lstStyle/>
        <a:p>
          <a:pPr latinLnBrk="1"/>
          <a:endParaRPr lang="ko-KR" altLang="en-US"/>
        </a:p>
      </dgm:t>
    </dgm:pt>
    <dgm:pt modelId="{6376D55B-2DF5-47A1-BEE8-1E292ADC60EC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Dose &amp; intensity of implementation effort</a:t>
          </a:r>
          <a:endParaRPr lang="ko-KR" altLang="en-US" b="0" dirty="0">
            <a:solidFill>
              <a:schemeClr val="tx1"/>
            </a:solidFill>
          </a:endParaRPr>
        </a:p>
      </dgm:t>
    </dgm:pt>
    <dgm:pt modelId="{D62270F0-C64E-4BA3-A139-601716018EF7}" type="parTrans" cxnId="{3610A4AC-5F30-427A-82EA-75EF511473B1}">
      <dgm:prSet/>
      <dgm:spPr/>
      <dgm:t>
        <a:bodyPr/>
        <a:lstStyle/>
        <a:p>
          <a:pPr latinLnBrk="1"/>
          <a:endParaRPr lang="ko-KR" altLang="en-US"/>
        </a:p>
      </dgm:t>
    </dgm:pt>
    <dgm:pt modelId="{A2E0EFCC-670F-4814-BED2-1D86BE55471B}" type="sibTrans" cxnId="{3610A4AC-5F30-427A-82EA-75EF511473B1}">
      <dgm:prSet/>
      <dgm:spPr/>
      <dgm:t>
        <a:bodyPr/>
        <a:lstStyle/>
        <a:p>
          <a:pPr latinLnBrk="1"/>
          <a:endParaRPr lang="ko-KR" altLang="en-US"/>
        </a:p>
      </dgm:t>
    </dgm:pt>
    <dgm:pt modelId="{6FE1D1D5-9910-47B7-B726-8E420F478AB4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Results explanation</a:t>
          </a:r>
          <a:endParaRPr lang="ko-KR" altLang="en-US" b="0" dirty="0">
            <a:solidFill>
              <a:schemeClr val="tx1"/>
            </a:solidFill>
          </a:endParaRPr>
        </a:p>
      </dgm:t>
    </dgm:pt>
    <dgm:pt modelId="{643A7487-9BBE-4122-9CC8-A31794D77287}" type="parTrans" cxnId="{32364FA7-04BC-4362-B39C-2F5FB187D248}">
      <dgm:prSet/>
      <dgm:spPr/>
      <dgm:t>
        <a:bodyPr/>
        <a:lstStyle/>
        <a:p>
          <a:pPr latinLnBrk="1"/>
          <a:endParaRPr lang="ko-KR" altLang="en-US"/>
        </a:p>
      </dgm:t>
    </dgm:pt>
    <dgm:pt modelId="{D6414516-10BE-46BD-A1FD-D80B1FB65167}" type="sibTrans" cxnId="{32364FA7-04BC-4362-B39C-2F5FB187D248}">
      <dgm:prSet/>
      <dgm:spPr/>
      <dgm:t>
        <a:bodyPr/>
        <a:lstStyle/>
        <a:p>
          <a:pPr latinLnBrk="1"/>
          <a:endParaRPr lang="ko-KR" altLang="en-US"/>
        </a:p>
      </dgm:t>
    </dgm:pt>
    <dgm:pt modelId="{B3DEC084-6A63-48BB-8A8A-651BACA04431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Use/Triangulation of formative &amp; summative data</a:t>
          </a:r>
          <a:endParaRPr lang="ko-KR" altLang="en-US" b="0" dirty="0">
            <a:solidFill>
              <a:schemeClr val="tx1"/>
            </a:solidFill>
          </a:endParaRPr>
        </a:p>
      </dgm:t>
    </dgm:pt>
    <dgm:pt modelId="{613B4AEF-FC3C-4258-8AC8-8282798F197C}" type="parTrans" cxnId="{B23892A1-C14D-43E6-B720-CD60400F6553}">
      <dgm:prSet/>
      <dgm:spPr/>
      <dgm:t>
        <a:bodyPr/>
        <a:lstStyle/>
        <a:p>
          <a:pPr latinLnBrk="1"/>
          <a:endParaRPr lang="ko-KR" altLang="en-US"/>
        </a:p>
      </dgm:t>
    </dgm:pt>
    <dgm:pt modelId="{E0608BF9-2EC7-48A6-8986-0D8254BE8D21}" type="sibTrans" cxnId="{B23892A1-C14D-43E6-B720-CD60400F6553}">
      <dgm:prSet/>
      <dgm:spPr/>
      <dgm:t>
        <a:bodyPr/>
        <a:lstStyle/>
        <a:p>
          <a:pPr latinLnBrk="1"/>
          <a:endParaRPr lang="ko-KR" altLang="en-US"/>
        </a:p>
      </dgm:t>
    </dgm:pt>
    <dgm:pt modelId="{10E52B60-49E3-4687-907B-8C05A8E996FE}">
      <dgm:prSet phldrT="[텍스트]"/>
      <dgm:spPr/>
      <dgm:t>
        <a:bodyPr/>
        <a:lstStyle/>
        <a:p>
          <a:pPr latinLnBrk="1"/>
          <a:r>
            <a:rPr lang="en-US" altLang="ko-KR" b="0" dirty="0" smtClean="0">
              <a:solidFill>
                <a:schemeClr val="tx1"/>
              </a:solidFill>
            </a:rPr>
            <a:t>Perceptions, reasons, recommendations</a:t>
          </a:r>
          <a:endParaRPr lang="ko-KR" altLang="en-US" b="0" dirty="0">
            <a:solidFill>
              <a:schemeClr val="tx1"/>
            </a:solidFill>
          </a:endParaRPr>
        </a:p>
      </dgm:t>
    </dgm:pt>
    <dgm:pt modelId="{21E576BC-CB4C-4230-8D24-4CAFC0811219}" type="parTrans" cxnId="{09DC061E-40E4-427C-81BC-D71CDA0AA3AD}">
      <dgm:prSet/>
      <dgm:spPr/>
      <dgm:t>
        <a:bodyPr/>
        <a:lstStyle/>
        <a:p>
          <a:pPr latinLnBrk="1"/>
          <a:endParaRPr lang="ko-KR" altLang="en-US"/>
        </a:p>
      </dgm:t>
    </dgm:pt>
    <dgm:pt modelId="{F2E59F0C-A43F-4731-9C04-D901775A8F2A}" type="sibTrans" cxnId="{09DC061E-40E4-427C-81BC-D71CDA0AA3AD}">
      <dgm:prSet/>
      <dgm:spPr/>
      <dgm:t>
        <a:bodyPr/>
        <a:lstStyle/>
        <a:p>
          <a:pPr latinLnBrk="1"/>
          <a:endParaRPr lang="ko-KR" altLang="en-US"/>
        </a:p>
      </dgm:t>
    </dgm:pt>
    <dgm:pt modelId="{BBF07984-A463-40A6-BC47-376A857B9658}" type="pres">
      <dgm:prSet presAssocID="{8D055BAC-F85F-417E-941F-1B0D27A3DF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CB1BC2-634C-4134-90D3-625D31A91E12}" type="pres">
      <dgm:prSet presAssocID="{1E67254E-8F71-4BC0-AE9A-DA35CAE33D14}" presName="linNode" presStyleCnt="0"/>
      <dgm:spPr/>
    </dgm:pt>
    <dgm:pt modelId="{A38E4340-DDF4-42ED-B20C-D5C5089FC1B1}" type="pres">
      <dgm:prSet presAssocID="{1E67254E-8F71-4BC0-AE9A-DA35CAE33D1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9BB80E-365C-4FED-815D-45E3EA378EEA}" type="pres">
      <dgm:prSet presAssocID="{1E67254E-8F71-4BC0-AE9A-DA35CAE33D1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02C493-6D38-4BA3-B9EC-386662F15913}" type="pres">
      <dgm:prSet presAssocID="{3B0CEE84-6A87-4C1C-93E8-B0D6A9078A82}" presName="sp" presStyleCnt="0"/>
      <dgm:spPr/>
    </dgm:pt>
    <dgm:pt modelId="{F44E82FD-AF7F-48A5-A7BE-11ED07052CEE}" type="pres">
      <dgm:prSet presAssocID="{75750CAD-3A38-4D94-8781-44D681DC793D}" presName="linNode" presStyleCnt="0"/>
      <dgm:spPr/>
    </dgm:pt>
    <dgm:pt modelId="{B8A6857B-CF33-4B93-90CD-D40271A23CCC}" type="pres">
      <dgm:prSet presAssocID="{75750CAD-3A38-4D94-8781-44D681DC793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7AE4549-7C13-4415-8B4D-BAB0D2488E07}" type="pres">
      <dgm:prSet presAssocID="{75750CAD-3A38-4D94-8781-44D681DC793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E9C0A3-EA14-4394-A3AB-5DD5B3A3E47D}" type="pres">
      <dgm:prSet presAssocID="{00AD203D-2836-4A04-B93F-B95AACC7A90F}" presName="sp" presStyleCnt="0"/>
      <dgm:spPr/>
    </dgm:pt>
    <dgm:pt modelId="{FCD2893C-36AD-4E02-BA44-0E6FE5284DA7}" type="pres">
      <dgm:prSet presAssocID="{EAC987EE-AABA-40FF-8023-EB50E098A383}" presName="linNode" presStyleCnt="0"/>
      <dgm:spPr/>
    </dgm:pt>
    <dgm:pt modelId="{1DA5EFAF-BD8E-4AD3-B7B4-18A2B6E30B0E}" type="pres">
      <dgm:prSet presAssocID="{EAC987EE-AABA-40FF-8023-EB50E098A38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8A1981-F81A-4751-B1C9-BBB33BE5ED2F}" type="pres">
      <dgm:prSet presAssocID="{EAC987EE-AABA-40FF-8023-EB50E098A38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E926CD-B29A-4180-9F34-AD5F74F6BE7A}" type="pres">
      <dgm:prSet presAssocID="{5419A37E-4600-4087-81D2-DD62852CE27C}" presName="sp" presStyleCnt="0"/>
      <dgm:spPr/>
    </dgm:pt>
    <dgm:pt modelId="{A45AE3D2-CBE1-4841-AFCA-C5C4BBD7F454}" type="pres">
      <dgm:prSet presAssocID="{CB6F200F-86EA-4DCF-8F25-B713E500632B}" presName="linNode" presStyleCnt="0"/>
      <dgm:spPr/>
    </dgm:pt>
    <dgm:pt modelId="{13164D06-B7A2-4456-B7C7-606F210839B5}" type="pres">
      <dgm:prSet presAssocID="{CB6F200F-86EA-4DCF-8F25-B713E500632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FF2079-22D4-4A1C-B22A-0C81E8BF7085}" type="pres">
      <dgm:prSet presAssocID="{CB6F200F-86EA-4DCF-8F25-B713E500632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7E9F332-AC02-4B5A-81EE-541CCC761D4D}" srcId="{8D055BAC-F85F-417E-941F-1B0D27A3DFE3}" destId="{1E67254E-8F71-4BC0-AE9A-DA35CAE33D14}" srcOrd="0" destOrd="0" parTransId="{857DC811-5E36-4E6A-9CB6-1CFFCB006211}" sibTransId="{3B0CEE84-6A87-4C1C-93E8-B0D6A9078A82}"/>
    <dgm:cxn modelId="{7C186219-91C3-4921-A459-F128FC397A69}" type="presOf" srcId="{10E52B60-49E3-4687-907B-8C05A8E996FE}" destId="{09FF2079-22D4-4A1C-B22A-0C81E8BF7085}" srcOrd="0" destOrd="1" presId="urn:microsoft.com/office/officeart/2005/8/layout/vList5"/>
    <dgm:cxn modelId="{A8CE630E-75D9-4184-AE72-3AFC1E3DC2EA}" type="presOf" srcId="{8D055BAC-F85F-417E-941F-1B0D27A3DFE3}" destId="{BBF07984-A463-40A6-BC47-376A857B9658}" srcOrd="0" destOrd="0" presId="urn:microsoft.com/office/officeart/2005/8/layout/vList5"/>
    <dgm:cxn modelId="{80C0F666-6508-4A79-B6FC-622DF4B69011}" type="presOf" srcId="{75750CAD-3A38-4D94-8781-44D681DC793D}" destId="{B8A6857B-CF33-4B93-90CD-D40271A23CCC}" srcOrd="0" destOrd="0" presId="urn:microsoft.com/office/officeart/2005/8/layout/vList5"/>
    <dgm:cxn modelId="{8F8379F6-EBAE-475B-A9D0-42BF09FAD37D}" type="presOf" srcId="{6FE1D1D5-9910-47B7-B726-8E420F478AB4}" destId="{09FF2079-22D4-4A1C-B22A-0C81E8BF7085}" srcOrd="0" destOrd="0" presId="urn:microsoft.com/office/officeart/2005/8/layout/vList5"/>
    <dgm:cxn modelId="{A6F26F93-9714-42FE-A341-F8F50FCE9F01}" srcId="{1E67254E-8F71-4BC0-AE9A-DA35CAE33D14}" destId="{5CAFA4F6-285F-4943-A66F-770E01E42395}" srcOrd="0" destOrd="0" parTransId="{858F642A-3E55-4C39-9D0D-256CD3B4B434}" sibTransId="{5398A911-3FD4-468B-8447-B6FD9D935517}"/>
    <dgm:cxn modelId="{F9CE3E22-3D74-497E-8D7D-F36FDC16CF01}" type="presOf" srcId="{5661CC2A-E019-41CF-983E-EE0642BBE71A}" destId="{9C9BB80E-365C-4FED-815D-45E3EA378EEA}" srcOrd="0" destOrd="2" presId="urn:microsoft.com/office/officeart/2005/8/layout/vList5"/>
    <dgm:cxn modelId="{A01C1A26-26AF-45A1-A867-C9C8DE0C9C33}" type="presOf" srcId="{B3DEC084-6A63-48BB-8A8A-651BACA04431}" destId="{09FF2079-22D4-4A1C-B22A-0C81E8BF7085}" srcOrd="0" destOrd="2" presId="urn:microsoft.com/office/officeart/2005/8/layout/vList5"/>
    <dgm:cxn modelId="{E9907350-EEC1-4CA5-AF71-074C12A6556D}" srcId="{EAC987EE-AABA-40FF-8023-EB50E098A383}" destId="{FBA0E82E-BF96-4503-9588-A1F096C42639}" srcOrd="1" destOrd="0" parTransId="{015C8AB4-46E2-434B-850A-1A8E79B3C02F}" sibTransId="{84D1FD8E-7D80-475F-85BD-5F9A64444B6B}"/>
    <dgm:cxn modelId="{A77617D2-AE6D-497F-A48C-D5A9CEF5687D}" srcId="{75750CAD-3A38-4D94-8781-44D681DC793D}" destId="{3A6B98C7-A9B8-4BDE-9BEC-F5F01C3BC029}" srcOrd="2" destOrd="0" parTransId="{602C8B73-4C6E-4F0C-9ED7-DDC562E10B19}" sibTransId="{A71923E2-9376-454F-B234-7F41FD5D71B9}"/>
    <dgm:cxn modelId="{32364FA7-04BC-4362-B39C-2F5FB187D248}" srcId="{CB6F200F-86EA-4DCF-8F25-B713E500632B}" destId="{6FE1D1D5-9910-47B7-B726-8E420F478AB4}" srcOrd="0" destOrd="0" parTransId="{643A7487-9BBE-4122-9CC8-A31794D77287}" sibTransId="{D6414516-10BE-46BD-A1FD-D80B1FB65167}"/>
    <dgm:cxn modelId="{0F61030E-DAB0-44CD-8AE8-158CD3AF4926}" srcId="{1E67254E-8F71-4BC0-AE9A-DA35CAE33D14}" destId="{5661CC2A-E019-41CF-983E-EE0642BBE71A}" srcOrd="2" destOrd="0" parTransId="{84463332-D232-448D-92F0-C3559B6AE85A}" sibTransId="{112E4835-352A-4073-9B96-D672C7F9C8FC}"/>
    <dgm:cxn modelId="{55E20329-9653-43D2-A3D7-4CDBD307D72E}" srcId="{75750CAD-3A38-4D94-8781-44D681DC793D}" destId="{73E8BEC8-6626-4862-867B-88214961B119}" srcOrd="1" destOrd="0" parTransId="{44AC99BB-CB68-4920-9D0E-3AC51C9F8B73}" sibTransId="{CB0638F4-0036-4893-8828-F661C5A06B3F}"/>
    <dgm:cxn modelId="{B23892A1-C14D-43E6-B720-CD60400F6553}" srcId="{CB6F200F-86EA-4DCF-8F25-B713E500632B}" destId="{B3DEC084-6A63-48BB-8A8A-651BACA04431}" srcOrd="2" destOrd="0" parTransId="{613B4AEF-FC3C-4258-8AC8-8282798F197C}" sibTransId="{E0608BF9-2EC7-48A6-8986-0D8254BE8D21}"/>
    <dgm:cxn modelId="{3BB49CE5-1C57-4FAE-AF14-C09A5BB0F16C}" srcId="{8D055BAC-F85F-417E-941F-1B0D27A3DFE3}" destId="{CB6F200F-86EA-4DCF-8F25-B713E500632B}" srcOrd="3" destOrd="0" parTransId="{9379749F-812E-4FF5-9A14-E6380F4A655C}" sibTransId="{E44B1E9C-119C-41C0-8656-954BF039C287}"/>
    <dgm:cxn modelId="{3610A4AC-5F30-427A-82EA-75EF511473B1}" srcId="{EAC987EE-AABA-40FF-8023-EB50E098A383}" destId="{6376D55B-2DF5-47A1-BEE8-1E292ADC60EC}" srcOrd="2" destOrd="0" parTransId="{D62270F0-C64E-4BA3-A139-601716018EF7}" sibTransId="{A2E0EFCC-670F-4814-BED2-1D86BE55471B}"/>
    <dgm:cxn modelId="{B71B0423-EE18-418D-8303-CB41EE3DCD89}" type="presOf" srcId="{FBA0E82E-BF96-4503-9588-A1F096C42639}" destId="{018A1981-F81A-4751-B1C9-BBB33BE5ED2F}" srcOrd="0" destOrd="1" presId="urn:microsoft.com/office/officeart/2005/8/layout/vList5"/>
    <dgm:cxn modelId="{51630DA7-B76E-4DA5-8F21-926205EDFC90}" type="presOf" srcId="{CB6F200F-86EA-4DCF-8F25-B713E500632B}" destId="{13164D06-B7A2-4456-B7C7-606F210839B5}" srcOrd="0" destOrd="0" presId="urn:microsoft.com/office/officeart/2005/8/layout/vList5"/>
    <dgm:cxn modelId="{A403379D-0984-44EF-9025-EDBF71198CF0}" type="presOf" srcId="{73E8BEC8-6626-4862-867B-88214961B119}" destId="{E7AE4549-7C13-4415-8B4D-BAB0D2488E07}" srcOrd="0" destOrd="1" presId="urn:microsoft.com/office/officeart/2005/8/layout/vList5"/>
    <dgm:cxn modelId="{01FF0314-407E-42D1-B150-C92D08C3436E}" srcId="{8D055BAC-F85F-417E-941F-1B0D27A3DFE3}" destId="{EAC987EE-AABA-40FF-8023-EB50E098A383}" srcOrd="2" destOrd="0" parTransId="{56C9AA95-B6F9-4236-A7A5-A63D0B1FD586}" sibTransId="{5419A37E-4600-4087-81D2-DD62852CE27C}"/>
    <dgm:cxn modelId="{09DC061E-40E4-427C-81BC-D71CDA0AA3AD}" srcId="{CB6F200F-86EA-4DCF-8F25-B713E500632B}" destId="{10E52B60-49E3-4687-907B-8C05A8E996FE}" srcOrd="1" destOrd="0" parTransId="{21E576BC-CB4C-4230-8D24-4CAFC0811219}" sibTransId="{F2E59F0C-A43F-4731-9C04-D901775A8F2A}"/>
    <dgm:cxn modelId="{B63E721B-ACE5-4FFE-B149-D3450BE26511}" type="presOf" srcId="{3A6B98C7-A9B8-4BDE-9BEC-F5F01C3BC029}" destId="{E7AE4549-7C13-4415-8B4D-BAB0D2488E07}" srcOrd="0" destOrd="2" presId="urn:microsoft.com/office/officeart/2005/8/layout/vList5"/>
    <dgm:cxn modelId="{6D7D126C-88AB-48A4-92A0-203FFE61F67B}" type="presOf" srcId="{EAC987EE-AABA-40FF-8023-EB50E098A383}" destId="{1DA5EFAF-BD8E-4AD3-B7B4-18A2B6E30B0E}" srcOrd="0" destOrd="0" presId="urn:microsoft.com/office/officeart/2005/8/layout/vList5"/>
    <dgm:cxn modelId="{73991B47-B29C-4313-8C12-8BACEB12C4C7}" type="presOf" srcId="{623E9402-9F92-412A-B116-70A0405AE9A0}" destId="{E7AE4549-7C13-4415-8B4D-BAB0D2488E07}" srcOrd="0" destOrd="0" presId="urn:microsoft.com/office/officeart/2005/8/layout/vList5"/>
    <dgm:cxn modelId="{243264C0-2D78-47D7-B504-AA916592B5CA}" type="presOf" srcId="{5CAFA4F6-285F-4943-A66F-770E01E42395}" destId="{9C9BB80E-365C-4FED-815D-45E3EA378EEA}" srcOrd="0" destOrd="0" presId="urn:microsoft.com/office/officeart/2005/8/layout/vList5"/>
    <dgm:cxn modelId="{AFF3535D-7831-480F-AF22-2BBBFEF532C4}" srcId="{8D055BAC-F85F-417E-941F-1B0D27A3DFE3}" destId="{75750CAD-3A38-4D94-8781-44D681DC793D}" srcOrd="1" destOrd="0" parTransId="{B6B7F0DA-1127-4F92-9FE1-28F3EE3760FB}" sibTransId="{00AD203D-2836-4A04-B93F-B95AACC7A90F}"/>
    <dgm:cxn modelId="{7848C63C-2609-4950-928F-B8BB8454EC26}" type="presOf" srcId="{1E67254E-8F71-4BC0-AE9A-DA35CAE33D14}" destId="{A38E4340-DDF4-42ED-B20C-D5C5089FC1B1}" srcOrd="0" destOrd="0" presId="urn:microsoft.com/office/officeart/2005/8/layout/vList5"/>
    <dgm:cxn modelId="{FFB16777-0A1C-4A85-AF41-4F4B7410AC9B}" type="presOf" srcId="{EB937D25-5650-4AB8-A071-5686E78C3F74}" destId="{9C9BB80E-365C-4FED-815D-45E3EA378EEA}" srcOrd="0" destOrd="1" presId="urn:microsoft.com/office/officeart/2005/8/layout/vList5"/>
    <dgm:cxn modelId="{F0C892D0-951C-48A2-AB6A-8254FF623921}" srcId="{75750CAD-3A38-4D94-8781-44D681DC793D}" destId="{623E9402-9F92-412A-B116-70A0405AE9A0}" srcOrd="0" destOrd="0" parTransId="{16E3394E-1416-4DD3-A344-14601EB51459}" sibTransId="{F0F93309-FEA4-478B-BBE9-83E5B2D26008}"/>
    <dgm:cxn modelId="{4ABD1199-0B81-4463-A532-8C689D1B3018}" srcId="{EAC987EE-AABA-40FF-8023-EB50E098A383}" destId="{CC14CDDC-BEFE-4BAB-9A81-5E4576BE733A}" srcOrd="0" destOrd="0" parTransId="{0107F6E0-3E61-4BD2-A662-E418025D3D57}" sibTransId="{E22E1660-C18E-4376-A466-ECD50BDA5FE2}"/>
    <dgm:cxn modelId="{2193BF4B-BA79-4BA3-B05A-0F03F7BA398D}" type="presOf" srcId="{6376D55B-2DF5-47A1-BEE8-1E292ADC60EC}" destId="{018A1981-F81A-4751-B1C9-BBB33BE5ED2F}" srcOrd="0" destOrd="2" presId="urn:microsoft.com/office/officeart/2005/8/layout/vList5"/>
    <dgm:cxn modelId="{568E0B8F-C229-4D8A-8930-E1F50E678A4F}" srcId="{1E67254E-8F71-4BC0-AE9A-DA35CAE33D14}" destId="{EB937D25-5650-4AB8-A071-5686E78C3F74}" srcOrd="1" destOrd="0" parTransId="{E32B4EA2-3425-4ADF-9B63-92FD46E8FCB2}" sibTransId="{3A26AF19-8D9B-406C-AF8F-63B77C1AA046}"/>
    <dgm:cxn modelId="{0B2A908B-04F6-402E-8D82-DE65D4F6AC60}" type="presOf" srcId="{CC14CDDC-BEFE-4BAB-9A81-5E4576BE733A}" destId="{018A1981-F81A-4751-B1C9-BBB33BE5ED2F}" srcOrd="0" destOrd="0" presId="urn:microsoft.com/office/officeart/2005/8/layout/vList5"/>
    <dgm:cxn modelId="{35911362-3029-423F-AE30-4F7E227CB0A3}" type="presParOf" srcId="{BBF07984-A463-40A6-BC47-376A857B9658}" destId="{7BCB1BC2-634C-4134-90D3-625D31A91E12}" srcOrd="0" destOrd="0" presId="urn:microsoft.com/office/officeart/2005/8/layout/vList5"/>
    <dgm:cxn modelId="{F30CD4B3-0033-41C6-A033-DA00B7EF9F50}" type="presParOf" srcId="{7BCB1BC2-634C-4134-90D3-625D31A91E12}" destId="{A38E4340-DDF4-42ED-B20C-D5C5089FC1B1}" srcOrd="0" destOrd="0" presId="urn:microsoft.com/office/officeart/2005/8/layout/vList5"/>
    <dgm:cxn modelId="{15487FF7-612C-48FE-A908-003D97FE22AC}" type="presParOf" srcId="{7BCB1BC2-634C-4134-90D3-625D31A91E12}" destId="{9C9BB80E-365C-4FED-815D-45E3EA378EEA}" srcOrd="1" destOrd="0" presId="urn:microsoft.com/office/officeart/2005/8/layout/vList5"/>
    <dgm:cxn modelId="{0A86E870-A8B0-48F2-BFAB-2F8729FE1A02}" type="presParOf" srcId="{BBF07984-A463-40A6-BC47-376A857B9658}" destId="{3802C493-6D38-4BA3-B9EC-386662F15913}" srcOrd="1" destOrd="0" presId="urn:microsoft.com/office/officeart/2005/8/layout/vList5"/>
    <dgm:cxn modelId="{33DDD22F-DF6E-4E98-B766-897BE67AD2E8}" type="presParOf" srcId="{BBF07984-A463-40A6-BC47-376A857B9658}" destId="{F44E82FD-AF7F-48A5-A7BE-11ED07052CEE}" srcOrd="2" destOrd="0" presId="urn:microsoft.com/office/officeart/2005/8/layout/vList5"/>
    <dgm:cxn modelId="{1B9B279D-F30A-4A1E-A4BB-2A641DFDA80D}" type="presParOf" srcId="{F44E82FD-AF7F-48A5-A7BE-11ED07052CEE}" destId="{B8A6857B-CF33-4B93-90CD-D40271A23CCC}" srcOrd="0" destOrd="0" presId="urn:microsoft.com/office/officeart/2005/8/layout/vList5"/>
    <dgm:cxn modelId="{C2B14B95-EF31-423B-8F27-D958ED323ABB}" type="presParOf" srcId="{F44E82FD-AF7F-48A5-A7BE-11ED07052CEE}" destId="{E7AE4549-7C13-4415-8B4D-BAB0D2488E07}" srcOrd="1" destOrd="0" presId="urn:microsoft.com/office/officeart/2005/8/layout/vList5"/>
    <dgm:cxn modelId="{B81BC6C0-7FDE-4988-80D9-73CF58F98BE1}" type="presParOf" srcId="{BBF07984-A463-40A6-BC47-376A857B9658}" destId="{FDE9C0A3-EA14-4394-A3AB-5DD5B3A3E47D}" srcOrd="3" destOrd="0" presId="urn:microsoft.com/office/officeart/2005/8/layout/vList5"/>
    <dgm:cxn modelId="{D40FA196-7994-4D70-AE33-0D8FBCF04A33}" type="presParOf" srcId="{BBF07984-A463-40A6-BC47-376A857B9658}" destId="{FCD2893C-36AD-4E02-BA44-0E6FE5284DA7}" srcOrd="4" destOrd="0" presId="urn:microsoft.com/office/officeart/2005/8/layout/vList5"/>
    <dgm:cxn modelId="{D7A2531F-9570-47D8-8E59-1C9BA255AF5B}" type="presParOf" srcId="{FCD2893C-36AD-4E02-BA44-0E6FE5284DA7}" destId="{1DA5EFAF-BD8E-4AD3-B7B4-18A2B6E30B0E}" srcOrd="0" destOrd="0" presId="urn:microsoft.com/office/officeart/2005/8/layout/vList5"/>
    <dgm:cxn modelId="{51DA84D9-74BD-46EA-8B81-B34CEC0607D4}" type="presParOf" srcId="{FCD2893C-36AD-4E02-BA44-0E6FE5284DA7}" destId="{018A1981-F81A-4751-B1C9-BBB33BE5ED2F}" srcOrd="1" destOrd="0" presId="urn:microsoft.com/office/officeart/2005/8/layout/vList5"/>
    <dgm:cxn modelId="{4292B023-8F6C-4840-A82B-CB8318DCCE6C}" type="presParOf" srcId="{BBF07984-A463-40A6-BC47-376A857B9658}" destId="{48E926CD-B29A-4180-9F34-AD5F74F6BE7A}" srcOrd="5" destOrd="0" presId="urn:microsoft.com/office/officeart/2005/8/layout/vList5"/>
    <dgm:cxn modelId="{71B82E87-C449-4573-BD44-D0A61B8B94AD}" type="presParOf" srcId="{BBF07984-A463-40A6-BC47-376A857B9658}" destId="{A45AE3D2-CBE1-4841-AFCA-C5C4BBD7F454}" srcOrd="6" destOrd="0" presId="urn:microsoft.com/office/officeart/2005/8/layout/vList5"/>
    <dgm:cxn modelId="{B211285B-3707-402D-A128-87A435FF4A7B}" type="presParOf" srcId="{A45AE3D2-CBE1-4841-AFCA-C5C4BBD7F454}" destId="{13164D06-B7A2-4456-B7C7-606F210839B5}" srcOrd="0" destOrd="0" presId="urn:microsoft.com/office/officeart/2005/8/layout/vList5"/>
    <dgm:cxn modelId="{BA1C3CB6-68FC-4B99-A59A-C858092C2B35}" type="presParOf" srcId="{A45AE3D2-CBE1-4841-AFCA-C5C4BBD7F454}" destId="{09FF2079-22D4-4A1C-B22A-0C81E8BF70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40C66-0BEB-4456-AA52-334A43509CBE}">
      <dsp:nvSpPr>
        <dsp:cNvPr id="0" name=""/>
        <dsp:cNvSpPr/>
      </dsp:nvSpPr>
      <dsp:spPr>
        <a:xfrm rot="16200000">
          <a:off x="1280996" y="1457510"/>
          <a:ext cx="3086305" cy="1886059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Implementation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 through 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facilitation</a:t>
          </a:r>
          <a:endParaRPr lang="ko-KR" altLang="en-US" sz="1800" b="1" kern="1200" dirty="0"/>
        </a:p>
      </dsp:txBody>
      <dsp:txXfrm rot="5400000">
        <a:off x="1973205" y="949473"/>
        <a:ext cx="1793973" cy="2902133"/>
      </dsp:txXfrm>
    </dsp:sp>
    <dsp:sp modelId="{76BAC41D-DD61-4A23-BD2A-0D6F1586048F}">
      <dsp:nvSpPr>
        <dsp:cNvPr id="0" name=""/>
        <dsp:cNvSpPr/>
      </dsp:nvSpPr>
      <dsp:spPr>
        <a:xfrm rot="5400000">
          <a:off x="3252698" y="1457510"/>
          <a:ext cx="3086305" cy="1886059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Formative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 evaluation</a:t>
          </a:r>
          <a:endParaRPr lang="ko-KR" altLang="en-US" sz="1800" b="1" kern="1200" dirty="0"/>
        </a:p>
      </dsp:txBody>
      <dsp:txXfrm rot="-5400000">
        <a:off x="3852821" y="949473"/>
        <a:ext cx="1793973" cy="2902133"/>
      </dsp:txXfrm>
    </dsp:sp>
    <dsp:sp modelId="{4D6AFED8-D32B-4F12-828B-D5FC8C8B24E2}">
      <dsp:nvSpPr>
        <dsp:cNvPr id="0" name=""/>
        <dsp:cNvSpPr/>
      </dsp:nvSpPr>
      <dsp:spPr>
        <a:xfrm>
          <a:off x="2823955" y="0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17EAA-5DFF-41C2-B642-D96AFB2B3858}">
      <dsp:nvSpPr>
        <dsp:cNvPr id="0" name=""/>
        <dsp:cNvSpPr/>
      </dsp:nvSpPr>
      <dsp:spPr>
        <a:xfrm rot="10800000">
          <a:off x="2823955" y="2828993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40C66-0BEB-4456-AA52-334A43509CBE}">
      <dsp:nvSpPr>
        <dsp:cNvPr id="0" name=""/>
        <dsp:cNvSpPr/>
      </dsp:nvSpPr>
      <dsp:spPr>
        <a:xfrm rot="16200000">
          <a:off x="1280996" y="1457510"/>
          <a:ext cx="3086305" cy="1886059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Implementation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 through 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facilitation</a:t>
          </a:r>
          <a:endParaRPr lang="ko-KR" altLang="en-US" sz="1800" b="1" kern="1200" dirty="0"/>
        </a:p>
      </dsp:txBody>
      <dsp:txXfrm rot="5400000">
        <a:off x="1973205" y="949473"/>
        <a:ext cx="1793973" cy="2902133"/>
      </dsp:txXfrm>
    </dsp:sp>
    <dsp:sp modelId="{76BAC41D-DD61-4A23-BD2A-0D6F1586048F}">
      <dsp:nvSpPr>
        <dsp:cNvPr id="0" name=""/>
        <dsp:cNvSpPr/>
      </dsp:nvSpPr>
      <dsp:spPr>
        <a:xfrm rot="5400000">
          <a:off x="3252698" y="1457510"/>
          <a:ext cx="3086305" cy="1886059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Formative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 evaluation</a:t>
          </a:r>
          <a:endParaRPr lang="ko-KR" altLang="en-US" sz="1800" b="1" kern="1200" dirty="0"/>
        </a:p>
      </dsp:txBody>
      <dsp:txXfrm rot="-5400000">
        <a:off x="3852821" y="949473"/>
        <a:ext cx="1793973" cy="2902133"/>
      </dsp:txXfrm>
    </dsp:sp>
    <dsp:sp modelId="{4D6AFED8-D32B-4F12-828B-D5FC8C8B24E2}">
      <dsp:nvSpPr>
        <dsp:cNvPr id="0" name=""/>
        <dsp:cNvSpPr/>
      </dsp:nvSpPr>
      <dsp:spPr>
        <a:xfrm>
          <a:off x="2823955" y="0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17EAA-5DFF-41C2-B642-D96AFB2B3858}">
      <dsp:nvSpPr>
        <dsp:cNvPr id="0" name=""/>
        <dsp:cNvSpPr/>
      </dsp:nvSpPr>
      <dsp:spPr>
        <a:xfrm rot="10800000">
          <a:off x="2823955" y="2828993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65037-2A13-4242-AECA-DD786E007C26}">
      <dsp:nvSpPr>
        <dsp:cNvPr id="0" name=""/>
        <dsp:cNvSpPr/>
      </dsp:nvSpPr>
      <dsp:spPr>
        <a:xfrm>
          <a:off x="0" y="1380299"/>
          <a:ext cx="7620000" cy="204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4B096-D4EA-4BB9-BCAB-6B0142D07504}">
      <dsp:nvSpPr>
        <dsp:cNvPr id="0" name=""/>
        <dsp:cNvSpPr/>
      </dsp:nvSpPr>
      <dsp:spPr>
        <a:xfrm>
          <a:off x="5021833" y="1890299"/>
          <a:ext cx="1836166" cy="10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b="1" kern="1200" dirty="0" smtClean="0">
              <a:solidFill>
                <a:srgbClr val="0070C0"/>
              </a:solidFill>
            </a:rPr>
            <a:t>Resource Utilization</a:t>
          </a:r>
          <a:endParaRPr lang="ko-KR" altLang="en-US" sz="2100" b="1" kern="1200" dirty="0">
            <a:solidFill>
              <a:srgbClr val="0070C0"/>
            </a:solidFill>
          </a:endParaRPr>
        </a:p>
      </dsp:txBody>
      <dsp:txXfrm>
        <a:off x="5021833" y="1890299"/>
        <a:ext cx="1836166" cy="1020000"/>
      </dsp:txXfrm>
    </dsp:sp>
    <dsp:sp modelId="{099E033E-8CB2-4F5C-815A-DC06C1F38B56}">
      <dsp:nvSpPr>
        <dsp:cNvPr id="0" name=""/>
        <dsp:cNvSpPr/>
      </dsp:nvSpPr>
      <dsp:spPr>
        <a:xfrm>
          <a:off x="2818432" y="1890299"/>
          <a:ext cx="1836166" cy="10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b="1" kern="1200" dirty="0" smtClean="0">
              <a:solidFill>
                <a:srgbClr val="002060"/>
              </a:solidFill>
            </a:rPr>
            <a:t>Implementation Status</a:t>
          </a:r>
          <a:endParaRPr lang="ko-KR" altLang="en-US" sz="2100" b="1" kern="1200" dirty="0">
            <a:solidFill>
              <a:srgbClr val="002060"/>
            </a:solidFill>
          </a:endParaRPr>
        </a:p>
      </dsp:txBody>
      <dsp:txXfrm>
        <a:off x="2818432" y="1890299"/>
        <a:ext cx="1836166" cy="1020000"/>
      </dsp:txXfrm>
    </dsp:sp>
    <dsp:sp modelId="{BC46764A-49F8-43EC-9650-A8B217175F6C}">
      <dsp:nvSpPr>
        <dsp:cNvPr id="0" name=""/>
        <dsp:cNvSpPr/>
      </dsp:nvSpPr>
      <dsp:spPr>
        <a:xfrm>
          <a:off x="615032" y="1890299"/>
          <a:ext cx="1836166" cy="10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b="1" kern="1200" dirty="0" smtClean="0">
              <a:solidFill>
                <a:srgbClr val="7030A0"/>
              </a:solidFill>
            </a:rPr>
            <a:t>Site Characteristics</a:t>
          </a:r>
          <a:endParaRPr lang="ko-KR" altLang="en-US" sz="2100" b="1" kern="1200" dirty="0">
            <a:solidFill>
              <a:srgbClr val="7030A0"/>
            </a:solidFill>
          </a:endParaRPr>
        </a:p>
      </dsp:txBody>
      <dsp:txXfrm>
        <a:off x="615032" y="1890299"/>
        <a:ext cx="1836166" cy="10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40C66-0BEB-4456-AA52-334A43509CBE}">
      <dsp:nvSpPr>
        <dsp:cNvPr id="0" name=""/>
        <dsp:cNvSpPr/>
      </dsp:nvSpPr>
      <dsp:spPr>
        <a:xfrm rot="16200000">
          <a:off x="1280996" y="1457510"/>
          <a:ext cx="3086305" cy="1886059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Implementation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 through 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facilitation</a:t>
          </a:r>
          <a:endParaRPr lang="ko-KR" altLang="en-US" sz="1800" b="1" kern="1200" dirty="0"/>
        </a:p>
      </dsp:txBody>
      <dsp:txXfrm rot="5400000">
        <a:off x="1973205" y="949473"/>
        <a:ext cx="1793973" cy="2902133"/>
      </dsp:txXfrm>
    </dsp:sp>
    <dsp:sp modelId="{76BAC41D-DD61-4A23-BD2A-0D6F1586048F}">
      <dsp:nvSpPr>
        <dsp:cNvPr id="0" name=""/>
        <dsp:cNvSpPr/>
      </dsp:nvSpPr>
      <dsp:spPr>
        <a:xfrm rot="5400000">
          <a:off x="3252698" y="1457510"/>
          <a:ext cx="3086305" cy="1886059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Formative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 evaluation</a:t>
          </a:r>
          <a:endParaRPr lang="ko-KR" altLang="en-US" sz="1800" b="1" kern="1200" dirty="0"/>
        </a:p>
      </dsp:txBody>
      <dsp:txXfrm rot="-5400000">
        <a:off x="3852821" y="949473"/>
        <a:ext cx="1793973" cy="2902133"/>
      </dsp:txXfrm>
    </dsp:sp>
    <dsp:sp modelId="{4D6AFED8-D32B-4F12-828B-D5FC8C8B24E2}">
      <dsp:nvSpPr>
        <dsp:cNvPr id="0" name=""/>
        <dsp:cNvSpPr/>
      </dsp:nvSpPr>
      <dsp:spPr>
        <a:xfrm>
          <a:off x="2823955" y="0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17EAA-5DFF-41C2-B642-D96AFB2B3858}">
      <dsp:nvSpPr>
        <dsp:cNvPr id="0" name=""/>
        <dsp:cNvSpPr/>
      </dsp:nvSpPr>
      <dsp:spPr>
        <a:xfrm rot="10800000">
          <a:off x="2823955" y="2828993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BB80E-365C-4FED-815D-45E3EA378EEA}">
      <dsp:nvSpPr>
        <dsp:cNvPr id="0" name=""/>
        <dsp:cNvSpPr/>
      </dsp:nvSpPr>
      <dsp:spPr>
        <a:xfrm rot="5400000">
          <a:off x="4719354" y="-1858190"/>
          <a:ext cx="924490" cy="487680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i="0" kern="1200" dirty="0" smtClean="0">
              <a:solidFill>
                <a:schemeClr val="tx1"/>
              </a:solidFill>
            </a:rPr>
            <a:t>Current practice</a:t>
          </a:r>
          <a:endParaRPr lang="ko-KR" altLang="en-US" sz="1600" b="0" i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i="0" kern="1200" dirty="0" smtClean="0">
              <a:solidFill>
                <a:schemeClr val="tx1"/>
              </a:solidFill>
            </a:rPr>
            <a:t>Potential barriers/facilitators</a:t>
          </a:r>
          <a:endParaRPr lang="ko-KR" altLang="en-US" sz="1600" b="0" i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i="0" kern="1200" dirty="0" smtClean="0">
              <a:solidFill>
                <a:schemeClr val="tx1"/>
              </a:solidFill>
            </a:rPr>
            <a:t>Project’s feasibility &amp; perceived utility</a:t>
          </a:r>
          <a:endParaRPr lang="ko-KR" altLang="en-US" sz="1600" b="0" i="0" kern="1200" dirty="0">
            <a:solidFill>
              <a:schemeClr val="tx1"/>
            </a:solidFill>
          </a:endParaRPr>
        </a:p>
      </dsp:txBody>
      <dsp:txXfrm rot="-5400000">
        <a:off x="2743199" y="163095"/>
        <a:ext cx="4831670" cy="834230"/>
      </dsp:txXfrm>
    </dsp:sp>
    <dsp:sp modelId="{A38E4340-DDF4-42ED-B20C-D5C5089FC1B1}">
      <dsp:nvSpPr>
        <dsp:cNvPr id="0" name=""/>
        <dsp:cNvSpPr/>
      </dsp:nvSpPr>
      <dsp:spPr>
        <a:xfrm>
          <a:off x="0" y="2402"/>
          <a:ext cx="2743200" cy="11556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b="1" kern="1200" dirty="0" smtClean="0">
              <a:solidFill>
                <a:schemeClr val="tx1"/>
              </a:solidFill>
            </a:rPr>
            <a:t>Developmental</a:t>
          </a:r>
          <a:endParaRPr lang="ko-KR" altLang="en-US" sz="2500" b="1" kern="1200" dirty="0">
            <a:solidFill>
              <a:schemeClr val="tx1"/>
            </a:solidFill>
          </a:endParaRPr>
        </a:p>
      </dsp:txBody>
      <dsp:txXfrm>
        <a:off x="56412" y="58814"/>
        <a:ext cx="2630376" cy="1042789"/>
      </dsp:txXfrm>
    </dsp:sp>
    <dsp:sp modelId="{E7AE4549-7C13-4415-8B4D-BAB0D2488E07}">
      <dsp:nvSpPr>
        <dsp:cNvPr id="0" name=""/>
        <dsp:cNvSpPr/>
      </dsp:nvSpPr>
      <dsp:spPr>
        <a:xfrm rot="5400000">
          <a:off x="4719354" y="-644796"/>
          <a:ext cx="924490" cy="487680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Intervention description</a:t>
          </a:r>
          <a:endParaRPr lang="ko-KR" altLang="en-US" sz="1600" b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Exposure to / Experience of intervention</a:t>
          </a:r>
          <a:endParaRPr lang="ko-KR" altLang="en-US" sz="1600" b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Context of change</a:t>
          </a:r>
          <a:endParaRPr lang="ko-KR" altLang="en-US" sz="1600" b="0" kern="1200" dirty="0">
            <a:solidFill>
              <a:schemeClr val="tx1"/>
            </a:solidFill>
          </a:endParaRPr>
        </a:p>
      </dsp:txBody>
      <dsp:txXfrm rot="-5400000">
        <a:off x="2743199" y="1376489"/>
        <a:ext cx="4831670" cy="834230"/>
      </dsp:txXfrm>
    </dsp:sp>
    <dsp:sp modelId="{B8A6857B-CF33-4B93-90CD-D40271A23CCC}">
      <dsp:nvSpPr>
        <dsp:cNvPr id="0" name=""/>
        <dsp:cNvSpPr/>
      </dsp:nvSpPr>
      <dsp:spPr>
        <a:xfrm>
          <a:off x="0" y="1215796"/>
          <a:ext cx="2743200" cy="11556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b="1" kern="1200" dirty="0" smtClean="0">
              <a:solidFill>
                <a:schemeClr val="tx1"/>
              </a:solidFill>
            </a:rPr>
            <a:t>Implementation-focused</a:t>
          </a:r>
          <a:endParaRPr lang="ko-KR" altLang="en-US" sz="2500" b="1" kern="1200" dirty="0">
            <a:solidFill>
              <a:schemeClr val="tx1"/>
            </a:solidFill>
          </a:endParaRPr>
        </a:p>
      </dsp:txBody>
      <dsp:txXfrm>
        <a:off x="56412" y="1272208"/>
        <a:ext cx="2630376" cy="1042789"/>
      </dsp:txXfrm>
    </dsp:sp>
    <dsp:sp modelId="{018A1981-F81A-4751-B1C9-BBB33BE5ED2F}">
      <dsp:nvSpPr>
        <dsp:cNvPr id="0" name=""/>
        <dsp:cNvSpPr/>
      </dsp:nvSpPr>
      <dsp:spPr>
        <a:xfrm rot="5400000">
          <a:off x="4719354" y="568596"/>
          <a:ext cx="924490" cy="487680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Monitoring of impact</a:t>
          </a:r>
          <a:endParaRPr lang="ko-KR" altLang="en-US" sz="1600" b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Movement toward desired outcomes</a:t>
          </a:r>
          <a:endParaRPr lang="ko-KR" altLang="en-US" sz="1600" b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Dose &amp; intensity of implementation effort</a:t>
          </a:r>
          <a:endParaRPr lang="ko-KR" altLang="en-US" sz="1600" b="0" kern="1200" dirty="0">
            <a:solidFill>
              <a:schemeClr val="tx1"/>
            </a:solidFill>
          </a:endParaRPr>
        </a:p>
      </dsp:txBody>
      <dsp:txXfrm rot="-5400000">
        <a:off x="2743199" y="2589881"/>
        <a:ext cx="4831670" cy="834230"/>
      </dsp:txXfrm>
    </dsp:sp>
    <dsp:sp modelId="{1DA5EFAF-BD8E-4AD3-B7B4-18A2B6E30B0E}">
      <dsp:nvSpPr>
        <dsp:cNvPr id="0" name=""/>
        <dsp:cNvSpPr/>
      </dsp:nvSpPr>
      <dsp:spPr>
        <a:xfrm>
          <a:off x="0" y="2429190"/>
          <a:ext cx="2743200" cy="11556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b="1" kern="1200" dirty="0" smtClean="0">
              <a:solidFill>
                <a:schemeClr val="tx1"/>
              </a:solidFill>
            </a:rPr>
            <a:t>Progress-focused</a:t>
          </a:r>
          <a:endParaRPr lang="ko-KR" altLang="en-US" sz="2500" b="1" kern="1200" dirty="0">
            <a:solidFill>
              <a:schemeClr val="tx1"/>
            </a:solidFill>
          </a:endParaRPr>
        </a:p>
      </dsp:txBody>
      <dsp:txXfrm>
        <a:off x="56412" y="2485602"/>
        <a:ext cx="2630376" cy="1042789"/>
      </dsp:txXfrm>
    </dsp:sp>
    <dsp:sp modelId="{09FF2079-22D4-4A1C-B22A-0C81E8BF7085}">
      <dsp:nvSpPr>
        <dsp:cNvPr id="0" name=""/>
        <dsp:cNvSpPr/>
      </dsp:nvSpPr>
      <dsp:spPr>
        <a:xfrm rot="5400000">
          <a:off x="4719354" y="1781990"/>
          <a:ext cx="924490" cy="487680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Results explanation</a:t>
          </a:r>
          <a:endParaRPr lang="ko-KR" altLang="en-US" sz="1600" b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Perceptions, reasons, recommendations</a:t>
          </a:r>
          <a:endParaRPr lang="ko-KR" altLang="en-US" sz="1600" b="0" kern="1200" dirty="0">
            <a:solidFill>
              <a:schemeClr val="tx1"/>
            </a:solidFill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0" kern="1200" dirty="0" smtClean="0">
              <a:solidFill>
                <a:schemeClr val="tx1"/>
              </a:solidFill>
            </a:rPr>
            <a:t>Use/Triangulation of formative &amp; summative data</a:t>
          </a:r>
          <a:endParaRPr lang="ko-KR" altLang="en-US" sz="1600" b="0" kern="1200" dirty="0">
            <a:solidFill>
              <a:schemeClr val="tx1"/>
            </a:solidFill>
          </a:endParaRPr>
        </a:p>
      </dsp:txBody>
      <dsp:txXfrm rot="-5400000">
        <a:off x="2743199" y="3803275"/>
        <a:ext cx="4831670" cy="834230"/>
      </dsp:txXfrm>
    </dsp:sp>
    <dsp:sp modelId="{13164D06-B7A2-4456-B7C7-606F210839B5}">
      <dsp:nvSpPr>
        <dsp:cNvPr id="0" name=""/>
        <dsp:cNvSpPr/>
      </dsp:nvSpPr>
      <dsp:spPr>
        <a:xfrm>
          <a:off x="0" y="3642584"/>
          <a:ext cx="2743200" cy="11556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b="1" kern="1200" dirty="0" smtClean="0">
              <a:solidFill>
                <a:schemeClr val="tx1"/>
              </a:solidFill>
            </a:rPr>
            <a:t>Interpretive</a:t>
          </a:r>
          <a:endParaRPr lang="ko-KR" altLang="en-US" sz="2500" b="1" kern="1200" dirty="0">
            <a:solidFill>
              <a:schemeClr val="tx1"/>
            </a:solidFill>
          </a:endParaRPr>
        </a:p>
      </dsp:txBody>
      <dsp:txXfrm>
        <a:off x="56412" y="3698996"/>
        <a:ext cx="2630376" cy="1042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E50C5C8-B03A-4094-90DF-E185D9130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186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362F2E0-F01B-47BE-8F13-C6BE9F7D8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23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9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62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03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3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58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85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08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01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8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4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366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88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64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47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70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81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6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608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1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859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6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49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98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15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58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65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F2E0-F01B-47BE-8F13-C6BE9F7D8A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9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2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6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8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0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0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0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5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FC1DE99-DC2C-4D3A-ABC7-AE593DBE6F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05B627-C242-4836-8DC1-5BF9A4C6CF3B}" type="datetimeFigureOut">
              <a:rPr lang="en-US" smtClean="0">
                <a:solidFill>
                  <a:srgbClr val="DBF5F9"/>
                </a:solidFill>
              </a:rPr>
              <a:pPr/>
              <a:t>9/4/2017</a:t>
            </a:fld>
            <a:endParaRPr lang="en-US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4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2825"/>
            <a:ext cx="7848600" cy="1527175"/>
          </a:xfrm>
        </p:spPr>
        <p:txBody>
          <a:bodyPr/>
          <a:lstStyle/>
          <a:p>
            <a:r>
              <a:rPr lang="en-US" sz="4400" b="1" smtClean="0"/>
              <a:t>Using </a:t>
            </a:r>
            <a:r>
              <a:rPr lang="en-US" sz="4400" b="1" dirty="0" smtClean="0"/>
              <a:t>Direct Observation to Guide Implementation Facilitation</a:t>
            </a:r>
            <a:endParaRPr lang="en-US" sz="4400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781675"/>
            <a:ext cx="2286000" cy="990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5200" cy="1988165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8077200" cy="1524000"/>
          </a:xfrm>
        </p:spPr>
        <p:txBody>
          <a:bodyPr>
            <a:normAutofit fontScale="92500"/>
          </a:bodyPr>
          <a:lstStyle/>
          <a:p>
            <a:r>
              <a:rPr lang="en-US" sz="1900" dirty="0" smtClean="0">
                <a:solidFill>
                  <a:schemeClr val="tx1"/>
                </a:solidFill>
              </a:rPr>
              <a:t>Bo Kim PhD</a:t>
            </a:r>
            <a:r>
              <a:rPr lang="en-US" sz="1900" baseline="30000" dirty="0" smtClean="0">
                <a:solidFill>
                  <a:schemeClr val="tx1"/>
                </a:solidFill>
              </a:rPr>
              <a:t>1,2</a:t>
            </a:r>
            <a:r>
              <a:rPr lang="en-US" sz="1900" dirty="0" smtClean="0">
                <a:solidFill>
                  <a:schemeClr val="tx1"/>
                </a:solidFill>
              </a:rPr>
              <a:t>, Christopher J. Miller PhD</a:t>
            </a:r>
            <a:r>
              <a:rPr lang="en-US" sz="1900" baseline="30000" dirty="0" smtClean="0">
                <a:solidFill>
                  <a:schemeClr val="tx1"/>
                </a:solidFill>
              </a:rPr>
              <a:t>1,2</a:t>
            </a:r>
            <a:r>
              <a:rPr lang="en-US" sz="1900" dirty="0" smtClean="0">
                <a:solidFill>
                  <a:schemeClr val="tx1"/>
                </a:solidFill>
              </a:rPr>
              <a:t>, Mark S. Bauer MD</a:t>
            </a:r>
            <a:r>
              <a:rPr lang="en-US" sz="1900" baseline="30000" dirty="0" smtClean="0">
                <a:solidFill>
                  <a:schemeClr val="tx1"/>
                </a:solidFill>
              </a:rPr>
              <a:t>1,2</a:t>
            </a:r>
            <a:r>
              <a:rPr lang="en-US" sz="1900" dirty="0" smtClean="0">
                <a:solidFill>
                  <a:schemeClr val="tx1"/>
                </a:solidFill>
              </a:rPr>
              <a:t>, A. Rani Elwy PhD</a:t>
            </a:r>
            <a:r>
              <a:rPr lang="en-US" sz="1900" baseline="30000" dirty="0" smtClean="0">
                <a:solidFill>
                  <a:schemeClr val="tx1"/>
                </a:solidFill>
              </a:rPr>
              <a:t>1,3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300" dirty="0" smtClean="0">
                <a:solidFill>
                  <a:schemeClr val="tx1"/>
                </a:solidFill>
              </a:rPr>
              <a:t>(1)  HSR&amp;D Center for Healthcare Organization and Implementation Research; Veterans Health Administration</a:t>
            </a:r>
          </a:p>
          <a:p>
            <a:r>
              <a:rPr lang="en-US" sz="1300" dirty="0" smtClean="0">
                <a:solidFill>
                  <a:schemeClr val="tx1"/>
                </a:solidFill>
              </a:rPr>
              <a:t>(2)  Department of Psychiatry; Harvard Medical School</a:t>
            </a:r>
          </a:p>
          <a:p>
            <a:r>
              <a:rPr lang="en-US" sz="1300" dirty="0" smtClean="0">
                <a:solidFill>
                  <a:schemeClr val="tx1"/>
                </a:solidFill>
              </a:rPr>
              <a:t>(3)  Department of Health Law, Policy, and Management; Boston University School of Public Health</a:t>
            </a:r>
            <a:endParaRPr lang="en-US" sz="1300" dirty="0">
              <a:solidFill>
                <a:schemeClr val="tx1"/>
              </a:solidFill>
            </a:endParaRPr>
          </a:p>
        </p:txBody>
      </p:sp>
      <p:pic>
        <p:nvPicPr>
          <p:cNvPr id="10" name="Picture 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17" y="5937973"/>
            <a:ext cx="1600199" cy="758102"/>
          </a:xfrm>
          <a:prstGeom prst="rect">
            <a:avLst/>
          </a:prstGeom>
        </p:spPr>
      </p:pic>
      <p:pic>
        <p:nvPicPr>
          <p:cNvPr id="11" name="그림 2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49045"/>
            <a:ext cx="1600200" cy="758952"/>
          </a:xfrm>
          <a:prstGeom prst="rect">
            <a:avLst/>
          </a:prstGeom>
        </p:spPr>
      </p:pic>
      <p:pic>
        <p:nvPicPr>
          <p:cNvPr id="12" name="Picture 44" descr="hms_tes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304800"/>
            <a:ext cx="715760" cy="97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</p:pic>
      <p:pic>
        <p:nvPicPr>
          <p:cNvPr id="13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90" y="454013"/>
            <a:ext cx="1337310" cy="5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Parameters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268"/>
            <a:ext cx="7620000" cy="480060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endParaRPr lang="en-US" altLang="ko-KR" sz="24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altLang="ko-KR" sz="2400" b="1" dirty="0" smtClean="0"/>
              <a:t>DOMAIN:</a:t>
            </a:r>
            <a:r>
              <a:rPr lang="en-US" altLang="ko-KR" sz="2400" dirty="0" smtClean="0"/>
              <a:t>  information that observation is providing</a:t>
            </a:r>
            <a:endParaRPr lang="en-US" sz="24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400" b="1" dirty="0" smtClean="0"/>
              <a:t>OBSERVER:</a:t>
            </a:r>
            <a:r>
              <a:rPr lang="en-US" sz="2400" dirty="0" smtClean="0"/>
              <a:t>  who is observing</a:t>
            </a:r>
            <a:endParaRPr lang="en-US" sz="24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400" b="1" dirty="0" smtClean="0"/>
              <a:t>SUBJECT:</a:t>
            </a:r>
            <a:r>
              <a:rPr lang="en-US" sz="2400" dirty="0" smtClean="0"/>
              <a:t>  who is being observed</a:t>
            </a:r>
            <a:endParaRPr lang="en-US" sz="24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400" b="1" dirty="0" smtClean="0"/>
              <a:t>MODE:</a:t>
            </a:r>
            <a:r>
              <a:rPr lang="en-US" sz="2400" dirty="0" smtClean="0"/>
              <a:t>  how observation is being carried out</a:t>
            </a:r>
            <a:endParaRPr lang="en-US" sz="24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400" b="1" dirty="0" smtClean="0"/>
              <a:t>TIMING:</a:t>
            </a:r>
            <a:r>
              <a:rPr lang="en-US" sz="2400" dirty="0" smtClean="0"/>
              <a:t>  when observation is being carried out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4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400" b="1" dirty="0" smtClean="0"/>
              <a:t>DATA COLLECTION AID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400" b="1" dirty="0" smtClean="0"/>
              <a:t>FORMATIVE FEEDBACK MECHANISM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4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b="1" dirty="0" smtClean="0"/>
              <a:t>Observation Domains</a:t>
            </a:r>
            <a:r>
              <a:rPr lang="ko-KR" altLang="en-US" sz="4000" b="1" dirty="0" smtClean="0"/>
              <a:t> </a:t>
            </a:r>
            <a:r>
              <a:rPr lang="en-US" altLang="ko-KR" sz="4000" b="1" dirty="0" smtClean="0"/>
              <a:t>Considered</a:t>
            </a:r>
            <a:endParaRPr lang="en-US" sz="4000" b="1" dirty="0"/>
          </a:p>
        </p:txBody>
      </p:sp>
      <p:graphicFrame>
        <p:nvGraphicFramePr>
          <p:cNvPr id="25" name="내용 개체 틀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274708"/>
              </p:ext>
            </p:extLst>
          </p:nvPr>
        </p:nvGraphicFramePr>
        <p:xfrm>
          <a:off x="457200" y="10668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왼쪽 중괄호 25"/>
          <p:cNvSpPr/>
          <p:nvPr/>
        </p:nvSpPr>
        <p:spPr>
          <a:xfrm rot="5400000">
            <a:off x="1760220" y="1816100"/>
            <a:ext cx="381000" cy="1981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왼쪽 중괄호 26"/>
          <p:cNvSpPr/>
          <p:nvPr/>
        </p:nvSpPr>
        <p:spPr>
          <a:xfrm rot="5400000">
            <a:off x="4952100" y="867780"/>
            <a:ext cx="381000" cy="38880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96387" y="1600537"/>
            <a:ext cx="3114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i="1" u="sng" dirty="0" smtClean="0"/>
              <a:t>4-6 weeks prior to</a:t>
            </a:r>
            <a:r>
              <a:rPr lang="en-US" altLang="ko-KR" sz="2000" i="1" dirty="0" smtClean="0"/>
              <a:t> year-long</a:t>
            </a:r>
          </a:p>
          <a:p>
            <a:pPr algn="ctr"/>
            <a:r>
              <a:rPr lang="en-US" altLang="ko-KR" sz="2000" i="1" dirty="0"/>
              <a:t>i</a:t>
            </a:r>
            <a:r>
              <a:rPr lang="en-US" altLang="ko-KR" sz="2000" i="1" dirty="0" smtClean="0"/>
              <a:t>mplementation</a:t>
            </a:r>
          </a:p>
          <a:p>
            <a:pPr algn="ctr"/>
            <a:r>
              <a:rPr lang="en-US" altLang="ko-KR" sz="2000" i="1" dirty="0" smtClean="0"/>
              <a:t>facilitation</a:t>
            </a:r>
            <a:endParaRPr lang="ko-KR" altLang="en-US" sz="20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89066" y="1605280"/>
            <a:ext cx="1919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i="1" u="sng" dirty="0" smtClean="0"/>
              <a:t>During</a:t>
            </a:r>
            <a:r>
              <a:rPr lang="en-US" altLang="ko-KR" sz="2000" i="1" dirty="0" smtClean="0"/>
              <a:t> year-long</a:t>
            </a:r>
          </a:p>
          <a:p>
            <a:pPr algn="ctr"/>
            <a:r>
              <a:rPr lang="en-US" altLang="ko-KR" sz="2000" i="1" dirty="0"/>
              <a:t>i</a:t>
            </a:r>
            <a:r>
              <a:rPr lang="en-US" altLang="ko-KR" sz="2000" i="1" dirty="0" smtClean="0"/>
              <a:t>mplementation</a:t>
            </a:r>
          </a:p>
          <a:p>
            <a:pPr algn="ctr"/>
            <a:r>
              <a:rPr lang="en-US" altLang="ko-KR" sz="2000" i="1" dirty="0" smtClean="0"/>
              <a:t>facilitation</a:t>
            </a:r>
            <a:endParaRPr lang="ko-KR" altLang="en-US" sz="20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998809" y="4123114"/>
            <a:ext cx="176125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-Semi-structured</a:t>
            </a:r>
          </a:p>
          <a:p>
            <a:r>
              <a:rPr lang="en-US" altLang="ko-KR" dirty="0" smtClean="0">
                <a:solidFill>
                  <a:srgbClr val="7030A0"/>
                </a:solidFill>
              </a:rPr>
              <a:t>conversations</a:t>
            </a:r>
          </a:p>
          <a:p>
            <a:endParaRPr lang="en-US" altLang="ko-KR" dirty="0" smtClean="0">
              <a:solidFill>
                <a:srgbClr val="7030A0"/>
              </a:solidFill>
            </a:endParaRPr>
          </a:p>
          <a:p>
            <a:endParaRPr lang="en-US" altLang="ko-KR" dirty="0" smtClean="0">
              <a:solidFill>
                <a:srgbClr val="7030A0"/>
              </a:solidFill>
            </a:endParaRPr>
          </a:p>
          <a:p>
            <a:r>
              <a:rPr lang="en-US" altLang="ko-KR" dirty="0" smtClean="0">
                <a:solidFill>
                  <a:srgbClr val="7030A0"/>
                </a:solidFill>
              </a:rPr>
              <a:t>-Multi-modal</a:t>
            </a:r>
          </a:p>
          <a:p>
            <a:r>
              <a:rPr lang="en-US" altLang="ko-KR" dirty="0" smtClean="0">
                <a:solidFill>
                  <a:srgbClr val="7030A0"/>
                </a:solidFill>
              </a:rPr>
              <a:t>observations</a:t>
            </a:r>
          </a:p>
          <a:p>
            <a:r>
              <a:rPr lang="en-US" altLang="ko-KR" dirty="0" smtClean="0">
                <a:solidFill>
                  <a:srgbClr val="7030A0"/>
                </a:solidFill>
              </a:rPr>
              <a:t>during site visit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25358" y="4119205"/>
            <a:ext cx="21961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-Count and</a:t>
            </a:r>
          </a:p>
          <a:p>
            <a:r>
              <a:rPr lang="en-US" altLang="ko-KR" dirty="0">
                <a:solidFill>
                  <a:srgbClr val="002060"/>
                </a:solidFill>
              </a:rPr>
              <a:t>p</a:t>
            </a:r>
            <a:r>
              <a:rPr lang="en-US" altLang="ko-KR" dirty="0" smtClean="0">
                <a:solidFill>
                  <a:srgbClr val="002060"/>
                </a:solidFill>
              </a:rPr>
              <a:t>rogress check of</a:t>
            </a:r>
          </a:p>
          <a:p>
            <a:r>
              <a:rPr lang="en-US" altLang="ko-KR" dirty="0">
                <a:solidFill>
                  <a:srgbClr val="002060"/>
                </a:solidFill>
              </a:rPr>
              <a:t>r</a:t>
            </a:r>
            <a:r>
              <a:rPr lang="en-US" altLang="ko-KR" dirty="0" smtClean="0">
                <a:solidFill>
                  <a:srgbClr val="002060"/>
                </a:solidFill>
              </a:rPr>
              <a:t>edesigned processes</a:t>
            </a:r>
          </a:p>
          <a:p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-Multi-modal</a:t>
            </a:r>
          </a:p>
          <a:p>
            <a:r>
              <a:rPr lang="en-US" altLang="ko-KR" dirty="0" smtClean="0">
                <a:solidFill>
                  <a:srgbClr val="002060"/>
                </a:solidFill>
              </a:rPr>
              <a:t>observations</a:t>
            </a:r>
          </a:p>
          <a:p>
            <a:r>
              <a:rPr lang="en-US" altLang="ko-KR" dirty="0">
                <a:solidFill>
                  <a:srgbClr val="002060"/>
                </a:solidFill>
              </a:rPr>
              <a:t>o</a:t>
            </a:r>
            <a:r>
              <a:rPr lang="en-US" altLang="ko-KR" dirty="0" smtClean="0">
                <a:solidFill>
                  <a:srgbClr val="002060"/>
                </a:solidFill>
              </a:rPr>
              <a:t>f team meetings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60695" y="4114800"/>
            <a:ext cx="17558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-Time-motion</a:t>
            </a:r>
          </a:p>
          <a:p>
            <a:r>
              <a:rPr lang="en-US" altLang="ko-KR" dirty="0">
                <a:solidFill>
                  <a:srgbClr val="0070C0"/>
                </a:solidFill>
              </a:rPr>
              <a:t>l</a:t>
            </a:r>
            <a:r>
              <a:rPr lang="en-US" altLang="ko-KR" dirty="0" smtClean="0">
                <a:solidFill>
                  <a:srgbClr val="0070C0"/>
                </a:solidFill>
              </a:rPr>
              <a:t>og of facilitation</a:t>
            </a:r>
          </a:p>
          <a:p>
            <a:r>
              <a:rPr lang="en-US" altLang="ko-KR" dirty="0" smtClean="0">
                <a:solidFill>
                  <a:srgbClr val="0070C0"/>
                </a:solidFill>
              </a:rPr>
              <a:t>activity</a:t>
            </a:r>
          </a:p>
          <a:p>
            <a:endParaRPr lang="en-US" altLang="ko-KR" dirty="0" smtClean="0">
              <a:solidFill>
                <a:srgbClr val="0070C0"/>
              </a:solidFill>
            </a:endParaRPr>
          </a:p>
          <a:p>
            <a:r>
              <a:rPr lang="en-US" altLang="ko-KR" dirty="0" smtClean="0">
                <a:solidFill>
                  <a:srgbClr val="0070C0"/>
                </a:solidFill>
              </a:rPr>
              <a:t>-Comparison</a:t>
            </a:r>
          </a:p>
          <a:p>
            <a:r>
              <a:rPr lang="en-US" altLang="ko-KR" dirty="0" smtClean="0">
                <a:solidFill>
                  <a:srgbClr val="0070C0"/>
                </a:solidFill>
              </a:rPr>
              <a:t>across sites</a:t>
            </a:r>
          </a:p>
          <a:p>
            <a:endParaRPr lang="ko-KR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Domain:</a:t>
            </a:r>
            <a:br>
              <a:rPr lang="en-US" sz="4000" b="1" dirty="0" smtClean="0"/>
            </a:br>
            <a:r>
              <a:rPr lang="en-US" sz="4000" b="1" dirty="0" smtClean="0"/>
              <a:t>Site Characteristics</a:t>
            </a:r>
            <a:endParaRPr lang="en-US" sz="40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889836"/>
              </p:ext>
            </p:extLst>
          </p:nvPr>
        </p:nvGraphicFramePr>
        <p:xfrm>
          <a:off x="457200" y="2072640"/>
          <a:ext cx="7620000" cy="371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OBSERVER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/>
                        <a:t>EF</a:t>
                      </a:r>
                    </a:p>
                    <a:p>
                      <a:pPr latinLnBrk="1"/>
                      <a:endParaRPr lang="ko-KR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SUBJECT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IF, team, stakeholders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MODE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EF holds phone/video/on-site</a:t>
                      </a:r>
                      <a:r>
                        <a:rPr lang="en-US" altLang="ko-KR" sz="2000" baseline="0" dirty="0" smtClean="0"/>
                        <a:t> conversations with IF, team, and stakeholders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TIMING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Pre-implementation period</a:t>
                      </a:r>
                      <a:r>
                        <a:rPr lang="en-US" altLang="ko-KR" sz="2000" baseline="0" dirty="0" smtClean="0"/>
                        <a:t> of approximately six weeks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그룹 5"/>
          <p:cNvGrpSpPr>
            <a:grpSpLocks noChangeAspect="1"/>
          </p:cNvGrpSpPr>
          <p:nvPr/>
        </p:nvGrpSpPr>
        <p:grpSpPr>
          <a:xfrm>
            <a:off x="5635555" y="274638"/>
            <a:ext cx="1783058" cy="751148"/>
            <a:chOff x="0" y="2402"/>
            <a:chExt cx="2743200" cy="1155613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0" y="2402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모서리가 둥근 직사각형 4"/>
            <p:cNvSpPr/>
            <p:nvPr/>
          </p:nvSpPr>
          <p:spPr>
            <a:xfrm>
              <a:off x="56411" y="58814"/>
              <a:ext cx="2630376" cy="1042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Developmental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Domain:</a:t>
            </a:r>
            <a:br>
              <a:rPr lang="en-US" sz="4000" b="1" dirty="0" smtClean="0"/>
            </a:br>
            <a:r>
              <a:rPr lang="en-US" sz="4000" b="1" dirty="0" smtClean="0"/>
              <a:t>Site Characteristics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b="1" dirty="0" smtClean="0"/>
              <a:t>DATA COLLECTION AID: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-PARIHS-based conversation guide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dirty="0" smtClean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0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b="1" dirty="0" smtClean="0"/>
              <a:t>FORMATIVE FEEDBACK MECHANISM:</a:t>
            </a:r>
            <a:r>
              <a:rPr lang="en-US" sz="2000" dirty="0" smtClean="0"/>
              <a:t>  Baseline site assessment report</a:t>
            </a:r>
            <a:endParaRPr lang="en-US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88034" y="2118479"/>
            <a:ext cx="6330579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Sample questions:</a:t>
            </a:r>
          </a:p>
          <a:p>
            <a:endParaRPr lang="en-US" dirty="0" smtClean="0"/>
          </a:p>
          <a:p>
            <a:r>
              <a:rPr lang="en-US" i="1" dirty="0"/>
              <a:t>What external context factors (e.g</a:t>
            </a:r>
            <a:r>
              <a:rPr lang="en-US" i="1" dirty="0" smtClean="0"/>
              <a:t>., </a:t>
            </a:r>
            <a:r>
              <a:rPr lang="en-US" i="1" dirty="0"/>
              <a:t>high rates of </a:t>
            </a:r>
            <a:r>
              <a:rPr lang="en-US" i="1" dirty="0" smtClean="0"/>
              <a:t>homelessness</a:t>
            </a:r>
          </a:p>
          <a:p>
            <a:r>
              <a:rPr lang="en-US" i="1" dirty="0" smtClean="0"/>
              <a:t>in </a:t>
            </a:r>
            <a:r>
              <a:rPr lang="en-US" i="1" dirty="0"/>
              <a:t>surrounding </a:t>
            </a:r>
            <a:r>
              <a:rPr lang="en-US" i="1" dirty="0" smtClean="0"/>
              <a:t>area, recent </a:t>
            </a:r>
            <a:r>
              <a:rPr lang="en-US" i="1" dirty="0"/>
              <a:t>layoffs among the </a:t>
            </a:r>
            <a:r>
              <a:rPr lang="en-US" i="1" dirty="0" smtClean="0"/>
              <a:t>patient population)</a:t>
            </a:r>
          </a:p>
          <a:p>
            <a:r>
              <a:rPr lang="en-US" i="1" dirty="0" smtClean="0"/>
              <a:t>should </a:t>
            </a:r>
            <a:r>
              <a:rPr lang="en-US" i="1" dirty="0"/>
              <a:t>we be aware of?</a:t>
            </a:r>
          </a:p>
          <a:p>
            <a:endParaRPr lang="en-US" i="1" dirty="0"/>
          </a:p>
          <a:p>
            <a:r>
              <a:rPr lang="en-US" i="1" dirty="0"/>
              <a:t>Is there a history of multidisciplinary </a:t>
            </a:r>
            <a:r>
              <a:rPr lang="en-US" i="1" dirty="0" smtClean="0"/>
              <a:t>collaboration among staff?</a:t>
            </a:r>
          </a:p>
          <a:p>
            <a:r>
              <a:rPr lang="en-US" i="1" dirty="0" smtClean="0"/>
              <a:t>If </a:t>
            </a:r>
            <a:r>
              <a:rPr lang="en-US" i="1" dirty="0"/>
              <a:t>so, how would you describe it?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What </a:t>
            </a:r>
            <a:r>
              <a:rPr lang="en-US" i="1" dirty="0"/>
              <a:t>is your experience with, or knowledge </a:t>
            </a:r>
            <a:r>
              <a:rPr lang="en-US" i="1" dirty="0" smtClean="0"/>
              <a:t>of,</a:t>
            </a:r>
          </a:p>
          <a:p>
            <a:r>
              <a:rPr lang="en-US" i="1" dirty="0" smtClean="0"/>
              <a:t>the interdisciplinary team-based care initiative?</a:t>
            </a:r>
          </a:p>
        </p:txBody>
      </p:sp>
      <p:grpSp>
        <p:nvGrpSpPr>
          <p:cNvPr id="6" name="그룹 5"/>
          <p:cNvGrpSpPr>
            <a:grpSpLocks noChangeAspect="1"/>
          </p:cNvGrpSpPr>
          <p:nvPr/>
        </p:nvGrpSpPr>
        <p:grpSpPr>
          <a:xfrm>
            <a:off x="5635555" y="274638"/>
            <a:ext cx="1783058" cy="751148"/>
            <a:chOff x="0" y="2402"/>
            <a:chExt cx="2743200" cy="1155613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0" y="2402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모서리가 둥근 직사각형 4"/>
            <p:cNvSpPr/>
            <p:nvPr/>
          </p:nvSpPr>
          <p:spPr>
            <a:xfrm>
              <a:off x="56411" y="58814"/>
              <a:ext cx="2630376" cy="1042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Developmental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74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Domain:</a:t>
            </a:r>
            <a:br>
              <a:rPr lang="en-US" sz="4000" b="1" dirty="0" smtClean="0"/>
            </a:br>
            <a:r>
              <a:rPr lang="en-US" sz="4000" b="1" dirty="0" smtClean="0"/>
              <a:t>Implementation Status</a:t>
            </a:r>
            <a:endParaRPr lang="en-US" sz="40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04026"/>
              </p:ext>
            </p:extLst>
          </p:nvPr>
        </p:nvGraphicFramePr>
        <p:xfrm>
          <a:off x="457200" y="2072640"/>
          <a:ext cx="7620000" cy="4328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OBSERVER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dirty="0" smtClean="0"/>
                        <a:t>EF, IF</a:t>
                      </a:r>
                    </a:p>
                    <a:p>
                      <a:pPr latinLnBrk="1"/>
                      <a:endParaRPr lang="ko-KR" altLang="en-US" sz="20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SUBJECT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EF, IF, team</a:t>
                      </a:r>
                    </a:p>
                    <a:p>
                      <a:pPr latinLnBrk="1"/>
                      <a:endParaRPr lang="ko-KR" altLang="en-US" sz="20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MODE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EF</a:t>
                      </a:r>
                      <a:r>
                        <a:rPr lang="en-US" altLang="ko-KR" sz="2000" baseline="0" dirty="0" smtClean="0"/>
                        <a:t> joins IF-led team meeting over video</a:t>
                      </a:r>
                      <a:endParaRPr lang="en-US" altLang="ko-KR" sz="2000" dirty="0" smtClean="0"/>
                    </a:p>
                    <a:p>
                      <a:pPr latinLnBrk="1"/>
                      <a:endParaRPr lang="ko-KR" altLang="en-US" sz="20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TIMING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IF leads team meeting weekly; EF joins</a:t>
                      </a:r>
                      <a:r>
                        <a:rPr lang="en-US" altLang="ko-KR" sz="2000" baseline="0" dirty="0" smtClean="0"/>
                        <a:t> regular</a:t>
                      </a:r>
                      <a:r>
                        <a:rPr lang="en-US" altLang="ko-KR" sz="2000" dirty="0" smtClean="0"/>
                        <a:t>ly for first half of year-long implementation</a:t>
                      </a:r>
                      <a:r>
                        <a:rPr lang="en-US" altLang="ko-KR" sz="2000" baseline="0" dirty="0" smtClean="0"/>
                        <a:t> period, then with tapering frequency over second half</a:t>
                      </a:r>
                      <a:endParaRPr lang="en-US" altLang="ko-KR" sz="2000" dirty="0" smtClean="0"/>
                    </a:p>
                    <a:p>
                      <a:pPr latinLnBrk="1"/>
                      <a:endParaRPr lang="ko-KR" altLang="en-US" sz="2000" b="0" i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그룹 7"/>
          <p:cNvGrpSpPr>
            <a:grpSpLocks noChangeAspect="1"/>
          </p:cNvGrpSpPr>
          <p:nvPr/>
        </p:nvGrpSpPr>
        <p:grpSpPr>
          <a:xfrm>
            <a:off x="5638800" y="127000"/>
            <a:ext cx="1783080" cy="751148"/>
            <a:chOff x="0" y="1215796"/>
            <a:chExt cx="2743200" cy="1155613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0" y="1215796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모서리가 둥근 직사각형 4"/>
            <p:cNvSpPr/>
            <p:nvPr/>
          </p:nvSpPr>
          <p:spPr>
            <a:xfrm>
              <a:off x="56412" y="1272208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Implementation-focused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그룹 10"/>
          <p:cNvGrpSpPr>
            <a:grpSpLocks noChangeAspect="1"/>
          </p:cNvGrpSpPr>
          <p:nvPr/>
        </p:nvGrpSpPr>
        <p:grpSpPr>
          <a:xfrm>
            <a:off x="5638800" y="873305"/>
            <a:ext cx="1783080" cy="751149"/>
            <a:chOff x="0" y="2429190"/>
            <a:chExt cx="2743200" cy="1155613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0" y="2429190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모서리가 둥근 직사각형 4"/>
            <p:cNvSpPr/>
            <p:nvPr/>
          </p:nvSpPr>
          <p:spPr>
            <a:xfrm>
              <a:off x="56412" y="2485600"/>
              <a:ext cx="2630375" cy="1042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Progress-focused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4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Domain:</a:t>
            </a:r>
            <a:br>
              <a:rPr lang="en-US" sz="4000" b="1" dirty="0" smtClean="0"/>
            </a:br>
            <a:r>
              <a:rPr lang="en-US" sz="4000" b="1" dirty="0" smtClean="0"/>
              <a:t>Implementation Status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b="1" dirty="0" smtClean="0"/>
              <a:t>DATA COLLECTION AID: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-PARIHS-based coordination document 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b="1" dirty="0" smtClean="0"/>
              <a:t>FORMATIVE FEEDBACK MECHANISM:</a:t>
            </a:r>
            <a:r>
              <a:rPr lang="en-US" sz="2000" dirty="0" smtClean="0"/>
              <a:t>  Weekly phone calls between EF and IF</a:t>
            </a:r>
            <a:endParaRPr lang="en-US" sz="2000" b="1" dirty="0" smtClean="0"/>
          </a:p>
        </p:txBody>
      </p:sp>
      <p:pic>
        <p:nvPicPr>
          <p:cNvPr id="2050" name="Picture 2" descr="Inline 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208" y="2034739"/>
            <a:ext cx="56197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그룹 7"/>
          <p:cNvGrpSpPr>
            <a:grpSpLocks noChangeAspect="1"/>
          </p:cNvGrpSpPr>
          <p:nvPr/>
        </p:nvGrpSpPr>
        <p:grpSpPr>
          <a:xfrm>
            <a:off x="5638800" y="127000"/>
            <a:ext cx="1783080" cy="751148"/>
            <a:chOff x="0" y="1215796"/>
            <a:chExt cx="2743200" cy="1155613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0" y="1215796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모서리가 둥근 직사각형 4"/>
            <p:cNvSpPr/>
            <p:nvPr/>
          </p:nvSpPr>
          <p:spPr>
            <a:xfrm>
              <a:off x="56412" y="1272208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Implementation-focused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그룹 10"/>
          <p:cNvGrpSpPr>
            <a:grpSpLocks noChangeAspect="1"/>
          </p:cNvGrpSpPr>
          <p:nvPr/>
        </p:nvGrpSpPr>
        <p:grpSpPr>
          <a:xfrm>
            <a:off x="5638800" y="873305"/>
            <a:ext cx="1783080" cy="751149"/>
            <a:chOff x="0" y="2429190"/>
            <a:chExt cx="2743200" cy="1155613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0" y="2429190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모서리가 둥근 직사각형 4"/>
            <p:cNvSpPr/>
            <p:nvPr/>
          </p:nvSpPr>
          <p:spPr>
            <a:xfrm>
              <a:off x="56412" y="2485600"/>
              <a:ext cx="2630375" cy="1042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Progress-focused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직사각형 3"/>
          <p:cNvSpPr/>
          <p:nvPr/>
        </p:nvSpPr>
        <p:spPr>
          <a:xfrm>
            <a:off x="1281283" y="3852895"/>
            <a:ext cx="5943600" cy="1587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Notes from implementation team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Implementation progress </a:t>
            </a:r>
            <a:r>
              <a:rPr lang="en-US" altLang="ko-KR" smtClean="0">
                <a:solidFill>
                  <a:schemeClr val="tx1"/>
                </a:solidFill>
              </a:rPr>
              <a:t>and relevant </a:t>
            </a:r>
            <a:r>
              <a:rPr lang="en-US" altLang="ko-KR" dirty="0" smtClean="0">
                <a:solidFill>
                  <a:schemeClr val="tx1"/>
                </a:solidFill>
              </a:rPr>
              <a:t>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Follow-up tasks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Draft meeting agenda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7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Domain:</a:t>
            </a:r>
            <a:br>
              <a:rPr lang="en-US" sz="4000" b="1" dirty="0" smtClean="0"/>
            </a:br>
            <a:r>
              <a:rPr lang="en-US" sz="4000" b="1" dirty="0" smtClean="0"/>
              <a:t>Resource Utilization</a:t>
            </a:r>
            <a:endParaRPr lang="en-US" sz="40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584300"/>
              </p:ext>
            </p:extLst>
          </p:nvPr>
        </p:nvGraphicFramePr>
        <p:xfrm>
          <a:off x="457200" y="2072640"/>
          <a:ext cx="762000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OBSERVER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/>
                        <a:t>EF</a:t>
                      </a:r>
                    </a:p>
                    <a:p>
                      <a:pPr latinLnBrk="1"/>
                      <a:endParaRPr lang="ko-KR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SUBJECT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dirty="0" smtClean="0"/>
                        <a:t>EF</a:t>
                      </a:r>
                    </a:p>
                    <a:p>
                      <a:pPr latinLnBrk="1"/>
                      <a:endParaRPr lang="ko-KR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MODE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EF logs facilitation activities and time spent on each activity</a:t>
                      </a:r>
                    </a:p>
                    <a:p>
                      <a:pPr latinLnBrk="1"/>
                      <a:endParaRPr lang="ko-KR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TIMING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Pre-implementation period, then two weeks each towards beginning, middle, and end of implementation</a:t>
                      </a:r>
                      <a:r>
                        <a:rPr lang="en-US" altLang="ko-KR" sz="2000" baseline="0" dirty="0" smtClean="0"/>
                        <a:t> period</a:t>
                      </a:r>
                      <a:endParaRPr lang="en-US" altLang="ko-KR" sz="2000" dirty="0" smtClean="0"/>
                    </a:p>
                    <a:p>
                      <a:pPr latinLnBrk="1"/>
                      <a:endParaRPr lang="ko-KR" altLang="en-US" sz="2000" b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그룹 4"/>
          <p:cNvGrpSpPr>
            <a:grpSpLocks noChangeAspect="1"/>
          </p:cNvGrpSpPr>
          <p:nvPr/>
        </p:nvGrpSpPr>
        <p:grpSpPr>
          <a:xfrm>
            <a:off x="5638800" y="127000"/>
            <a:ext cx="1783080" cy="751148"/>
            <a:chOff x="0" y="1215796"/>
            <a:chExt cx="2743200" cy="1155613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0" y="1215796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모서리가 둥근 직사각형 4"/>
            <p:cNvSpPr/>
            <p:nvPr/>
          </p:nvSpPr>
          <p:spPr>
            <a:xfrm>
              <a:off x="56412" y="1272208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Implementation-focused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그룹 7"/>
          <p:cNvGrpSpPr>
            <a:grpSpLocks noChangeAspect="1"/>
          </p:cNvGrpSpPr>
          <p:nvPr/>
        </p:nvGrpSpPr>
        <p:grpSpPr>
          <a:xfrm>
            <a:off x="5638800" y="873305"/>
            <a:ext cx="1783080" cy="751149"/>
            <a:chOff x="0" y="2429190"/>
            <a:chExt cx="2743200" cy="1155613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0" y="2429190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모서리가 둥근 직사각형 4"/>
            <p:cNvSpPr/>
            <p:nvPr/>
          </p:nvSpPr>
          <p:spPr>
            <a:xfrm>
              <a:off x="56412" y="2485600"/>
              <a:ext cx="2630375" cy="1042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Progress-focused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90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Domain:</a:t>
            </a:r>
            <a:br>
              <a:rPr lang="en-US" sz="4000" b="1" dirty="0" smtClean="0"/>
            </a:br>
            <a:r>
              <a:rPr lang="en-US" sz="4000" b="1" dirty="0" smtClean="0"/>
              <a:t>Resource Utilization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b="1" dirty="0" smtClean="0"/>
              <a:t>DATA COLLECTION AID: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-PARIHS-based time-motion tracker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b="1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b="1" dirty="0" smtClean="0"/>
              <a:t>FORMATIVE FEEDBACK MECHANISM:</a:t>
            </a:r>
            <a:r>
              <a:rPr lang="en-US" sz="2000" dirty="0" smtClean="0"/>
              <a:t>  Quarterly comparison across EFs/sites</a:t>
            </a:r>
            <a:endParaRPr lang="en-US" sz="2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7407282" cy="342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그룹 4"/>
          <p:cNvGrpSpPr>
            <a:grpSpLocks noChangeAspect="1"/>
          </p:cNvGrpSpPr>
          <p:nvPr/>
        </p:nvGrpSpPr>
        <p:grpSpPr>
          <a:xfrm>
            <a:off x="5638800" y="127000"/>
            <a:ext cx="1783080" cy="751148"/>
            <a:chOff x="0" y="1215796"/>
            <a:chExt cx="2743200" cy="1155613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0" y="1215796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모서리가 둥근 직사각형 4"/>
            <p:cNvSpPr/>
            <p:nvPr/>
          </p:nvSpPr>
          <p:spPr>
            <a:xfrm>
              <a:off x="56412" y="1272208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Implementation-focused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그룹 7"/>
          <p:cNvGrpSpPr>
            <a:grpSpLocks noChangeAspect="1"/>
          </p:cNvGrpSpPr>
          <p:nvPr/>
        </p:nvGrpSpPr>
        <p:grpSpPr>
          <a:xfrm>
            <a:off x="5638800" y="873305"/>
            <a:ext cx="1783080" cy="751149"/>
            <a:chOff x="0" y="2429190"/>
            <a:chExt cx="2743200" cy="1155613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0" y="2429190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모서리가 둥근 직사각형 4"/>
            <p:cNvSpPr/>
            <p:nvPr/>
          </p:nvSpPr>
          <p:spPr>
            <a:xfrm>
              <a:off x="56412" y="2485600"/>
              <a:ext cx="2630375" cy="1042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Progress-focused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for Mixed-Methods FE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1600200"/>
          <a:ext cx="7391401" cy="4058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990600"/>
                <a:gridCol w="1143000"/>
                <a:gridCol w="1524000"/>
                <a:gridCol w="2209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DOMAIN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OBSERVER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Site Characteristics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IF, team, stakeholders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 holds phone/video/on-site</a:t>
                      </a:r>
                      <a:r>
                        <a:rPr lang="en-US" sz="1400" baseline="0" dirty="0" smtClean="0"/>
                        <a:t> conversations with IF, team, and stakeholders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Pre-implementation period</a:t>
                      </a:r>
                      <a:r>
                        <a:rPr lang="en-US" sz="1400" baseline="0" dirty="0" smtClean="0"/>
                        <a:t> of approximately six weeks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Implementation Status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EF, 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EF, IF, team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r>
                        <a:rPr lang="en-US" sz="1400" baseline="0" dirty="0" smtClean="0"/>
                        <a:t> joins IF-led team meeting over video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leads team meeting weekly; EF joins</a:t>
                      </a:r>
                      <a:r>
                        <a:rPr lang="en-US" sz="1400" baseline="0" dirty="0" smtClean="0"/>
                        <a:t> b</a:t>
                      </a:r>
                      <a:r>
                        <a:rPr lang="en-US" sz="1400" dirty="0" smtClean="0"/>
                        <a:t>i-weekly for first half of year-long implementation</a:t>
                      </a:r>
                      <a:r>
                        <a:rPr lang="en-US" sz="1400" baseline="0" dirty="0" smtClean="0"/>
                        <a:t> period, then with tapering frequency over second half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Resource Utilization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 logs facilitation activities and time spent on each activity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Pre-implementation period, then two weeks each towards beginning, middle, and end of implementation</a:t>
                      </a:r>
                      <a:r>
                        <a:rPr lang="en-US" sz="1400" baseline="0" dirty="0" smtClean="0"/>
                        <a:t> period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2057400" y="1600200"/>
            <a:ext cx="5867401" cy="4058920"/>
          </a:xfrm>
          <a:prstGeom prst="rect">
            <a:avLst/>
          </a:prstGeom>
          <a:solidFill>
            <a:schemeClr val="bg1">
              <a:lumMod val="8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>
            <a:grpSpLocks noChangeAspect="1"/>
          </p:cNvGrpSpPr>
          <p:nvPr/>
        </p:nvGrpSpPr>
        <p:grpSpPr>
          <a:xfrm>
            <a:off x="2128520" y="2164772"/>
            <a:ext cx="1783080" cy="751148"/>
            <a:chOff x="0" y="2402"/>
            <a:chExt cx="2743200" cy="1155613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0" y="2402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모서리가 둥근 직사각형 4"/>
            <p:cNvSpPr/>
            <p:nvPr/>
          </p:nvSpPr>
          <p:spPr>
            <a:xfrm>
              <a:off x="56412" y="58814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Developmental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6"/>
          <p:cNvGrpSpPr>
            <a:grpSpLocks noChangeAspect="1"/>
          </p:cNvGrpSpPr>
          <p:nvPr/>
        </p:nvGrpSpPr>
        <p:grpSpPr>
          <a:xfrm>
            <a:off x="2143206" y="3446622"/>
            <a:ext cx="1783080" cy="751148"/>
            <a:chOff x="0" y="1215796"/>
            <a:chExt cx="2743200" cy="1155613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0" y="1215796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모서리가 둥근 직사각형 6"/>
            <p:cNvSpPr/>
            <p:nvPr/>
          </p:nvSpPr>
          <p:spPr>
            <a:xfrm>
              <a:off x="56412" y="1272208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Implementation-focused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그룹 7"/>
          <p:cNvGrpSpPr>
            <a:grpSpLocks noChangeAspect="1"/>
          </p:cNvGrpSpPr>
          <p:nvPr/>
        </p:nvGrpSpPr>
        <p:grpSpPr>
          <a:xfrm>
            <a:off x="3993434" y="3446622"/>
            <a:ext cx="1783080" cy="751148"/>
            <a:chOff x="0" y="2429190"/>
            <a:chExt cx="2743200" cy="1155613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0" y="2429190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모서리가 둥근 직사각형 8"/>
            <p:cNvSpPr/>
            <p:nvPr/>
          </p:nvSpPr>
          <p:spPr>
            <a:xfrm>
              <a:off x="56412" y="2485602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Progress-focused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그룹 8"/>
          <p:cNvGrpSpPr>
            <a:grpSpLocks noChangeAspect="1"/>
          </p:cNvGrpSpPr>
          <p:nvPr/>
        </p:nvGrpSpPr>
        <p:grpSpPr>
          <a:xfrm>
            <a:off x="6060440" y="3200400"/>
            <a:ext cx="1783080" cy="751148"/>
            <a:chOff x="0" y="3642584"/>
            <a:chExt cx="2743200" cy="1155613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0" y="3642584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모서리가 둥근 직사각형 10"/>
            <p:cNvSpPr/>
            <p:nvPr/>
          </p:nvSpPr>
          <p:spPr>
            <a:xfrm>
              <a:off x="56412" y="3698996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Interpretive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그룹 17"/>
          <p:cNvGrpSpPr>
            <a:grpSpLocks noChangeAspect="1"/>
          </p:cNvGrpSpPr>
          <p:nvPr/>
        </p:nvGrpSpPr>
        <p:grpSpPr>
          <a:xfrm>
            <a:off x="2133046" y="4706462"/>
            <a:ext cx="1783080" cy="751148"/>
            <a:chOff x="0" y="1215796"/>
            <a:chExt cx="2743200" cy="1155613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0" y="1215796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모서리가 둥근 직사각형 6"/>
            <p:cNvSpPr/>
            <p:nvPr/>
          </p:nvSpPr>
          <p:spPr>
            <a:xfrm>
              <a:off x="56412" y="1272208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Implementation-focused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그룹 20"/>
          <p:cNvGrpSpPr>
            <a:grpSpLocks noChangeAspect="1"/>
          </p:cNvGrpSpPr>
          <p:nvPr/>
        </p:nvGrpSpPr>
        <p:grpSpPr>
          <a:xfrm>
            <a:off x="3983274" y="4706462"/>
            <a:ext cx="1783080" cy="751148"/>
            <a:chOff x="0" y="2429190"/>
            <a:chExt cx="2743200" cy="1155613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0" y="2429190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모서리가 둥근 직사각형 8"/>
            <p:cNvSpPr/>
            <p:nvPr/>
          </p:nvSpPr>
          <p:spPr>
            <a:xfrm>
              <a:off x="56412" y="2485602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Progress-focused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오른쪽 중괄호 3"/>
          <p:cNvSpPr/>
          <p:nvPr/>
        </p:nvSpPr>
        <p:spPr>
          <a:xfrm>
            <a:off x="5757200" y="2076560"/>
            <a:ext cx="252000" cy="34200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8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Limitations &amp; Next Steps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Method’s </a:t>
            </a:r>
            <a:r>
              <a:rPr lang="en-US" sz="2800" dirty="0" smtClean="0"/>
              <a:t>data collection and feedback mechanisms are </a:t>
            </a:r>
            <a:r>
              <a:rPr lang="en-US" sz="2800" b="1" u="sng" dirty="0" smtClean="0"/>
              <a:t>primarily EF-driven and EF-focused</a:t>
            </a:r>
          </a:p>
          <a:p>
            <a:endParaRPr lang="en-US" sz="2800" dirty="0"/>
          </a:p>
          <a:p>
            <a:r>
              <a:rPr lang="en-US" sz="2800" dirty="0" smtClean="0"/>
              <a:t>Effectiveness of method in </a:t>
            </a:r>
            <a:r>
              <a:rPr lang="en-US" sz="2800" b="1" u="sng" dirty="0" smtClean="0"/>
              <a:t>comparison to other formative evaluation approaches</a:t>
            </a:r>
          </a:p>
          <a:p>
            <a:endParaRPr lang="en-US" sz="2800" dirty="0"/>
          </a:p>
          <a:p>
            <a:r>
              <a:rPr lang="en-US" sz="2800" dirty="0" smtClean="0"/>
              <a:t>Applicability of method to </a:t>
            </a:r>
            <a:r>
              <a:rPr lang="en-US" sz="2800" b="1" u="sng" dirty="0" smtClean="0"/>
              <a:t>other facilitation within/outside behavioral health / </a:t>
            </a:r>
            <a:r>
              <a:rPr lang="en-US" sz="2800" b="1" u="sng" dirty="0" smtClean="0"/>
              <a:t>VA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14444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577476"/>
              </p:ext>
            </p:extLst>
          </p:nvPr>
        </p:nvGraphicFramePr>
        <p:xfrm>
          <a:off x="457200" y="10668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643618"/>
            <a:ext cx="194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Direct observation</a:t>
            </a:r>
            <a:endParaRPr lang="ko-KR" altLang="en-US" b="1" dirty="0"/>
          </a:p>
        </p:txBody>
      </p:sp>
      <p:cxnSp>
        <p:nvCxnSpPr>
          <p:cNvPr id="11" name="꺾인 연결선 10"/>
          <p:cNvCxnSpPr>
            <a:stCxn id="5" idx="0"/>
            <a:endCxn id="4" idx="0"/>
          </p:cNvCxnSpPr>
          <p:nvPr/>
        </p:nvCxnSpPr>
        <p:spPr>
          <a:xfrm rot="5400000" flipH="1" flipV="1">
            <a:off x="2484391" y="-139191"/>
            <a:ext cx="576818" cy="2988800"/>
          </a:xfrm>
          <a:prstGeom prst="bentConnector3">
            <a:avLst>
              <a:gd name="adj1" fmla="val 139631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꺾인 연결선 12"/>
          <p:cNvCxnSpPr>
            <a:stCxn id="5" idx="2"/>
            <a:endCxn id="4" idx="2"/>
          </p:cNvCxnSpPr>
          <p:nvPr/>
        </p:nvCxnSpPr>
        <p:spPr>
          <a:xfrm rot="16200000" flipH="1">
            <a:off x="845575" y="2445775"/>
            <a:ext cx="3854450" cy="2988800"/>
          </a:xfrm>
          <a:prstGeom prst="bentConnector3">
            <a:avLst>
              <a:gd name="adj1" fmla="val 105931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1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b="1" dirty="0" smtClean="0"/>
              <a:t>Translating</a:t>
            </a:r>
            <a:r>
              <a:rPr lang="ko-KR" altLang="en-US" sz="4000" b="1" dirty="0" smtClean="0"/>
              <a:t> </a:t>
            </a:r>
            <a:r>
              <a:rPr lang="en-US" altLang="ko-KR" sz="4000" b="1" dirty="0" smtClean="0"/>
              <a:t>Research into Practice</a:t>
            </a:r>
            <a:endParaRPr lang="en-US" sz="4000" b="1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Practice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implications for facilitation-driven implementation efforts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Generalizable practice implications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Direct observation</a:t>
                      </a:r>
                      <a:r>
                        <a:rPr lang="en-US" altLang="ko-KR" baseline="0" dirty="0" smtClean="0"/>
                        <a:t> of facilitation allows </a:t>
                      </a:r>
                      <a:r>
                        <a:rPr lang="en-US" altLang="ko-KR" b="1" u="sng" baseline="0" dirty="0" smtClean="0"/>
                        <a:t>systematic/replicable collection and regular feedback of data</a:t>
                      </a:r>
                      <a:r>
                        <a:rPr lang="en-US" altLang="ko-KR" baseline="0" dirty="0" smtClean="0"/>
                        <a:t> on: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Vocalized perceptions/interactions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Nonverbal behavior/appearances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Care setting/space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Team/Clinical processes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Utilization of facilitation resources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Method can help steer facilitation activities toward </a:t>
                      </a:r>
                      <a:r>
                        <a:rPr lang="en-US" altLang="ko-KR" b="1" u="sng" dirty="0" smtClean="0"/>
                        <a:t>implementation that fits local and changing contexts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Direct observation methodologies</a:t>
                      </a:r>
                      <a:r>
                        <a:rPr lang="en-US" altLang="ko-KR" baseline="0" dirty="0" smtClean="0"/>
                        <a:t> can </a:t>
                      </a:r>
                      <a:r>
                        <a:rPr lang="en-US" altLang="ko-KR" b="0" u="none" dirty="0" smtClean="0"/>
                        <a:t>enable</a:t>
                      </a:r>
                      <a:r>
                        <a:rPr lang="en-US" altLang="ko-KR" b="0" u="none" baseline="0" dirty="0" smtClean="0"/>
                        <a:t> </a:t>
                      </a:r>
                      <a:r>
                        <a:rPr lang="en-US" altLang="ko-KR" b="1" u="sng" baseline="0" dirty="0" smtClean="0"/>
                        <a:t>structured collection and utilization of formative evaluation data for other implementation efforts</a:t>
                      </a:r>
                      <a:r>
                        <a:rPr lang="en-US" altLang="ko-KR" baseline="0" dirty="0" smtClean="0"/>
                        <a:t> that are non-facilitation-specific</a:t>
                      </a:r>
                    </a:p>
                    <a:p>
                      <a:pPr latinLnBrk="1"/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Data collection aids and feedback mechanisms can be adopted by implementation recipients for </a:t>
                      </a:r>
                      <a:r>
                        <a:rPr lang="en-US" altLang="ko-KR" b="1" u="sng" baseline="0" dirty="0" smtClean="0"/>
                        <a:t>continued self-monitoring and communication with stakeholders</a:t>
                      </a:r>
                      <a:r>
                        <a:rPr lang="en-US" altLang="ko-KR" baseline="0" dirty="0" smtClean="0"/>
                        <a:t> to help ensure sustainability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3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Summary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dirty="0" smtClean="0"/>
              <a:t>Use of direct observation for formative evaluation</a:t>
            </a:r>
            <a:r>
              <a:rPr lang="en-US" sz="2800" dirty="0" smtClean="0"/>
              <a:t> of blended implementation facilitation work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dirty="0" smtClean="0"/>
              <a:t>Organized and coordinated gathering of behavioral, temporal, and contextual data</a:t>
            </a:r>
            <a:r>
              <a:rPr lang="en-US" sz="2800" dirty="0" smtClean="0"/>
              <a:t> through </a:t>
            </a:r>
            <a:r>
              <a:rPr lang="en-US" sz="2800" dirty="0" err="1" smtClean="0"/>
              <a:t>i</a:t>
            </a:r>
            <a:r>
              <a:rPr lang="en-US" sz="2800" dirty="0" smtClean="0"/>
              <a:t>-PARIHS-based data collection aids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dirty="0" smtClean="0"/>
              <a:t>Systematic feedback of data to facilitators</a:t>
            </a:r>
            <a:r>
              <a:rPr lang="en-US" sz="2800" dirty="0" smtClean="0"/>
              <a:t> through assessment report, EF-IF coordination, and cross-EF/site review</a:t>
            </a:r>
          </a:p>
        </p:txBody>
      </p:sp>
    </p:spTree>
    <p:extLst>
      <p:ext uri="{BB962C8B-B14F-4D97-AF65-F5344CB8AC3E}">
        <p14:creationId xmlns:p14="http://schemas.microsoft.com/office/powerpoint/2010/main" val="32293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419038"/>
              </p:ext>
            </p:extLst>
          </p:nvPr>
        </p:nvGraphicFramePr>
        <p:xfrm>
          <a:off x="457200" y="1062216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6021" y="1639034"/>
            <a:ext cx="192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Mixed-methods</a:t>
            </a:r>
          </a:p>
          <a:p>
            <a:pPr algn="ctr"/>
            <a:r>
              <a:rPr lang="en-US" altLang="ko-KR" b="1" dirty="0"/>
              <a:t>d</a:t>
            </a:r>
            <a:r>
              <a:rPr lang="en-US" altLang="ko-KR" b="1" dirty="0" smtClean="0"/>
              <a:t>irect observation</a:t>
            </a:r>
            <a:endParaRPr lang="ko-KR" altLang="en-US" b="1" dirty="0"/>
          </a:p>
        </p:txBody>
      </p:sp>
      <p:cxnSp>
        <p:nvCxnSpPr>
          <p:cNvPr id="11" name="꺾인 연결선 10"/>
          <p:cNvCxnSpPr>
            <a:stCxn id="5" idx="0"/>
            <a:endCxn id="4" idx="0"/>
          </p:cNvCxnSpPr>
          <p:nvPr/>
        </p:nvCxnSpPr>
        <p:spPr>
          <a:xfrm rot="5400000" flipH="1" flipV="1">
            <a:off x="2484391" y="-143774"/>
            <a:ext cx="576818" cy="2988799"/>
          </a:xfrm>
          <a:prstGeom prst="bentConnector3">
            <a:avLst>
              <a:gd name="adj1" fmla="val 139631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꺾인 연결선 12"/>
          <p:cNvCxnSpPr>
            <a:stCxn id="5" idx="2"/>
            <a:endCxn id="4" idx="2"/>
          </p:cNvCxnSpPr>
          <p:nvPr/>
        </p:nvCxnSpPr>
        <p:spPr>
          <a:xfrm rot="16200000" flipH="1">
            <a:off x="984075" y="2579690"/>
            <a:ext cx="3577451" cy="2988799"/>
          </a:xfrm>
          <a:prstGeom prst="bentConnector3">
            <a:avLst>
              <a:gd name="adj1" fmla="val 106390"/>
            </a:avLst>
          </a:prstGeom>
          <a:ln w="381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34000" y="609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C00000"/>
                </a:solidFill>
              </a:rPr>
              <a:t>Thoroughly collect implementation data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284966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7030A0"/>
                </a:solidFill>
              </a:rPr>
              <a:t>Systematically feed the data back to shape implementation</a:t>
            </a:r>
            <a:endParaRPr lang="ko-KR" alt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9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Appendices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950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Objective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b="1" u="sng" dirty="0" smtClean="0"/>
              <a:t>Implementation facilitation</a:t>
            </a:r>
            <a:r>
              <a:rPr lang="en-US" sz="2600" dirty="0" smtClean="0"/>
              <a:t> is being increasingly employed to enhance the use of evidence-based approaches in health care delivery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Limited established methods for: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u="sng" dirty="0"/>
              <a:t>T</a:t>
            </a:r>
            <a:r>
              <a:rPr lang="en-US" sz="2400" b="1" u="sng" dirty="0" smtClean="0"/>
              <a:t>horoughly collecting data</a:t>
            </a:r>
            <a:r>
              <a:rPr lang="en-US" sz="2400" dirty="0" smtClean="0"/>
              <a:t> on ongoing facilitation experiences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400" b="1" u="sng" dirty="0"/>
              <a:t>S</a:t>
            </a:r>
            <a:r>
              <a:rPr lang="en-US" sz="2400" b="1" u="sng" dirty="0" smtClean="0"/>
              <a:t>ystematically feeding them back</a:t>
            </a:r>
            <a:r>
              <a:rPr lang="en-US" sz="2400" dirty="0" smtClean="0"/>
              <a:t> to facilitators to help prospectively shape their facilitation activities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Aimed to develop/pilot a method for collection/feedback of data based on </a:t>
            </a:r>
            <a:r>
              <a:rPr lang="en-US" sz="2600" b="1" u="sng" dirty="0" smtClean="0"/>
              <a:t>direct observation</a:t>
            </a:r>
            <a:r>
              <a:rPr lang="en-US" sz="2600" dirty="0" smtClean="0"/>
              <a:t> of facilitation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9486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Formative Evaluation (FE)</a:t>
            </a:r>
            <a:endParaRPr lang="en-US" sz="4000" b="1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37413" y="6335233"/>
            <a:ext cx="190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Stetler</a:t>
            </a:r>
            <a:r>
              <a:rPr lang="en-US" dirty="0" smtClean="0"/>
              <a:t> et al.,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i-PARIHS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Revision to the original PARIHS framework (</a:t>
            </a:r>
            <a:r>
              <a:rPr lang="en-US" sz="2600" dirty="0" err="1" smtClean="0"/>
              <a:t>Kitson</a:t>
            </a:r>
            <a:r>
              <a:rPr lang="en-US" sz="2600" dirty="0" smtClean="0"/>
              <a:t>, 2008), one of the first frameworks to highlight the importance of </a:t>
            </a:r>
            <a:r>
              <a:rPr lang="en-US" sz="2600" b="1" u="sng" dirty="0" smtClean="0"/>
              <a:t>context</a:t>
            </a:r>
            <a:r>
              <a:rPr lang="en-US" sz="2600" dirty="0" smtClean="0"/>
              <a:t> and </a:t>
            </a:r>
            <a:r>
              <a:rPr lang="en-US" sz="2600" b="1" u="sng" dirty="0" smtClean="0"/>
              <a:t>multidimensional complexity</a:t>
            </a:r>
            <a:r>
              <a:rPr lang="en-US" sz="2600" dirty="0" smtClean="0"/>
              <a:t> of implementing health care practices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Successful implementation (</a:t>
            </a:r>
            <a:r>
              <a:rPr lang="en-US" sz="2600" b="1" dirty="0" smtClean="0"/>
              <a:t>SI</a:t>
            </a:r>
            <a:r>
              <a:rPr lang="en-US" sz="2600" dirty="0" smtClean="0"/>
              <a:t>) is a function of the facilitation (</a:t>
            </a:r>
            <a:r>
              <a:rPr lang="en-US" sz="2600" b="1" dirty="0" err="1" smtClean="0"/>
              <a:t>Fac</a:t>
            </a:r>
            <a:r>
              <a:rPr lang="en-US" sz="2600" b="1" baseline="30000" dirty="0" err="1" smtClean="0"/>
              <a:t>n</a:t>
            </a:r>
            <a:r>
              <a:rPr lang="en-US" sz="2600" dirty="0" smtClean="0"/>
              <a:t>), innovation (</a:t>
            </a:r>
            <a:r>
              <a:rPr lang="en-US" sz="2600" b="1" dirty="0" smtClean="0"/>
              <a:t>I</a:t>
            </a:r>
            <a:r>
              <a:rPr lang="en-US" sz="2600" dirty="0" smtClean="0"/>
              <a:t>), recipients (</a:t>
            </a:r>
            <a:r>
              <a:rPr lang="en-US" sz="2600" b="1" dirty="0" smtClean="0"/>
              <a:t>R</a:t>
            </a:r>
            <a:r>
              <a:rPr lang="en-US" sz="2600" dirty="0" smtClean="0"/>
              <a:t>), and context (</a:t>
            </a:r>
            <a:r>
              <a:rPr lang="en-US" sz="2600" b="1" dirty="0" smtClean="0"/>
              <a:t>C</a:t>
            </a:r>
            <a:r>
              <a:rPr lang="en-US" sz="2600" dirty="0" smtClean="0"/>
              <a:t>):</a:t>
            </a:r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sz="2600" dirty="0"/>
              <a:t>	</a:t>
            </a:r>
            <a:r>
              <a:rPr lang="en-US" sz="2600" dirty="0" smtClean="0"/>
              <a:t>	       SI = </a:t>
            </a:r>
            <a:r>
              <a:rPr lang="en-US" sz="2600" dirty="0" err="1" smtClean="0"/>
              <a:t>Fac</a:t>
            </a:r>
            <a:r>
              <a:rPr lang="en-US" sz="2600" baseline="30000" dirty="0" err="1" smtClean="0"/>
              <a:t>n</a:t>
            </a:r>
            <a:r>
              <a:rPr lang="en-US" sz="2600" dirty="0" smtClean="0"/>
              <a:t> (I + R + C)</a:t>
            </a:r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baseline="300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b="1" u="sng" dirty="0" err="1" smtClean="0"/>
              <a:t>Fac</a:t>
            </a:r>
            <a:r>
              <a:rPr lang="en-US" sz="2600" b="1" u="sng" baseline="30000" dirty="0" err="1" smtClean="0"/>
              <a:t>n</a:t>
            </a:r>
            <a:r>
              <a:rPr lang="en-US" sz="2600" b="1" u="sng" dirty="0" smtClean="0"/>
              <a:t> activates implementation</a:t>
            </a:r>
            <a:r>
              <a:rPr lang="en-US" sz="2600" dirty="0" smtClean="0"/>
              <a:t> through constantly assessing, aligning, and integrating the other constructs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6237413" y="6335233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Harvey &amp; </a:t>
            </a:r>
            <a:r>
              <a:rPr lang="en-US" dirty="0" err="1" smtClean="0"/>
              <a:t>Kitson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Implementation Facilitation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sz="2800" dirty="0" smtClean="0"/>
              <a:t>From Ritchie et al. (2017)’s Implementation Facilitation Training Manual Version 2: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dirty="0" smtClean="0"/>
              <a:t>A </a:t>
            </a:r>
            <a:r>
              <a:rPr lang="en-US" sz="2800" b="1" u="sng" dirty="0"/>
              <a:t>multi-faceted process</a:t>
            </a:r>
            <a:r>
              <a:rPr lang="en-US" sz="2800" dirty="0"/>
              <a:t> of enabling and supporting individuals, groups and organizations in their efforts to adopt and incorporate clinical innovations into routine </a:t>
            </a:r>
            <a:r>
              <a:rPr lang="en-US" sz="2800" dirty="0" smtClean="0"/>
              <a:t>practices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dirty="0" smtClean="0"/>
              <a:t>Can </a:t>
            </a:r>
            <a:r>
              <a:rPr lang="en-US" sz="2800" b="1" u="sng" dirty="0"/>
              <a:t>incorporate or include many other implementation strategies</a:t>
            </a:r>
            <a:r>
              <a:rPr lang="en-US" sz="2800" dirty="0"/>
              <a:t>, e.g., audit and feedback, education and training, and stakeholder </a:t>
            </a:r>
            <a:r>
              <a:rPr lang="en-US" sz="2800" dirty="0" smtClean="0"/>
              <a:t>engagement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099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Blended Facilitation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u="sng" dirty="0" smtClean="0"/>
              <a:t>External Facilitator (EF):</a:t>
            </a:r>
            <a:r>
              <a:rPr lang="en-US" sz="2800" dirty="0" smtClean="0"/>
              <a:t>  Brings the content and process expertise to a site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u="sng" dirty="0" smtClean="0"/>
              <a:t>Internal Facilitator (IF):</a:t>
            </a:r>
            <a:r>
              <a:rPr lang="en-US" sz="2800" dirty="0" smtClean="0"/>
              <a:t>  Offers the experience and knowledge of the site’s organizational culture and existing procedures</a:t>
            </a: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37413" y="6335233"/>
            <a:ext cx="206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Kirchner et al.,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Observation Parameters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1600200"/>
          <a:ext cx="7391401" cy="4058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4000"/>
                <a:gridCol w="990600"/>
                <a:gridCol w="1143000"/>
                <a:gridCol w="1524000"/>
                <a:gridCol w="2209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DOMAIN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OBSERVER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Site Characteristics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IF, team, stakeholders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 holds phone/video/on-site</a:t>
                      </a:r>
                      <a:r>
                        <a:rPr lang="en-US" sz="1400" baseline="0" dirty="0" smtClean="0"/>
                        <a:t> conversations with IF, team, and stakeholders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Pre-implementation period</a:t>
                      </a:r>
                      <a:r>
                        <a:rPr lang="en-US" sz="1400" baseline="0" dirty="0" smtClean="0"/>
                        <a:t> of approximately six weeks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Implementation Status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EF, 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EF, IF, team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r>
                        <a:rPr lang="en-US" sz="1400" baseline="0" dirty="0" smtClean="0"/>
                        <a:t> joins IF-led team meeting over video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leads team meeting weekly; EF joins</a:t>
                      </a:r>
                      <a:r>
                        <a:rPr lang="en-US" sz="1400" baseline="0" dirty="0" smtClean="0"/>
                        <a:t> b</a:t>
                      </a:r>
                      <a:r>
                        <a:rPr lang="en-US" sz="1400" dirty="0" smtClean="0"/>
                        <a:t>i-weekly for first half of year-long implementation</a:t>
                      </a:r>
                      <a:r>
                        <a:rPr lang="en-US" sz="1400" baseline="0" dirty="0" smtClean="0"/>
                        <a:t> period, then with tapering frequency over second half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Resource Utilization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 logs facilitation activities and time spent on each activity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Pre-implementation period, then two weeks each towards beginning, middle, and end of implementation</a:t>
                      </a:r>
                      <a:r>
                        <a:rPr lang="en-US" sz="1400" baseline="0" dirty="0" smtClean="0"/>
                        <a:t> period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Formative Evaluation (FE)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sz="2800" dirty="0" smtClean="0"/>
              <a:t>From </a:t>
            </a:r>
            <a:r>
              <a:rPr lang="en-US" sz="2800" dirty="0" err="1" smtClean="0"/>
              <a:t>Stetler</a:t>
            </a:r>
            <a:r>
              <a:rPr lang="en-US" sz="2800" dirty="0" smtClean="0"/>
              <a:t> et al. (2006):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dirty="0" smtClean="0"/>
              <a:t>“A rigorous assessment process designed to </a:t>
            </a:r>
            <a:r>
              <a:rPr lang="en-US" sz="2800" b="1" u="sng" dirty="0" smtClean="0"/>
              <a:t>identify potential and actual influences</a:t>
            </a:r>
            <a:r>
              <a:rPr lang="en-US" sz="2800" dirty="0" smtClean="0"/>
              <a:t> on the progress and effectiveness of implementation efforts”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dirty="0" smtClean="0"/>
              <a:t>Challenge – inaccurate but still widespread view that “FE </a:t>
            </a:r>
            <a:r>
              <a:rPr lang="en-US" sz="2800" b="1" u="sng" dirty="0" smtClean="0"/>
              <a:t>involves only qualitative research</a:t>
            </a:r>
            <a:r>
              <a:rPr lang="en-US" sz="2800" dirty="0" smtClean="0"/>
              <a:t> or that it </a:t>
            </a:r>
            <a:r>
              <a:rPr lang="en-US" sz="2800" b="1" u="sng" dirty="0" smtClean="0"/>
              <a:t>is not rigorous</a:t>
            </a:r>
            <a:r>
              <a:rPr lang="en-US" sz="2800" dirty="0" smtClean="0"/>
              <a:t>”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282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387088"/>
              </p:ext>
            </p:extLst>
          </p:nvPr>
        </p:nvGraphicFramePr>
        <p:xfrm>
          <a:off x="457200" y="1062216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6021" y="1639034"/>
            <a:ext cx="192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Mixed-methods</a:t>
            </a:r>
          </a:p>
          <a:p>
            <a:pPr algn="ctr"/>
            <a:r>
              <a:rPr lang="en-US" altLang="ko-KR" b="1" dirty="0"/>
              <a:t>d</a:t>
            </a:r>
            <a:r>
              <a:rPr lang="en-US" altLang="ko-KR" b="1" dirty="0" smtClean="0"/>
              <a:t>irect observation</a:t>
            </a:r>
            <a:endParaRPr lang="ko-KR" altLang="en-US" b="1" dirty="0"/>
          </a:p>
        </p:txBody>
      </p:sp>
      <p:cxnSp>
        <p:nvCxnSpPr>
          <p:cNvPr id="11" name="꺾인 연결선 10"/>
          <p:cNvCxnSpPr>
            <a:stCxn id="5" idx="0"/>
            <a:endCxn id="4" idx="0"/>
          </p:cNvCxnSpPr>
          <p:nvPr/>
        </p:nvCxnSpPr>
        <p:spPr>
          <a:xfrm rot="5400000" flipH="1" flipV="1">
            <a:off x="2484391" y="-143774"/>
            <a:ext cx="576818" cy="2988799"/>
          </a:xfrm>
          <a:prstGeom prst="bentConnector3">
            <a:avLst>
              <a:gd name="adj1" fmla="val 139631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꺾인 연결선 12"/>
          <p:cNvCxnSpPr>
            <a:stCxn id="5" idx="2"/>
            <a:endCxn id="4" idx="2"/>
          </p:cNvCxnSpPr>
          <p:nvPr/>
        </p:nvCxnSpPr>
        <p:spPr>
          <a:xfrm rot="16200000" flipH="1">
            <a:off x="984075" y="2579690"/>
            <a:ext cx="3577451" cy="2988799"/>
          </a:xfrm>
          <a:prstGeom prst="bentConnector3">
            <a:avLst>
              <a:gd name="adj1" fmla="val 106390"/>
            </a:avLst>
          </a:prstGeom>
          <a:ln w="381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34000" y="609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C00000"/>
                </a:solidFill>
              </a:rPr>
              <a:t>Thoroughly collect implementation data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284966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7030A0"/>
                </a:solidFill>
              </a:rPr>
              <a:t>Systematically feed the data back to shape implementation</a:t>
            </a:r>
            <a:endParaRPr lang="ko-KR" alt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Direct Observation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sz="2800" dirty="0"/>
              <a:t>“…observation is about stalking culture in the wild…[it] is a strategic method… [which] puts you where the action is and lets you collect data . . </a:t>
            </a:r>
            <a:r>
              <a:rPr lang="en-US" sz="2800" dirty="0" smtClean="0"/>
              <a:t>.”  (Bernard, 2002)</a:t>
            </a:r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 smtClean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 smtClean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sz="2800" i="1" dirty="0" smtClean="0"/>
              <a:t>World Health Organization’s </a:t>
            </a:r>
            <a:r>
              <a:rPr lang="en-US" sz="2800" i="1" dirty="0" err="1" smtClean="0"/>
              <a:t>Kikwawila</a:t>
            </a:r>
            <a:r>
              <a:rPr lang="en-US" sz="2800" i="1" dirty="0" smtClean="0"/>
              <a:t> Study Group, 1994:</a:t>
            </a:r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/>
              <a:t>To understand 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600" b="1" u="sng" dirty="0"/>
              <a:t>processes, events, norms, values, and social context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600" b="1" u="sng" dirty="0"/>
              <a:t>human behavior</a:t>
            </a:r>
            <a:r>
              <a:rPr lang="en-US" sz="2600" dirty="0"/>
              <a:t> that is largely unknown (hidden) or complex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600" b="1" u="sng" dirty="0"/>
              <a:t>conceptions and attitudes</a:t>
            </a:r>
            <a:r>
              <a:rPr lang="en-US" sz="2600" dirty="0"/>
              <a:t> of study group and their points of </a:t>
            </a:r>
            <a:r>
              <a:rPr lang="en-US" sz="2600" dirty="0" smtClean="0"/>
              <a:t>view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endParaRPr lang="en-US" sz="26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/>
              <a:t>To </a:t>
            </a:r>
            <a:r>
              <a:rPr lang="en-US" sz="2600" b="1" u="sng" dirty="0"/>
              <a:t>complement other findings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To </a:t>
            </a:r>
            <a:r>
              <a:rPr lang="en-US" sz="2600" dirty="0"/>
              <a:t>help researcher formulate </a:t>
            </a:r>
            <a:r>
              <a:rPr lang="en-US" sz="2600" b="1" u="sng" dirty="0"/>
              <a:t>ideas in local “language</a:t>
            </a:r>
            <a:r>
              <a:rPr lang="en-US" sz="2600" b="1" u="sng" dirty="0" smtClean="0"/>
              <a:t>”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686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7620000" cy="48006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 smtClean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 smtClean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 smtClean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 smtClean="0"/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8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/>
              <a:t>To understand 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600" b="1" u="sng" dirty="0"/>
              <a:t>processes, events, norms, values, and social context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600" b="1" u="sng" dirty="0"/>
              <a:t>human behavior</a:t>
            </a:r>
            <a:r>
              <a:rPr lang="en-US" sz="2600" dirty="0"/>
              <a:t> that is largely unknown (hidden) or complex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2600" b="1" u="sng" dirty="0"/>
              <a:t>conceptions and attitudes</a:t>
            </a:r>
            <a:r>
              <a:rPr lang="en-US" sz="2600" dirty="0"/>
              <a:t> of study group and their points of </a:t>
            </a:r>
            <a:r>
              <a:rPr lang="en-US" sz="2600" dirty="0" smtClean="0"/>
              <a:t>view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endParaRPr lang="en-US" sz="26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/>
              <a:t>To </a:t>
            </a:r>
            <a:r>
              <a:rPr lang="en-US" sz="2600" b="1" u="sng" dirty="0"/>
              <a:t>complement other findings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To </a:t>
            </a:r>
            <a:r>
              <a:rPr lang="en-US" sz="2600" dirty="0"/>
              <a:t>help researcher formulate </a:t>
            </a:r>
            <a:r>
              <a:rPr lang="en-US" sz="2600" b="1" u="sng" dirty="0"/>
              <a:t>ideas in local “language</a:t>
            </a:r>
            <a:r>
              <a:rPr lang="en-US" sz="2600" b="1" u="sng" dirty="0" smtClean="0"/>
              <a:t>”</a:t>
            </a:r>
            <a:endParaRPr lang="en-US" sz="2800" b="1" u="sng" dirty="0"/>
          </a:p>
        </p:txBody>
      </p:sp>
      <p:grpSp>
        <p:nvGrpSpPr>
          <p:cNvPr id="4" name="그룹 3"/>
          <p:cNvGrpSpPr>
            <a:grpSpLocks noChangeAspect="1"/>
          </p:cNvGrpSpPr>
          <p:nvPr/>
        </p:nvGrpSpPr>
        <p:grpSpPr>
          <a:xfrm>
            <a:off x="599440" y="1611052"/>
            <a:ext cx="1783080" cy="751148"/>
            <a:chOff x="0" y="2402"/>
            <a:chExt cx="2743200" cy="1155613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0" y="2402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모서리가 둥근 직사각형 4"/>
            <p:cNvSpPr/>
            <p:nvPr/>
          </p:nvSpPr>
          <p:spPr>
            <a:xfrm>
              <a:off x="56412" y="58814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Developmental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6"/>
          <p:cNvGrpSpPr>
            <a:grpSpLocks noChangeAspect="1"/>
          </p:cNvGrpSpPr>
          <p:nvPr/>
        </p:nvGrpSpPr>
        <p:grpSpPr>
          <a:xfrm>
            <a:off x="2442926" y="1611052"/>
            <a:ext cx="1783080" cy="751148"/>
            <a:chOff x="0" y="1215797"/>
            <a:chExt cx="2743200" cy="1155614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0" y="1215797"/>
              <a:ext cx="2743200" cy="115561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모서리가 둥근 직사각형 6"/>
            <p:cNvSpPr/>
            <p:nvPr/>
          </p:nvSpPr>
          <p:spPr>
            <a:xfrm>
              <a:off x="56412" y="1272208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Implementation-focused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272834" y="1611052"/>
            <a:ext cx="1783080" cy="751148"/>
            <a:chOff x="0" y="2429190"/>
            <a:chExt cx="2743200" cy="1155613"/>
          </a:xfrm>
        </p:grpSpPr>
        <p:sp>
          <p:nvSpPr>
            <p:cNvPr id="11" name="모서리가 둥근 직사각형 10"/>
            <p:cNvSpPr/>
            <p:nvPr/>
          </p:nvSpPr>
          <p:spPr>
            <a:xfrm>
              <a:off x="0" y="2429190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모서리가 둥근 직사각형 8"/>
            <p:cNvSpPr/>
            <p:nvPr/>
          </p:nvSpPr>
          <p:spPr>
            <a:xfrm>
              <a:off x="56412" y="2485602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Progress-focused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그룹 12"/>
          <p:cNvGrpSpPr>
            <a:grpSpLocks noChangeAspect="1"/>
          </p:cNvGrpSpPr>
          <p:nvPr/>
        </p:nvGrpSpPr>
        <p:grpSpPr>
          <a:xfrm>
            <a:off x="6101080" y="1611052"/>
            <a:ext cx="1783080" cy="751148"/>
            <a:chOff x="0" y="3642584"/>
            <a:chExt cx="2743200" cy="1155613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0" y="3642584"/>
              <a:ext cx="2743200" cy="115561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모서리가 둥근 직사각형 10"/>
            <p:cNvSpPr/>
            <p:nvPr/>
          </p:nvSpPr>
          <p:spPr>
            <a:xfrm>
              <a:off x="56412" y="3698996"/>
              <a:ext cx="2630376" cy="1042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b="1" kern="1200" dirty="0" smtClean="0">
                  <a:solidFill>
                    <a:schemeClr val="tx1"/>
                  </a:solidFill>
                </a:rPr>
                <a:t>Interpretive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95961" y="1102477"/>
            <a:ext cx="1600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Understanding practice</a:t>
            </a:r>
            <a:endParaRPr lang="ko-KR" alt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534921" y="1102477"/>
            <a:ext cx="1600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Detailing activities</a:t>
            </a:r>
            <a:endParaRPr lang="ko-KR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363721" y="1102477"/>
            <a:ext cx="1600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Monitoring impact</a:t>
            </a:r>
            <a:endParaRPr lang="ko-KR" alt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192521" y="1102477"/>
            <a:ext cx="1600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Explaining results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5845" y="545760"/>
            <a:ext cx="404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u="sng" dirty="0" smtClean="0"/>
              <a:t>Four types of FE (</a:t>
            </a:r>
            <a:r>
              <a:rPr lang="en-US" altLang="ko-KR" sz="2000" u="sng" dirty="0" err="1" smtClean="0"/>
              <a:t>Stetler</a:t>
            </a:r>
            <a:r>
              <a:rPr lang="en-US" altLang="ko-KR" sz="2000" u="sng" dirty="0" smtClean="0"/>
              <a:t> et al., 2006):</a:t>
            </a:r>
            <a:endParaRPr lang="ko-KR" altLang="en-US" sz="2000" u="sng" dirty="0"/>
          </a:p>
        </p:txBody>
      </p:sp>
      <p:sp>
        <p:nvSpPr>
          <p:cNvPr id="21" name="위쪽/아래쪽 화살표 20"/>
          <p:cNvSpPr/>
          <p:nvPr/>
        </p:nvSpPr>
        <p:spPr>
          <a:xfrm>
            <a:off x="3860800" y="2651760"/>
            <a:ext cx="762000" cy="1219200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7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Acknowledgements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268"/>
            <a:ext cx="7620000" cy="480060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altLang="ko-KR" sz="2000" dirty="0"/>
              <a:t>McCullough MB, Kim B, Ruben M, Wang S, Fix GM.  </a:t>
            </a:r>
            <a:r>
              <a:rPr lang="en-US" altLang="ko-KR" sz="2000" b="1" dirty="0"/>
              <a:t>Direct Observation Methods for Health Services and Implementation Research.</a:t>
            </a:r>
            <a:r>
              <a:rPr lang="en-US" altLang="ko-KR" sz="2000" dirty="0"/>
              <a:t>  </a:t>
            </a:r>
            <a:r>
              <a:rPr lang="en-US" altLang="ko-KR" sz="2000" dirty="0" err="1"/>
              <a:t>AcademyHealth</a:t>
            </a:r>
            <a:r>
              <a:rPr lang="en-US" altLang="ko-KR" sz="2000" dirty="0"/>
              <a:t> Annual Research Meeting, Boston, 26-28 June 2016.</a:t>
            </a:r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0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dirty="0" smtClean="0"/>
              <a:t>The </a:t>
            </a:r>
            <a:r>
              <a:rPr lang="en-US" sz="2000" dirty="0"/>
              <a:t>contents do not represent the views of the U.S. Department of Veterans Affairs (VA) or the United States Government.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dirty="0" smtClean="0"/>
              <a:t>This work is supported by </a:t>
            </a:r>
            <a:r>
              <a:rPr lang="en-US" altLang="ko-KR" sz="2000" dirty="0" smtClean="0"/>
              <a:t>VA HSR&amp;D Quality Enhancement Research Initiative QUE 15-289, Behavioral Health QUERI Program, “Hybrid Controlled Trial to Implement Collaborative Care in General Mental Health.”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114300" indent="0">
              <a:buClr>
                <a:schemeClr val="accent1">
                  <a:lumMod val="50000"/>
                </a:schemeClr>
              </a:buClr>
              <a:buNone/>
            </a:pPr>
            <a:endParaRPr lang="en-US" sz="20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000" dirty="0" smtClean="0"/>
              <a:t>Authors have no </a:t>
            </a:r>
            <a:r>
              <a:rPr lang="en-US" sz="2000" dirty="0"/>
              <a:t>conflicts of </a:t>
            </a:r>
            <a:r>
              <a:rPr lang="en-US" sz="2000" dirty="0" smtClean="0"/>
              <a:t>interest.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54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u="sng" dirty="0" smtClean="0"/>
              <a:t>Implementation Study:</a:t>
            </a:r>
            <a:r>
              <a:rPr lang="en-US" sz="2800" dirty="0" smtClean="0"/>
              <a:t>  Multi-site stepped-wedge controlled trial to implement </a:t>
            </a:r>
            <a:r>
              <a:rPr lang="en-US" sz="2800" b="1" dirty="0" smtClean="0"/>
              <a:t>interdisciplinary team-based behavioral health care</a:t>
            </a:r>
            <a:r>
              <a:rPr lang="en-US" sz="2800" dirty="0" smtClean="0"/>
              <a:t> at VA medical centers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u="sng" dirty="0" smtClean="0"/>
              <a:t>Conceptual Framework:</a:t>
            </a:r>
            <a:r>
              <a:rPr lang="en-US" sz="2800" dirty="0" smtClean="0"/>
              <a:t>  Integrated Promoting Action on Research Implementation in Health Services 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-PARIHS</a:t>
            </a:r>
            <a:r>
              <a:rPr lang="en-US" sz="2800" dirty="0" smtClean="0"/>
              <a:t>) framework (Harvey &amp; </a:t>
            </a:r>
            <a:r>
              <a:rPr lang="en-US" sz="2800" dirty="0" err="1" smtClean="0"/>
              <a:t>Kitson</a:t>
            </a:r>
            <a:r>
              <a:rPr lang="en-US" sz="2800" dirty="0" smtClean="0"/>
              <a:t>, 2016)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800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b="1" u="sng" dirty="0" smtClean="0"/>
              <a:t>Facilitation Model:</a:t>
            </a:r>
            <a:r>
              <a:rPr lang="en-US" sz="2800" dirty="0" smtClean="0"/>
              <a:t>  Blended </a:t>
            </a:r>
            <a:r>
              <a:rPr lang="en-US" altLang="ko-KR" sz="2800" b="1" dirty="0" smtClean="0"/>
              <a:t>external-internal</a:t>
            </a:r>
            <a:r>
              <a:rPr lang="en-US" altLang="ko-KR" sz="2800" dirty="0" smtClean="0"/>
              <a:t> facilitation</a:t>
            </a:r>
            <a:r>
              <a:rPr lang="en-US" sz="2800" dirty="0" smtClean="0"/>
              <a:t> </a:t>
            </a:r>
            <a:r>
              <a:rPr lang="en-US" altLang="ko-KR" sz="2800" dirty="0"/>
              <a:t>(Kirchner et</a:t>
            </a:r>
            <a:r>
              <a:rPr lang="ko-KR" altLang="en-US" sz="2800" dirty="0"/>
              <a:t> </a:t>
            </a:r>
            <a:r>
              <a:rPr lang="en-US" altLang="ko-KR" sz="2800" dirty="0"/>
              <a:t>al., 2014)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626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Population Involved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Three external facilitators (</a:t>
            </a:r>
            <a:r>
              <a:rPr lang="en-US" sz="2600" b="1" dirty="0" smtClean="0"/>
              <a:t>EF</a:t>
            </a:r>
            <a:r>
              <a:rPr lang="en-US" sz="2600" dirty="0" smtClean="0"/>
              <a:t>s)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Each EF worked with the internal facilitator (</a:t>
            </a:r>
            <a:r>
              <a:rPr lang="en-US" sz="2600" b="1" dirty="0" smtClean="0"/>
              <a:t>IF</a:t>
            </a:r>
            <a:r>
              <a:rPr lang="en-US" sz="2600" dirty="0" smtClean="0"/>
              <a:t>) at three sites (N=9 sites)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Each site’s interdisciplinary team of providers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600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600" dirty="0" smtClean="0"/>
              <a:t>Each site’s additional stakeholders including leadership</a:t>
            </a:r>
          </a:p>
        </p:txBody>
      </p:sp>
    </p:spTree>
    <p:extLst>
      <p:ext uri="{BB962C8B-B14F-4D97-AF65-F5344CB8AC3E}">
        <p14:creationId xmlns:p14="http://schemas.microsoft.com/office/powerpoint/2010/main" val="20605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Template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B2E9F2"/>
      </a:accent1>
      <a:accent2>
        <a:srgbClr val="88DEEB"/>
      </a:accent2>
      <a:accent3>
        <a:srgbClr val="20C8F7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7148</TotalTime>
  <Words>1607</Words>
  <Application>Microsoft Office PowerPoint</Application>
  <PresentationFormat>화면 슬라이드 쇼(4:3)</PresentationFormat>
  <Paragraphs>390</Paragraphs>
  <Slides>29</Slides>
  <Notes>29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3" baseType="lpstr">
      <vt:lpstr>맑은 고딕</vt:lpstr>
      <vt:lpstr>Arial</vt:lpstr>
      <vt:lpstr>Calibri</vt:lpstr>
      <vt:lpstr>PresentationTemplate</vt:lpstr>
      <vt:lpstr>Using Direct Observation to Guide Implementation Facilitation</vt:lpstr>
      <vt:lpstr>PowerPoint 프레젠테이션</vt:lpstr>
      <vt:lpstr>Formative Evaluation (FE)</vt:lpstr>
      <vt:lpstr>PowerPoint 프레젠테이션</vt:lpstr>
      <vt:lpstr>Direct Observation</vt:lpstr>
      <vt:lpstr>PowerPoint 프레젠테이션</vt:lpstr>
      <vt:lpstr>Acknowledgements</vt:lpstr>
      <vt:lpstr>PowerPoint 프레젠테이션</vt:lpstr>
      <vt:lpstr>Population Involved</vt:lpstr>
      <vt:lpstr>Observation Parameters</vt:lpstr>
      <vt:lpstr>Observation Domains Considered</vt:lpstr>
      <vt:lpstr>Observation Domain: Site Characteristics</vt:lpstr>
      <vt:lpstr>Observation Domain: Site Characteristics</vt:lpstr>
      <vt:lpstr>Observation Domain: Implementation Status</vt:lpstr>
      <vt:lpstr>Observation Domain: Implementation Status</vt:lpstr>
      <vt:lpstr>Observation Domain: Resource Utilization</vt:lpstr>
      <vt:lpstr>Observation Domain: Resource Utilization</vt:lpstr>
      <vt:lpstr>Observation for Mixed-Methods FE</vt:lpstr>
      <vt:lpstr>Limitations &amp; Next Steps</vt:lpstr>
      <vt:lpstr>Translating Research into Practice</vt:lpstr>
      <vt:lpstr>Summary</vt:lpstr>
      <vt:lpstr>PowerPoint 프레젠테이션</vt:lpstr>
      <vt:lpstr>Appendices</vt:lpstr>
      <vt:lpstr>Objective</vt:lpstr>
      <vt:lpstr>Formative Evaluation (FE)</vt:lpstr>
      <vt:lpstr>i-PARIHS</vt:lpstr>
      <vt:lpstr>Implementation Facilitation</vt:lpstr>
      <vt:lpstr>Blended Facilitation</vt:lpstr>
      <vt:lpstr>Observation Parameters</vt:lpstr>
    </vt:vector>
  </TitlesOfParts>
  <Company>Veteran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Observation Methods for Health Services and Implementation Research</dc:title>
  <dc:creator>Megan McCullough</dc:creator>
  <cp:lastModifiedBy>kyj</cp:lastModifiedBy>
  <cp:revision>333</cp:revision>
  <cp:lastPrinted>2016-06-20T15:10:28Z</cp:lastPrinted>
  <dcterms:created xsi:type="dcterms:W3CDTF">2015-06-11T13:02:30Z</dcterms:created>
  <dcterms:modified xsi:type="dcterms:W3CDTF">2017-09-04T20:44:24Z</dcterms:modified>
</cp:coreProperties>
</file>