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84" r:id="rId4"/>
    <p:sldId id="260" r:id="rId5"/>
    <p:sldId id="285"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77" r:id="rId24"/>
    <p:sldId id="290" r:id="rId25"/>
    <p:sldId id="279" r:id="rId26"/>
    <p:sldId id="287" r:id="rId27"/>
    <p:sldId id="286"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17E9E-BAF1-47A9-A9FD-24BD92142C2A}"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399777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17E9E-BAF1-47A9-A9FD-24BD92142C2A}"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4928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17E9E-BAF1-47A9-A9FD-24BD92142C2A}"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6536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17E9E-BAF1-47A9-A9FD-24BD92142C2A}"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180330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17E9E-BAF1-47A9-A9FD-24BD92142C2A}"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300616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17E9E-BAF1-47A9-A9FD-24BD92142C2A}"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148354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17E9E-BAF1-47A9-A9FD-24BD92142C2A}" type="datetimeFigureOut">
              <a:rPr lang="en-US" smtClean="0"/>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392658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17E9E-BAF1-47A9-A9FD-24BD92142C2A}" type="datetimeFigureOut">
              <a:rPr lang="en-US" smtClean="0"/>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241871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17E9E-BAF1-47A9-A9FD-24BD92142C2A}" type="datetimeFigureOut">
              <a:rPr lang="en-US" smtClean="0"/>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75012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17E9E-BAF1-47A9-A9FD-24BD92142C2A}"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145017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17E9E-BAF1-47A9-A9FD-24BD92142C2A}"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6EB35-BDAC-4E48-A656-5A8BF6B7EEDD}" type="slidenum">
              <a:rPr lang="en-US" smtClean="0"/>
              <a:t>‹#›</a:t>
            </a:fld>
            <a:endParaRPr lang="en-US"/>
          </a:p>
        </p:txBody>
      </p:sp>
    </p:spTree>
    <p:extLst>
      <p:ext uri="{BB962C8B-B14F-4D97-AF65-F5344CB8AC3E}">
        <p14:creationId xmlns:p14="http://schemas.microsoft.com/office/powerpoint/2010/main" val="58848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17E9E-BAF1-47A9-A9FD-24BD92142C2A}" type="datetimeFigureOut">
              <a:rPr lang="en-US" smtClean="0"/>
              <a:t>9/4/2017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EB35-BDAC-4E48-A656-5A8BF6B7EEDD}" type="slidenum">
              <a:rPr lang="en-US" smtClean="0"/>
              <a:t>‹#›</a:t>
            </a:fld>
            <a:endParaRPr lang="en-US"/>
          </a:p>
        </p:txBody>
      </p:sp>
    </p:spTree>
    <p:extLst>
      <p:ext uri="{BB962C8B-B14F-4D97-AF65-F5344CB8AC3E}">
        <p14:creationId xmlns:p14="http://schemas.microsoft.com/office/powerpoint/2010/main" val="24522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lwy@bu.edu" TargetMode="External"/><Relationship Id="rId2" Type="http://schemas.openxmlformats.org/officeDocument/2006/relationships/hyperlink" Target="mailto:Rani.Elwy@va.gov"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cbi.nlm.nih.gov/pmc/articles/PMC3731143/table/T3/#TFN2"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1"/>
            <a:ext cx="7772400" cy="2838450"/>
          </a:xfrm>
        </p:spPr>
        <p:txBody>
          <a:bodyPr>
            <a:normAutofit fontScale="90000"/>
          </a:bodyPr>
          <a:lstStyle/>
          <a:p>
            <a:r>
              <a:rPr lang="en-US" b="1" dirty="0"/>
              <a:t>Development of a provider network survey to operationalize and measure a network weaving implementation strategy</a:t>
            </a:r>
            <a:r>
              <a:rPr lang="en-US" dirty="0"/>
              <a:t/>
            </a:r>
            <a:br>
              <a:rPr lang="en-US" dirty="0"/>
            </a:br>
            <a:endParaRPr lang="en-US" dirty="0"/>
          </a:p>
        </p:txBody>
      </p:sp>
      <p:sp>
        <p:nvSpPr>
          <p:cNvPr id="5" name="Subtitle 4"/>
          <p:cNvSpPr>
            <a:spLocks noGrp="1"/>
          </p:cNvSpPr>
          <p:nvPr>
            <p:ph type="subTitle" idx="1"/>
          </p:nvPr>
        </p:nvSpPr>
        <p:spPr>
          <a:xfrm>
            <a:off x="1371600" y="3276600"/>
            <a:ext cx="6400800" cy="3429000"/>
          </a:xfrm>
        </p:spPr>
        <p:txBody>
          <a:bodyPr>
            <a:normAutofit fontScale="70000" lnSpcReduction="20000"/>
          </a:bodyPr>
          <a:lstStyle/>
          <a:p>
            <a:r>
              <a:rPr lang="en-US" sz="3800" dirty="0" smtClean="0">
                <a:solidFill>
                  <a:schemeClr val="tx1"/>
                </a:solidFill>
              </a:rPr>
              <a:t>A. Rani </a:t>
            </a:r>
            <a:r>
              <a:rPr lang="en-US" sz="3800" dirty="0">
                <a:solidFill>
                  <a:schemeClr val="tx1"/>
                </a:solidFill>
              </a:rPr>
              <a:t>Elwy, </a:t>
            </a:r>
            <a:r>
              <a:rPr lang="en-US" sz="3800" dirty="0" smtClean="0">
                <a:solidFill>
                  <a:schemeClr val="tx1"/>
                </a:solidFill>
              </a:rPr>
              <a:t>PhD</a:t>
            </a:r>
            <a:endParaRPr lang="en-US" sz="3800" dirty="0">
              <a:solidFill>
                <a:schemeClr val="tx1"/>
              </a:solidFill>
            </a:endParaRPr>
          </a:p>
          <a:p>
            <a:endParaRPr lang="en-US" dirty="0" smtClean="0"/>
          </a:p>
          <a:p>
            <a:r>
              <a:rPr lang="en-US" sz="3800" dirty="0" smtClean="0">
                <a:hlinkClick r:id="rId2"/>
              </a:rPr>
              <a:t>Rani.Elwy@va.gov</a:t>
            </a:r>
            <a:endParaRPr lang="en-US" sz="3800" dirty="0" smtClean="0"/>
          </a:p>
          <a:p>
            <a:r>
              <a:rPr lang="en-US" sz="3800" dirty="0" smtClean="0">
                <a:hlinkClick r:id="rId3"/>
              </a:rPr>
              <a:t>relwy@bu.edu</a:t>
            </a:r>
            <a:endParaRPr lang="en-US" sz="3800" dirty="0" smtClean="0"/>
          </a:p>
          <a:p>
            <a:r>
              <a:rPr lang="en-US" sz="4200" dirty="0" smtClean="0">
                <a:solidFill>
                  <a:schemeClr val="tx1"/>
                </a:solidFill>
              </a:rPr>
              <a:t>@</a:t>
            </a:r>
            <a:r>
              <a:rPr lang="en-US" sz="4200" dirty="0" err="1" smtClean="0">
                <a:solidFill>
                  <a:schemeClr val="tx1"/>
                </a:solidFill>
              </a:rPr>
              <a:t>ranielwy</a:t>
            </a:r>
            <a:endParaRPr lang="en-US" dirty="0" smtClean="0">
              <a:solidFill>
                <a:schemeClr val="tx1"/>
              </a:solidFill>
            </a:endParaRPr>
          </a:p>
          <a:p>
            <a:endParaRPr lang="en-US" dirty="0"/>
          </a:p>
          <a:p>
            <a:r>
              <a:rPr lang="en-US" dirty="0" smtClean="0"/>
              <a:t>September 9, 2017</a:t>
            </a:r>
          </a:p>
          <a:p>
            <a:r>
              <a:rPr lang="en-US" dirty="0" smtClean="0"/>
              <a:t>Society of Implementation Research Collaboration </a:t>
            </a:r>
          </a:p>
          <a:p>
            <a:r>
              <a:rPr lang="en-US" dirty="0" smtClean="0"/>
              <a:t>4</a:t>
            </a:r>
            <a:r>
              <a:rPr lang="en-US" baseline="30000" dirty="0" smtClean="0"/>
              <a:t>th</a:t>
            </a:r>
            <a:r>
              <a:rPr lang="en-US" dirty="0" smtClean="0"/>
              <a:t> Biennial Conference</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36720"/>
            <a:ext cx="25146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401312"/>
            <a:ext cx="1371600" cy="6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443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_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49362"/>
            <a:ext cx="741035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14400" y="457200"/>
            <a:ext cx="7239000" cy="461665"/>
          </a:xfrm>
          <a:prstGeom prst="rect">
            <a:avLst/>
          </a:prstGeom>
          <a:noFill/>
        </p:spPr>
        <p:txBody>
          <a:bodyPr wrap="square" rtlCol="0">
            <a:spAutoFit/>
          </a:bodyPr>
          <a:lstStyle/>
          <a:p>
            <a:pPr algn="ctr"/>
            <a:r>
              <a:rPr lang="en-US" sz="2400" b="1" dirty="0"/>
              <a:t>Model Fit using </a:t>
            </a:r>
            <a:r>
              <a:rPr lang="en-US" sz="2400" b="1" dirty="0" err="1"/>
              <a:t>Akaike’s</a:t>
            </a:r>
            <a:r>
              <a:rPr lang="en-US" sz="2400" b="1" dirty="0"/>
              <a:t> information criterion (AIC)</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268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43153874"/>
              </p:ext>
            </p:extLst>
          </p:nvPr>
        </p:nvGraphicFramePr>
        <p:xfrm>
          <a:off x="457200" y="1641395"/>
          <a:ext cx="8305799" cy="4266025"/>
        </p:xfrm>
        <a:graphic>
          <a:graphicData uri="http://schemas.openxmlformats.org/drawingml/2006/table">
            <a:tbl>
              <a:tblPr firstRow="1" firstCol="1" bandRow="1">
                <a:tableStyleId>{5C22544A-7EE6-4342-B048-85BDC9FD1C3A}</a:tableStyleId>
              </a:tblPr>
              <a:tblGrid>
                <a:gridCol w="3644965"/>
                <a:gridCol w="1460435"/>
                <a:gridCol w="914400"/>
                <a:gridCol w="1219200"/>
                <a:gridCol w="1066799"/>
              </a:tblGrid>
              <a:tr h="852466">
                <a:tc>
                  <a:txBody>
                    <a:bodyPr/>
                    <a:lstStyle/>
                    <a:p>
                      <a:pPr marL="0" marR="0">
                        <a:lnSpc>
                          <a:spcPct val="115000"/>
                        </a:lnSpc>
                        <a:spcBef>
                          <a:spcPts val="0"/>
                        </a:spcBef>
                        <a:spcAft>
                          <a:spcPts val="0"/>
                        </a:spcAft>
                      </a:pPr>
                      <a:r>
                        <a:rPr lang="en-US" sz="1800" dirty="0">
                          <a:effectLst/>
                        </a:rPr>
                        <a:t>Model w/out closeness &amp; eigenvector &amp; </a:t>
                      </a:r>
                      <a:r>
                        <a:rPr lang="en-US" sz="1800" dirty="0" err="1">
                          <a:effectLst/>
                        </a:rPr>
                        <a:t>betweenness</a:t>
                      </a:r>
                      <a:r>
                        <a:rPr lang="en-US" sz="1800" dirty="0">
                          <a:effectLst/>
                        </a:rPr>
                        <a:t> centralities</a:t>
                      </a:r>
                      <a:endParaRPr lang="en-US" sz="1800" dirty="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Significant variable</a:t>
                      </a:r>
                      <a:endParaRPr lang="en-US" sz="18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OR</a:t>
                      </a:r>
                      <a:endParaRPr lang="en-US" sz="18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95% CI </a:t>
                      </a:r>
                      <a:endParaRPr lang="en-US" sz="1800" dirty="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Pr</a:t>
                      </a:r>
                      <a:r>
                        <a:rPr lang="en-US" sz="1800" dirty="0">
                          <a:effectLst/>
                        </a:rPr>
                        <a:t>(&gt;|z|)</a:t>
                      </a:r>
                      <a:endParaRPr lang="en-US" sz="1800" dirty="0">
                        <a:effectLst/>
                        <a:latin typeface="Calibri"/>
                        <a:ea typeface="Malgun Gothic"/>
                        <a:cs typeface="Times New Roman"/>
                      </a:endParaRPr>
                    </a:p>
                  </a:txBody>
                  <a:tcPr marL="68580" marR="68580" marT="0" marB="0"/>
                </a:tc>
              </a:tr>
              <a:tr h="818158">
                <a:tc>
                  <a:txBody>
                    <a:bodyPr/>
                    <a:lstStyle/>
                    <a:p>
                      <a:pPr marL="0" marR="0">
                        <a:lnSpc>
                          <a:spcPct val="115000"/>
                        </a:lnSpc>
                        <a:spcBef>
                          <a:spcPts val="0"/>
                        </a:spcBef>
                        <a:spcAft>
                          <a:spcPts val="0"/>
                        </a:spcAft>
                      </a:pPr>
                      <a:r>
                        <a:rPr lang="en-US" sz="1800">
                          <a:effectLst/>
                        </a:rPr>
                        <a:t>Q2 network: Which colleagues do you speak to regularly at work?</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indegree centrality</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1.25</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1.00, 1.60</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0.0569</a:t>
                      </a:r>
                      <a:endParaRPr lang="en-US" sz="1800" dirty="0">
                        <a:effectLst/>
                        <a:latin typeface="Calibri"/>
                        <a:ea typeface="Malgun Gothic"/>
                        <a:cs typeface="Times New Roman"/>
                      </a:endParaRPr>
                    </a:p>
                  </a:txBody>
                  <a:tcPr marL="68580" marR="68580" marT="0" marB="0"/>
                </a:tc>
              </a:tr>
              <a:tr h="1239591">
                <a:tc>
                  <a:txBody>
                    <a:bodyPr/>
                    <a:lstStyle/>
                    <a:p>
                      <a:pPr marL="0" marR="0">
                        <a:lnSpc>
                          <a:spcPct val="115000"/>
                        </a:lnSpc>
                        <a:spcBef>
                          <a:spcPts val="0"/>
                        </a:spcBef>
                        <a:spcAft>
                          <a:spcPts val="0"/>
                        </a:spcAft>
                      </a:pPr>
                      <a:r>
                        <a:rPr lang="en-US" sz="1800" dirty="0">
                          <a:effectLst/>
                        </a:rPr>
                        <a:t>Q3 network: Which colleagues’ opinions on new clinical treatments do you rely on the most?</a:t>
                      </a:r>
                      <a:endParaRPr lang="en-US" sz="1800" dirty="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indegree centrality</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1.37</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1.10, 1.84</a:t>
                      </a:r>
                      <a:endParaRPr lang="en-US" sz="1800" dirty="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0.0177</a:t>
                      </a:r>
                      <a:endParaRPr lang="en-US" sz="1800">
                        <a:effectLst/>
                        <a:latin typeface="Calibri"/>
                        <a:ea typeface="Malgun Gothic"/>
                        <a:cs typeface="Times New Roman"/>
                      </a:endParaRPr>
                    </a:p>
                  </a:txBody>
                  <a:tcPr marL="68580" marR="68580" marT="0" marB="0"/>
                </a:tc>
              </a:tr>
              <a:tr h="1239591">
                <a:tc>
                  <a:txBody>
                    <a:bodyPr/>
                    <a:lstStyle/>
                    <a:p>
                      <a:pPr marL="0" marR="0">
                        <a:lnSpc>
                          <a:spcPct val="115000"/>
                        </a:lnSpc>
                        <a:spcBef>
                          <a:spcPts val="0"/>
                        </a:spcBef>
                        <a:spcAft>
                          <a:spcPts val="0"/>
                        </a:spcAft>
                      </a:pPr>
                      <a:r>
                        <a:rPr lang="en-US" sz="1800">
                          <a:effectLst/>
                        </a:rPr>
                        <a:t>Q4 network: Which colleagues do you go to when you need help managing a complex clinical situation at work?</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indegree centrality</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1.27</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1.03, 1.59</a:t>
                      </a:r>
                      <a:endParaRPr lang="en-US" sz="18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0.0268</a:t>
                      </a:r>
                      <a:endParaRPr lang="en-US" sz="1800" dirty="0">
                        <a:effectLst/>
                        <a:latin typeface="Calibri"/>
                        <a:ea typeface="Malgun Gothic"/>
                        <a:cs typeface="Times New Roman"/>
                      </a:endParaRPr>
                    </a:p>
                  </a:txBody>
                  <a:tcPr marL="68580" marR="68580" marT="0" marB="0"/>
                </a:tc>
              </a:tr>
            </a:tbl>
          </a:graphicData>
        </a:graphic>
      </p:graphicFrame>
      <p:sp>
        <p:nvSpPr>
          <p:cNvPr id="6" name="TextBox 5"/>
          <p:cNvSpPr txBox="1"/>
          <p:nvPr/>
        </p:nvSpPr>
        <p:spPr>
          <a:xfrm>
            <a:off x="685800" y="533400"/>
            <a:ext cx="7696200" cy="1231106"/>
          </a:xfrm>
          <a:prstGeom prst="rect">
            <a:avLst/>
          </a:prstGeom>
          <a:noFill/>
        </p:spPr>
        <p:txBody>
          <a:bodyPr wrap="square" rtlCol="0">
            <a:spAutoFit/>
          </a:bodyPr>
          <a:lstStyle/>
          <a:p>
            <a:pPr algn="ctr"/>
            <a:r>
              <a:rPr lang="en-US" sz="2800" b="1" dirty="0"/>
              <a:t>Logistic regression summary table of centrality variables predicting referral behavior</a:t>
            </a:r>
            <a:endParaRPr lang="en-US" sz="2800" dirty="0"/>
          </a:p>
          <a:p>
            <a:endParaRPr lang="en-US" dirty="0"/>
          </a:p>
        </p:txBody>
      </p:sp>
      <p:sp>
        <p:nvSpPr>
          <p:cNvPr id="7" name="TextBox 6"/>
          <p:cNvSpPr txBox="1"/>
          <p:nvPr/>
        </p:nvSpPr>
        <p:spPr>
          <a:xfrm>
            <a:off x="457200" y="6164537"/>
            <a:ext cx="8534400" cy="338554"/>
          </a:xfrm>
          <a:prstGeom prst="rect">
            <a:avLst/>
          </a:prstGeom>
          <a:noFill/>
        </p:spPr>
        <p:txBody>
          <a:bodyPr wrap="square" rtlCol="0">
            <a:spAutoFit/>
          </a:bodyPr>
          <a:lstStyle/>
          <a:p>
            <a:pPr algn="ctr"/>
            <a:r>
              <a:rPr lang="en-US" sz="1600" b="1" dirty="0" err="1" smtClean="0"/>
              <a:t>indegree</a:t>
            </a:r>
            <a:r>
              <a:rPr lang="en-US" sz="1600" b="1" dirty="0" smtClean="0"/>
              <a:t> centrality: </a:t>
            </a:r>
            <a:r>
              <a:rPr lang="en-US" sz="1600" dirty="0" smtClean="0"/>
              <a:t>the </a:t>
            </a:r>
            <a:r>
              <a:rPr lang="en-US" sz="1600" dirty="0"/>
              <a:t>number of individuals in the network who designated the </a:t>
            </a:r>
            <a:r>
              <a:rPr lang="en-US" sz="1600" dirty="0" smtClean="0"/>
              <a:t>participant</a:t>
            </a:r>
            <a:endParaRPr lang="en-US"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493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39" y="5415804"/>
            <a:ext cx="4166616" cy="1244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 y="106680"/>
            <a:ext cx="6705599" cy="5227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1799" y="533400"/>
            <a:ext cx="2255519" cy="1938992"/>
          </a:xfrm>
          <a:prstGeom prst="rect">
            <a:avLst/>
          </a:prstGeom>
          <a:noFill/>
        </p:spPr>
        <p:txBody>
          <a:bodyPr wrap="square" rtlCol="0">
            <a:spAutoFit/>
          </a:bodyPr>
          <a:lstStyle/>
          <a:p>
            <a:r>
              <a:rPr lang="en-US" sz="2400" b="1" dirty="0" smtClean="0"/>
              <a:t>Q2: “Which </a:t>
            </a:r>
            <a:r>
              <a:rPr lang="en-US" sz="2400" b="1" dirty="0"/>
              <a:t>colleagues do you speak to regularly at work?”</a:t>
            </a:r>
            <a:endParaRPr lang="en-US" sz="2400" dirty="0"/>
          </a:p>
        </p:txBody>
      </p:sp>
      <p:sp>
        <p:nvSpPr>
          <p:cNvPr id="3" name="TextBox 2"/>
          <p:cNvSpPr txBox="1"/>
          <p:nvPr/>
        </p:nvSpPr>
        <p:spPr>
          <a:xfrm>
            <a:off x="4724399" y="6016468"/>
            <a:ext cx="4114800" cy="738664"/>
          </a:xfrm>
          <a:prstGeom prst="rect">
            <a:avLst/>
          </a:prstGeom>
          <a:noFill/>
        </p:spPr>
        <p:txBody>
          <a:bodyPr wrap="square" rtlCol="0">
            <a:spAutoFit/>
          </a:bodyPr>
          <a:lstStyle/>
          <a:p>
            <a:r>
              <a:rPr lang="en-US" sz="1400" dirty="0"/>
              <a:t>Larger circles indicate provider referred patient to the RCT. Color of edge indicates its source node.</a:t>
            </a:r>
          </a:p>
          <a:p>
            <a:endParaRPr lang="en-US" sz="1400" dirty="0"/>
          </a:p>
        </p:txBody>
      </p:sp>
      <p:sp>
        <p:nvSpPr>
          <p:cNvPr id="4" name="Oval 3"/>
          <p:cNvSpPr/>
          <p:nvPr/>
        </p:nvSpPr>
        <p:spPr>
          <a:xfrm>
            <a:off x="1981199" y="2491739"/>
            <a:ext cx="661347"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642547" y="3485376"/>
            <a:ext cx="786452" cy="481626"/>
          </a:xfrm>
          <a:prstGeom prst="rect">
            <a:avLst/>
          </a:prstGeom>
        </p:spPr>
      </p:pic>
      <p:pic>
        <p:nvPicPr>
          <p:cNvPr id="6" name="Picture 5"/>
          <p:cNvPicPr>
            <a:picLocks noChangeAspect="1"/>
          </p:cNvPicPr>
          <p:nvPr/>
        </p:nvPicPr>
        <p:blipFill>
          <a:blip r:embed="rId4"/>
          <a:stretch>
            <a:fillRect/>
          </a:stretch>
        </p:blipFill>
        <p:spPr>
          <a:xfrm>
            <a:off x="4572000" y="3819143"/>
            <a:ext cx="457200" cy="41763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3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Bridging Data</a:t>
            </a:r>
            <a:endParaRPr lang="en-US" b="1" dirty="0"/>
          </a:p>
        </p:txBody>
      </p:sp>
      <p:sp>
        <p:nvSpPr>
          <p:cNvPr id="3" name="Content Placeholder 2"/>
          <p:cNvSpPr>
            <a:spLocks noGrp="1"/>
          </p:cNvSpPr>
          <p:nvPr>
            <p:ph idx="1"/>
          </p:nvPr>
        </p:nvSpPr>
        <p:spPr/>
        <p:txBody>
          <a:bodyPr>
            <a:normAutofit/>
          </a:bodyPr>
          <a:lstStyle/>
          <a:p>
            <a:r>
              <a:rPr lang="en-US" dirty="0" err="1" smtClean="0"/>
              <a:t>Betweenness</a:t>
            </a:r>
            <a:r>
              <a:rPr lang="en-US" dirty="0" smtClean="0"/>
              <a:t> </a:t>
            </a:r>
            <a:r>
              <a:rPr lang="en-US" dirty="0"/>
              <a:t>centrality was highly correlated with eigenvector centrality (</a:t>
            </a:r>
            <a:r>
              <a:rPr lang="en-US" i="1" dirty="0"/>
              <a:t>r</a:t>
            </a:r>
            <a:r>
              <a:rPr lang="en-US" dirty="0"/>
              <a:t>=0.63), followed by </a:t>
            </a:r>
            <a:r>
              <a:rPr lang="en-US" dirty="0" err="1"/>
              <a:t>outdegree</a:t>
            </a:r>
            <a:r>
              <a:rPr lang="en-US" dirty="0"/>
              <a:t> (</a:t>
            </a:r>
            <a:r>
              <a:rPr lang="en-US" i="1" dirty="0"/>
              <a:t>r</a:t>
            </a:r>
            <a:r>
              <a:rPr lang="en-US" dirty="0"/>
              <a:t>=0.61) and </a:t>
            </a:r>
            <a:r>
              <a:rPr lang="en-US" dirty="0" err="1"/>
              <a:t>outcloseness</a:t>
            </a:r>
            <a:r>
              <a:rPr lang="en-US" dirty="0"/>
              <a:t> (</a:t>
            </a:r>
            <a:r>
              <a:rPr lang="en-US" i="1" dirty="0" smtClean="0"/>
              <a:t>r</a:t>
            </a:r>
            <a:r>
              <a:rPr lang="en-US" dirty="0" smtClean="0"/>
              <a:t>=0.60)</a:t>
            </a:r>
          </a:p>
          <a:p>
            <a:pPr lvl="1"/>
            <a:r>
              <a:rPr lang="en-US" dirty="0" smtClean="0"/>
              <a:t>Individuals who </a:t>
            </a:r>
            <a:r>
              <a:rPr lang="en-US" dirty="0"/>
              <a:t>are connected to other highly connected individuals, those who speak to others most, and those who are the smallest number of steps away to others are the most likely to serve as bridges between particular provider </a:t>
            </a:r>
            <a:r>
              <a:rPr lang="en-US" dirty="0" smtClean="0"/>
              <a:t>cliques</a:t>
            </a:r>
            <a:endParaRPr lang="en-US" dirty="0"/>
          </a:p>
          <a:p>
            <a:endParaRPr lang="en-US" dirty="0"/>
          </a:p>
        </p:txBody>
      </p:sp>
      <p:sp>
        <p:nvSpPr>
          <p:cNvPr id="4" name="Rectangle 3"/>
          <p:cNvSpPr/>
          <p:nvPr/>
        </p:nvSpPr>
        <p:spPr>
          <a:xfrm>
            <a:off x="838200" y="1676400"/>
            <a:ext cx="77724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44" y="197676"/>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34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13" y="102326"/>
            <a:ext cx="56102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241" y="5029200"/>
            <a:ext cx="41640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11824" y="609600"/>
            <a:ext cx="2640013" cy="2585323"/>
          </a:xfrm>
          <a:prstGeom prst="rect">
            <a:avLst/>
          </a:prstGeom>
          <a:noFill/>
        </p:spPr>
        <p:txBody>
          <a:bodyPr wrap="square" rtlCol="0">
            <a:spAutoFit/>
          </a:bodyPr>
          <a:lstStyle/>
          <a:p>
            <a:r>
              <a:rPr lang="en-US" sz="2400" b="1" dirty="0" smtClean="0"/>
              <a:t>Q3: “Which </a:t>
            </a:r>
            <a:r>
              <a:rPr lang="en-US" sz="2400" b="1" dirty="0"/>
              <a:t>colleagues’ opinions on new clinical treatments do you rely on the most?”</a:t>
            </a:r>
            <a:endParaRPr lang="en-US" sz="2400" dirty="0"/>
          </a:p>
          <a:p>
            <a:endParaRPr lang="en-US" dirty="0"/>
          </a:p>
        </p:txBody>
      </p:sp>
      <p:sp>
        <p:nvSpPr>
          <p:cNvPr id="3" name="TextBox 2"/>
          <p:cNvSpPr txBox="1"/>
          <p:nvPr/>
        </p:nvSpPr>
        <p:spPr>
          <a:xfrm>
            <a:off x="457200" y="5924994"/>
            <a:ext cx="3200400" cy="738664"/>
          </a:xfrm>
          <a:prstGeom prst="rect">
            <a:avLst/>
          </a:prstGeom>
          <a:noFill/>
        </p:spPr>
        <p:txBody>
          <a:bodyPr wrap="square" rtlCol="0">
            <a:spAutoFit/>
          </a:bodyPr>
          <a:lstStyle/>
          <a:p>
            <a:r>
              <a:rPr lang="en-US" sz="1400" dirty="0"/>
              <a:t>Larger circles indicate provider referred patient to the RCT. Color of edge indicates its source node</a:t>
            </a:r>
            <a:r>
              <a:rPr lang="en-US" sz="1400" dirty="0" smtClean="0"/>
              <a:t>.</a:t>
            </a:r>
            <a:endParaRPr lang="en-US" sz="1400" dirty="0"/>
          </a:p>
        </p:txBody>
      </p:sp>
      <p:pic>
        <p:nvPicPr>
          <p:cNvPr id="4" name="Picture 3"/>
          <p:cNvPicPr>
            <a:picLocks noChangeAspect="1"/>
          </p:cNvPicPr>
          <p:nvPr/>
        </p:nvPicPr>
        <p:blipFill>
          <a:blip r:embed="rId4"/>
          <a:stretch>
            <a:fillRect/>
          </a:stretch>
        </p:blipFill>
        <p:spPr>
          <a:xfrm>
            <a:off x="3365025" y="3276600"/>
            <a:ext cx="786452" cy="481626"/>
          </a:xfrm>
          <a:prstGeom prst="rect">
            <a:avLst/>
          </a:prstGeom>
        </p:spPr>
      </p:pic>
      <p:pic>
        <p:nvPicPr>
          <p:cNvPr id="5" name="Picture 4"/>
          <p:cNvPicPr>
            <a:picLocks noChangeAspect="1"/>
          </p:cNvPicPr>
          <p:nvPr/>
        </p:nvPicPr>
        <p:blipFill>
          <a:blip r:embed="rId4"/>
          <a:stretch>
            <a:fillRect/>
          </a:stretch>
        </p:blipFill>
        <p:spPr>
          <a:xfrm>
            <a:off x="2057400" y="3517413"/>
            <a:ext cx="609600" cy="48162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2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Bridging Data</a:t>
            </a:r>
            <a:endParaRPr lang="en-US" b="1" dirty="0"/>
          </a:p>
        </p:txBody>
      </p:sp>
      <p:sp>
        <p:nvSpPr>
          <p:cNvPr id="3" name="Content Placeholder 2"/>
          <p:cNvSpPr>
            <a:spLocks noGrp="1"/>
          </p:cNvSpPr>
          <p:nvPr>
            <p:ph idx="1"/>
          </p:nvPr>
        </p:nvSpPr>
        <p:spPr/>
        <p:txBody>
          <a:bodyPr>
            <a:normAutofit/>
          </a:bodyPr>
          <a:lstStyle/>
          <a:p>
            <a:r>
              <a:rPr lang="en-US" dirty="0" err="1"/>
              <a:t>Betweenness</a:t>
            </a:r>
            <a:r>
              <a:rPr lang="en-US" dirty="0"/>
              <a:t> centrality shows the highest correlation with eigenvector centrality (</a:t>
            </a:r>
            <a:r>
              <a:rPr lang="en-US" i="1" dirty="0"/>
              <a:t>r</a:t>
            </a:r>
            <a:r>
              <a:rPr lang="en-US" dirty="0"/>
              <a:t>=0.64), followed by </a:t>
            </a:r>
            <a:r>
              <a:rPr lang="en-US" dirty="0" err="1"/>
              <a:t>outdegree</a:t>
            </a:r>
            <a:r>
              <a:rPr lang="en-US" dirty="0"/>
              <a:t> centrality (</a:t>
            </a:r>
            <a:r>
              <a:rPr lang="en-US" i="1" dirty="0"/>
              <a:t>r</a:t>
            </a:r>
            <a:r>
              <a:rPr lang="en-US" dirty="0"/>
              <a:t>=0.57</a:t>
            </a:r>
            <a:r>
              <a:rPr lang="en-US" dirty="0" smtClean="0"/>
              <a:t>) </a:t>
            </a:r>
          </a:p>
          <a:p>
            <a:pPr lvl="1"/>
            <a:r>
              <a:rPr lang="en-US" dirty="0"/>
              <a:t>I</a:t>
            </a:r>
            <a:r>
              <a:rPr lang="en-US" dirty="0" smtClean="0"/>
              <a:t>ndividuals </a:t>
            </a:r>
            <a:r>
              <a:rPr lang="en-US" dirty="0"/>
              <a:t>who are connected to other highly connected individuals, and those who seek others most for opinions on new clinical treatments are most likely to serve as bridges between provider subgroups, or </a:t>
            </a:r>
            <a:r>
              <a:rPr lang="en-US" dirty="0" smtClean="0"/>
              <a:t>cliques</a:t>
            </a:r>
            <a:endParaRPr lang="en-US" dirty="0"/>
          </a:p>
          <a:p>
            <a:endParaRPr lang="en-US" dirty="0"/>
          </a:p>
        </p:txBody>
      </p:sp>
      <p:sp>
        <p:nvSpPr>
          <p:cNvPr id="4" name="Rectangle 3"/>
          <p:cNvSpPr/>
          <p:nvPr/>
        </p:nvSpPr>
        <p:spPr>
          <a:xfrm>
            <a:off x="838200" y="1676400"/>
            <a:ext cx="75438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4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57626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800600"/>
            <a:ext cx="4170363"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791200"/>
            <a:ext cx="3810000" cy="738664"/>
          </a:xfrm>
          <a:prstGeom prst="rect">
            <a:avLst/>
          </a:prstGeom>
          <a:noFill/>
        </p:spPr>
        <p:txBody>
          <a:bodyPr wrap="square" rtlCol="0">
            <a:spAutoFit/>
          </a:bodyPr>
          <a:lstStyle/>
          <a:p>
            <a:r>
              <a:rPr lang="en-US" sz="1400" dirty="0"/>
              <a:t>Larger circles indicate provider referred patient to the RCT. Color of edge indicates its source node.</a:t>
            </a:r>
          </a:p>
          <a:p>
            <a:endParaRPr lang="en-US" sz="1400" dirty="0"/>
          </a:p>
        </p:txBody>
      </p:sp>
      <p:sp>
        <p:nvSpPr>
          <p:cNvPr id="3" name="TextBox 2"/>
          <p:cNvSpPr txBox="1"/>
          <p:nvPr/>
        </p:nvSpPr>
        <p:spPr>
          <a:xfrm>
            <a:off x="6353080" y="381000"/>
            <a:ext cx="2258219" cy="3046988"/>
          </a:xfrm>
          <a:prstGeom prst="rect">
            <a:avLst/>
          </a:prstGeom>
          <a:noFill/>
        </p:spPr>
        <p:txBody>
          <a:bodyPr wrap="square" rtlCol="0">
            <a:spAutoFit/>
          </a:bodyPr>
          <a:lstStyle/>
          <a:p>
            <a:r>
              <a:rPr lang="en-US" sz="2400" b="1" dirty="0" smtClean="0"/>
              <a:t>Q4: “Which </a:t>
            </a:r>
            <a:r>
              <a:rPr lang="en-US" sz="2400" b="1" dirty="0"/>
              <a:t>colleagues do you go to when you need help managing a complex clinical situation at work?”</a:t>
            </a:r>
          </a:p>
        </p:txBody>
      </p:sp>
      <p:pic>
        <p:nvPicPr>
          <p:cNvPr id="4" name="Picture 3"/>
          <p:cNvPicPr>
            <a:picLocks noChangeAspect="1"/>
          </p:cNvPicPr>
          <p:nvPr/>
        </p:nvPicPr>
        <p:blipFill>
          <a:blip r:embed="rId4"/>
          <a:stretch>
            <a:fillRect/>
          </a:stretch>
        </p:blipFill>
        <p:spPr>
          <a:xfrm>
            <a:off x="1816574" y="3130245"/>
            <a:ext cx="786452" cy="481626"/>
          </a:xfrm>
          <a:prstGeom prst="rect">
            <a:avLst/>
          </a:prstGeom>
        </p:spPr>
      </p:pic>
      <p:pic>
        <p:nvPicPr>
          <p:cNvPr id="5" name="Picture 4"/>
          <p:cNvPicPr>
            <a:picLocks noChangeAspect="1"/>
          </p:cNvPicPr>
          <p:nvPr/>
        </p:nvPicPr>
        <p:blipFill>
          <a:blip r:embed="rId4"/>
          <a:stretch>
            <a:fillRect/>
          </a:stretch>
        </p:blipFill>
        <p:spPr>
          <a:xfrm>
            <a:off x="1359374" y="2711687"/>
            <a:ext cx="457200" cy="400270"/>
          </a:xfrm>
          <a:prstGeom prst="rect">
            <a:avLst/>
          </a:prstGeom>
        </p:spPr>
      </p:pic>
      <p:pic>
        <p:nvPicPr>
          <p:cNvPr id="6" name="Picture 5"/>
          <p:cNvPicPr>
            <a:picLocks noChangeAspect="1"/>
          </p:cNvPicPr>
          <p:nvPr/>
        </p:nvPicPr>
        <p:blipFill>
          <a:blip r:embed="rId4"/>
          <a:stretch>
            <a:fillRect/>
          </a:stretch>
        </p:blipFill>
        <p:spPr>
          <a:xfrm>
            <a:off x="1335425" y="4114800"/>
            <a:ext cx="481149" cy="433882"/>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6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Bridging Data</a:t>
            </a:r>
            <a:endParaRPr lang="en-US" b="1" dirty="0"/>
          </a:p>
        </p:txBody>
      </p:sp>
      <p:sp>
        <p:nvSpPr>
          <p:cNvPr id="3" name="Content Placeholder 2"/>
          <p:cNvSpPr>
            <a:spLocks noGrp="1"/>
          </p:cNvSpPr>
          <p:nvPr>
            <p:ph idx="1"/>
          </p:nvPr>
        </p:nvSpPr>
        <p:spPr/>
        <p:txBody>
          <a:bodyPr>
            <a:normAutofit/>
          </a:bodyPr>
          <a:lstStyle/>
          <a:p>
            <a:r>
              <a:rPr lang="en-US" dirty="0" err="1"/>
              <a:t>Betweenness</a:t>
            </a:r>
            <a:r>
              <a:rPr lang="en-US" dirty="0"/>
              <a:t> centrality was highly correlated with eigenvector centrality (</a:t>
            </a:r>
            <a:r>
              <a:rPr lang="en-US" i="1" dirty="0"/>
              <a:t>r</a:t>
            </a:r>
            <a:r>
              <a:rPr lang="en-US" dirty="0"/>
              <a:t>=0.75), followed by </a:t>
            </a:r>
            <a:r>
              <a:rPr lang="en-US" dirty="0" err="1"/>
              <a:t>indegree</a:t>
            </a:r>
            <a:r>
              <a:rPr lang="en-US" dirty="0"/>
              <a:t> (</a:t>
            </a:r>
            <a:r>
              <a:rPr lang="en-US" i="1" dirty="0" smtClean="0"/>
              <a:t>r</a:t>
            </a:r>
            <a:r>
              <a:rPr lang="en-US" dirty="0" smtClean="0"/>
              <a:t>=0.70)</a:t>
            </a:r>
          </a:p>
          <a:p>
            <a:pPr lvl="1"/>
            <a:r>
              <a:rPr lang="en-US" dirty="0"/>
              <a:t>I</a:t>
            </a:r>
            <a:r>
              <a:rPr lang="en-US" dirty="0" smtClean="0"/>
              <a:t>ndividuals </a:t>
            </a:r>
            <a:r>
              <a:rPr lang="en-US" dirty="0"/>
              <a:t>who are connected to other highly connected individuals, and those who are sought by others most for help in managing complex clinical situations are the most likely to serve as </a:t>
            </a:r>
            <a:r>
              <a:rPr lang="en-US" dirty="0" err="1"/>
              <a:t>bridgers</a:t>
            </a:r>
            <a:r>
              <a:rPr lang="en-US" dirty="0"/>
              <a:t> between particular provider subgroups, or cliques. </a:t>
            </a:r>
          </a:p>
          <a:p>
            <a:endParaRPr lang="en-US" b="1" dirty="0"/>
          </a:p>
        </p:txBody>
      </p:sp>
      <p:sp>
        <p:nvSpPr>
          <p:cNvPr id="4" name="Rectangle 3"/>
          <p:cNvSpPr/>
          <p:nvPr/>
        </p:nvSpPr>
        <p:spPr>
          <a:xfrm>
            <a:off x="838200" y="1676400"/>
            <a:ext cx="76962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762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Qualitative Study (N=12)</a:t>
            </a:r>
            <a:endParaRPr lang="en-US" b="1"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25 </a:t>
            </a:r>
            <a:r>
              <a:rPr lang="en-US" dirty="0"/>
              <a:t>(36%) </a:t>
            </a:r>
            <a:r>
              <a:rPr lang="en-US" dirty="0" smtClean="0"/>
              <a:t>providers were willing </a:t>
            </a:r>
            <a:r>
              <a:rPr lang="en-US" dirty="0"/>
              <a:t>to participate in an additional face-to-face </a:t>
            </a:r>
            <a:r>
              <a:rPr lang="en-US" dirty="0" smtClean="0"/>
              <a:t>interview</a:t>
            </a:r>
          </a:p>
          <a:p>
            <a:r>
              <a:rPr lang="en-US" dirty="0" smtClean="0"/>
              <a:t>Constant comparative method (part of grounded theory), </a:t>
            </a:r>
            <a:r>
              <a:rPr lang="en-US" dirty="0"/>
              <a:t>until saturation was reached in interview </a:t>
            </a:r>
            <a:r>
              <a:rPr lang="en-US" dirty="0" smtClean="0"/>
              <a:t>findings</a:t>
            </a:r>
          </a:p>
          <a:p>
            <a:r>
              <a:rPr lang="en-US" dirty="0"/>
              <a:t>L</a:t>
            </a:r>
            <a:r>
              <a:rPr lang="en-US" dirty="0" smtClean="0"/>
              <a:t>ine-by-line </a:t>
            </a:r>
            <a:r>
              <a:rPr lang="en-US" dirty="0"/>
              <a:t>coding, and then individual codes were discussed until consensus was </a:t>
            </a:r>
            <a:r>
              <a:rPr lang="en-US" dirty="0" smtClean="0"/>
              <a:t>reached </a:t>
            </a:r>
          </a:p>
          <a:p>
            <a:r>
              <a:rPr lang="en-US" dirty="0"/>
              <a:t>C</a:t>
            </a:r>
            <a:r>
              <a:rPr lang="en-US" dirty="0" smtClean="0"/>
              <a:t>oding </a:t>
            </a:r>
            <a:r>
              <a:rPr lang="en-US" dirty="0"/>
              <a:t>frame was established through this process, </a:t>
            </a:r>
            <a:r>
              <a:rPr lang="en-US" dirty="0" smtClean="0"/>
              <a:t>refined </a:t>
            </a:r>
            <a:r>
              <a:rPr lang="en-US" dirty="0"/>
              <a:t>throughout our </a:t>
            </a:r>
            <a:r>
              <a:rPr lang="en-US" dirty="0" smtClean="0"/>
              <a:t>analyses</a:t>
            </a:r>
          </a:p>
          <a:p>
            <a:r>
              <a:rPr lang="en-US" dirty="0" smtClean="0"/>
              <a:t>Once </a:t>
            </a:r>
            <a:r>
              <a:rPr lang="en-US" dirty="0"/>
              <a:t>all codes were identified and defined</a:t>
            </a:r>
            <a:r>
              <a:rPr lang="en-US" dirty="0" smtClean="0"/>
              <a:t>, began </a:t>
            </a:r>
            <a:r>
              <a:rPr lang="en-US" dirty="0"/>
              <a:t>to collapse codes into overall </a:t>
            </a:r>
            <a:r>
              <a:rPr lang="en-US" dirty="0" smtClean="0"/>
              <a:t>themes  </a:t>
            </a:r>
            <a:endParaRPr lang="en-US" dirty="0"/>
          </a:p>
          <a:p>
            <a:pPr marL="0" indent="0">
              <a:buNone/>
            </a:pP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191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Believing in One’s Own Clinical Judgment</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a:t>I</a:t>
            </a:r>
            <a:r>
              <a:rPr lang="en-US" dirty="0" smtClean="0"/>
              <a:t>f </a:t>
            </a:r>
            <a:r>
              <a:rPr lang="en-US" i="1" dirty="0"/>
              <a:t>“I learned a structured treatment it would mean sacrificing my own clinical judgment</a:t>
            </a:r>
            <a:r>
              <a:rPr lang="en-US" i="1" dirty="0" smtClean="0"/>
              <a:t>”</a:t>
            </a:r>
            <a:endParaRPr lang="en-US" i="1" dirty="0"/>
          </a:p>
          <a:p>
            <a:r>
              <a:rPr lang="en-US" dirty="0"/>
              <a:t>Sometimes the information that providers need comes from observing other providers using this treatment at </a:t>
            </a:r>
            <a:r>
              <a:rPr lang="en-US" dirty="0" smtClean="0"/>
              <a:t>work</a:t>
            </a:r>
          </a:p>
          <a:p>
            <a:pPr lvl="1"/>
            <a:r>
              <a:rPr lang="en-US" dirty="0" smtClean="0"/>
              <a:t>“</a:t>
            </a:r>
            <a:r>
              <a:rPr lang="en-US" dirty="0"/>
              <a:t>when clinicians see that it works, and they are willing to learn—it’s a slow process, and it takes time to change—change is always better. It allows us to move from the Dark Ages to the modern, because we know that what we’ve been doing isn’t working</a:t>
            </a:r>
            <a:r>
              <a:rPr lang="en-US" dirty="0" smtClean="0"/>
              <a: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96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itrusdaily.us/sites/default/files/imagecache/medium/veterans-PTSD.jpg"/>
          <p:cNvPicPr>
            <a:picLocks noChangeAspect="1" noChangeArrowheads="1"/>
          </p:cNvPicPr>
          <p:nvPr/>
        </p:nvPicPr>
        <p:blipFill>
          <a:blip r:embed="rId2" cstate="print"/>
          <a:srcRect/>
          <a:stretch>
            <a:fillRect/>
          </a:stretch>
        </p:blipFill>
        <p:spPr bwMode="auto">
          <a:xfrm>
            <a:off x="972312" y="1676400"/>
            <a:ext cx="7010400" cy="4419600"/>
          </a:xfrm>
          <a:prstGeom prst="rect">
            <a:avLst/>
          </a:prstGeom>
          <a:noFill/>
        </p:spPr>
      </p:pic>
      <p:sp>
        <p:nvSpPr>
          <p:cNvPr id="3" name="TextBox 2"/>
          <p:cNvSpPr txBox="1"/>
          <p:nvPr/>
        </p:nvSpPr>
        <p:spPr>
          <a:xfrm>
            <a:off x="228600" y="143839"/>
            <a:ext cx="8382000" cy="1384995"/>
          </a:xfrm>
          <a:prstGeom prst="rect">
            <a:avLst/>
          </a:prstGeom>
          <a:noFill/>
        </p:spPr>
        <p:txBody>
          <a:bodyPr wrap="square" rtlCol="0">
            <a:spAutoFit/>
          </a:bodyPr>
          <a:lstStyle/>
          <a:p>
            <a:pPr algn="ctr"/>
            <a:r>
              <a:rPr lang="en-US" sz="2800" b="1" dirty="0" smtClean="0"/>
              <a:t>Hybrid I added to an ongoing RCT to test effectiveness of </a:t>
            </a:r>
            <a:r>
              <a:rPr lang="en-US" sz="2800" b="1" dirty="0" err="1" smtClean="0"/>
              <a:t>Mantram</a:t>
            </a:r>
            <a:r>
              <a:rPr lang="en-US" sz="2800" b="1" dirty="0" smtClean="0"/>
              <a:t> Meditation vs. Present-Centered Therapy for military-related PTSD</a:t>
            </a:r>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7985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Idealism of Evidence-Based Practices</a:t>
            </a:r>
          </a:p>
        </p:txBody>
      </p:sp>
      <p:sp>
        <p:nvSpPr>
          <p:cNvPr id="3" name="Content Placeholder 2"/>
          <p:cNvSpPr>
            <a:spLocks noGrp="1"/>
          </p:cNvSpPr>
          <p:nvPr>
            <p:ph idx="1"/>
          </p:nvPr>
        </p:nvSpPr>
        <p:spPr/>
        <p:txBody>
          <a:bodyPr>
            <a:normAutofit fontScale="92500"/>
          </a:bodyPr>
          <a:lstStyle/>
          <a:p>
            <a:r>
              <a:rPr lang="en-US" dirty="0"/>
              <a:t>Participating in EBP training </a:t>
            </a:r>
            <a:r>
              <a:rPr lang="en-US" i="1" dirty="0"/>
              <a:t>“is above and beyond your job description” </a:t>
            </a:r>
            <a:r>
              <a:rPr lang="en-US" dirty="0"/>
              <a:t>but if you are </a:t>
            </a:r>
            <a:r>
              <a:rPr lang="en-US" i="1" dirty="0"/>
              <a:t>“told by leadership to attend training”,</a:t>
            </a:r>
            <a:r>
              <a:rPr lang="en-US" dirty="0"/>
              <a:t> a provider will do </a:t>
            </a:r>
            <a:r>
              <a:rPr lang="en-US" dirty="0" smtClean="0"/>
              <a:t>it</a:t>
            </a:r>
          </a:p>
          <a:p>
            <a:r>
              <a:rPr lang="en-US" dirty="0"/>
              <a:t>Having </a:t>
            </a:r>
            <a:r>
              <a:rPr lang="en-US" dirty="0" smtClean="0"/>
              <a:t>clinical </a:t>
            </a:r>
            <a:r>
              <a:rPr lang="en-US" dirty="0"/>
              <a:t>training or experiences outside of the VA </a:t>
            </a:r>
            <a:r>
              <a:rPr lang="en-US" dirty="0" smtClean="0"/>
              <a:t>often </a:t>
            </a:r>
            <a:r>
              <a:rPr lang="en-US" dirty="0"/>
              <a:t>helped </a:t>
            </a:r>
            <a:r>
              <a:rPr lang="en-US" dirty="0" smtClean="0"/>
              <a:t>providers </a:t>
            </a:r>
            <a:r>
              <a:rPr lang="en-US" dirty="0"/>
              <a:t>gain exposure to EBPs in these other settings, and now these providers were viewed as </a:t>
            </a:r>
            <a:r>
              <a:rPr lang="en-US" i="1" dirty="0"/>
              <a:t>“having something to add to the clinical toolbox”, </a:t>
            </a:r>
            <a:r>
              <a:rPr lang="en-US" dirty="0"/>
              <a:t>which they could share with </a:t>
            </a:r>
            <a:r>
              <a:rPr lang="en-US" dirty="0" smtClean="0"/>
              <a:t>others </a:t>
            </a:r>
            <a:endParaRPr lang="en-US" dirty="0"/>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799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265238"/>
          </a:xfrm>
        </p:spPr>
        <p:txBody>
          <a:bodyPr>
            <a:noAutofit/>
          </a:bodyPr>
          <a:lstStyle/>
          <a:p>
            <a:r>
              <a:rPr lang="en-US" sz="3600" b="1" dirty="0" smtClean="0"/>
              <a:t/>
            </a:r>
            <a:br>
              <a:rPr lang="en-US" sz="3600" b="1" dirty="0" smtClean="0"/>
            </a:br>
            <a:r>
              <a:rPr lang="en-US" sz="3600" b="1" dirty="0" smtClean="0"/>
              <a:t>Deliberately </a:t>
            </a:r>
            <a:r>
              <a:rPr lang="en-US" sz="3600" b="1" dirty="0"/>
              <a:t>Manufacturing Time for </a:t>
            </a:r>
            <a:r>
              <a:rPr lang="en-US" sz="3600" b="1" dirty="0" smtClean="0"/>
              <a:t>Conversations (1)</a:t>
            </a:r>
            <a:r>
              <a:rPr lang="en-US" sz="3200" dirty="0"/>
              <a:t/>
            </a:r>
            <a:br>
              <a:rPr lang="en-US" sz="3200" dirty="0"/>
            </a:br>
            <a:endParaRPr lang="en-US" sz="3200" dirty="0"/>
          </a:p>
        </p:txBody>
      </p:sp>
      <p:sp>
        <p:nvSpPr>
          <p:cNvPr id="3" name="Content Placeholder 2"/>
          <p:cNvSpPr>
            <a:spLocks noGrp="1"/>
          </p:cNvSpPr>
          <p:nvPr>
            <p:ph idx="1"/>
          </p:nvPr>
        </p:nvSpPr>
        <p:spPr>
          <a:xfrm>
            <a:off x="457200" y="1828800"/>
            <a:ext cx="8229600" cy="4495800"/>
          </a:xfrm>
        </p:spPr>
        <p:txBody>
          <a:bodyPr>
            <a:normAutofit/>
          </a:bodyPr>
          <a:lstStyle/>
          <a:p>
            <a:r>
              <a:rPr lang="en-US" dirty="0"/>
              <a:t>Conversations about EBPs and other clinical treatments are </a:t>
            </a:r>
            <a:r>
              <a:rPr lang="en-US" i="1" dirty="0"/>
              <a:t>“not interwoven into the system yet in a way that is helpful for change”. </a:t>
            </a:r>
            <a:endParaRPr lang="en-US" i="1" dirty="0" smtClean="0"/>
          </a:p>
          <a:p>
            <a:pPr marL="0" indent="0">
              <a:buNone/>
            </a:pPr>
            <a:endParaRPr lang="en-US" i="1" dirty="0" smtClean="0"/>
          </a:p>
          <a:p>
            <a:r>
              <a:rPr lang="en-US" dirty="0" smtClean="0"/>
              <a:t>Could involve </a:t>
            </a:r>
            <a:r>
              <a:rPr lang="en-US" dirty="0"/>
              <a:t>having lunch, even though </a:t>
            </a:r>
            <a:r>
              <a:rPr lang="en-US" i="1" dirty="0"/>
              <a:t>“you know that you’ll have to stay late to write your clinical notes, but doing this once a month or so is worth it”. </a:t>
            </a:r>
            <a:endParaRPr lang="en-US" i="1" dirty="0"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879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Deliberately </a:t>
            </a:r>
            <a:r>
              <a:rPr lang="en-US" b="1" dirty="0"/>
              <a:t>Manufacturing Time for Conversations </a:t>
            </a:r>
            <a:r>
              <a:rPr lang="en-US" b="1" dirty="0" smtClean="0"/>
              <a:t>(2)</a:t>
            </a:r>
            <a:r>
              <a:rPr lang="en-US" sz="4000" dirty="0"/>
              <a:t/>
            </a:r>
            <a:br>
              <a:rPr lang="en-US" sz="4000" dirty="0"/>
            </a:br>
            <a:endParaRPr lang="en-US" dirty="0"/>
          </a:p>
        </p:txBody>
      </p:sp>
      <p:sp>
        <p:nvSpPr>
          <p:cNvPr id="3" name="Content Placeholder 2"/>
          <p:cNvSpPr>
            <a:spLocks noGrp="1"/>
          </p:cNvSpPr>
          <p:nvPr>
            <p:ph idx="1"/>
          </p:nvPr>
        </p:nvSpPr>
        <p:spPr/>
        <p:txBody>
          <a:bodyPr>
            <a:normAutofit fontScale="92500"/>
          </a:bodyPr>
          <a:lstStyle/>
          <a:p>
            <a:r>
              <a:rPr lang="en-US" dirty="0"/>
              <a:t>Talking to colleagues socially outside of work, and even </a:t>
            </a:r>
            <a:r>
              <a:rPr lang="en-US" i="1" dirty="0"/>
              <a:t>“walking to a colleague’s car after work, in order to have ten minutes outside of the car to talk” </a:t>
            </a:r>
            <a:r>
              <a:rPr lang="en-US" dirty="0"/>
              <a:t>was how </a:t>
            </a:r>
            <a:r>
              <a:rPr lang="en-US" i="1" dirty="0"/>
              <a:t>“sneaking time” </a:t>
            </a:r>
            <a:r>
              <a:rPr lang="en-US" dirty="0"/>
              <a:t>for these conversations could occur.</a:t>
            </a:r>
          </a:p>
          <a:p>
            <a:r>
              <a:rPr lang="en-US" dirty="0"/>
              <a:t>Importance of trust in these conversations, with one stating </a:t>
            </a:r>
            <a:r>
              <a:rPr lang="en-US" i="1" dirty="0"/>
              <a:t>“there’s [sic] a few people who I really trust, so if certain people mention [a clinical treatment], I take that very seriously”. </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47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(1)</a:t>
            </a:r>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b="1" dirty="0" smtClean="0"/>
              <a:t>Evidence for Hypothesis 1: </a:t>
            </a:r>
          </a:p>
          <a:p>
            <a:pPr lvl="1"/>
            <a:r>
              <a:rPr lang="en-US" dirty="0" smtClean="0"/>
              <a:t>Providers with </a:t>
            </a:r>
            <a:r>
              <a:rPr lang="en-US" dirty="0"/>
              <a:t>high </a:t>
            </a:r>
            <a:r>
              <a:rPr lang="en-US" dirty="0" err="1"/>
              <a:t>indegree</a:t>
            </a:r>
            <a:r>
              <a:rPr lang="en-US" dirty="0"/>
              <a:t> centrality </a:t>
            </a:r>
            <a:r>
              <a:rPr lang="en-US" dirty="0" smtClean="0"/>
              <a:t>were </a:t>
            </a:r>
            <a:r>
              <a:rPr lang="en-US" dirty="0"/>
              <a:t>significantly more likely to refer patients to the RCT than those providers with lower </a:t>
            </a:r>
            <a:r>
              <a:rPr lang="en-US" dirty="0" err="1"/>
              <a:t>indegree</a:t>
            </a:r>
            <a:r>
              <a:rPr lang="en-US" dirty="0"/>
              <a:t> </a:t>
            </a:r>
            <a:r>
              <a:rPr lang="en-US" dirty="0" smtClean="0"/>
              <a:t>centrality</a:t>
            </a:r>
          </a:p>
          <a:p>
            <a:pPr marL="457200" lvl="1" indent="0">
              <a:buNone/>
            </a:pPr>
            <a:r>
              <a:rPr lang="en-US" dirty="0" smtClean="0"/>
              <a:t> </a:t>
            </a:r>
          </a:p>
          <a:p>
            <a:r>
              <a:rPr lang="en-US" b="1" dirty="0" smtClean="0"/>
              <a:t>Evidence for Hypothesis 2:</a:t>
            </a:r>
          </a:p>
          <a:p>
            <a:pPr lvl="1"/>
            <a:r>
              <a:rPr lang="en-US" dirty="0"/>
              <a:t>P</a:t>
            </a:r>
            <a:r>
              <a:rPr lang="en-US" dirty="0" smtClean="0"/>
              <a:t>roviders </a:t>
            </a:r>
            <a:r>
              <a:rPr lang="en-US" dirty="0"/>
              <a:t>who referred Veteran patients to the RCT </a:t>
            </a:r>
            <a:r>
              <a:rPr lang="en-US" dirty="0" smtClean="0"/>
              <a:t>serve as </a:t>
            </a:r>
            <a:r>
              <a:rPr lang="en-US" dirty="0" err="1" smtClean="0"/>
              <a:t>bridgers</a:t>
            </a:r>
            <a:r>
              <a:rPr lang="en-US" dirty="0" smtClean="0"/>
              <a:t> in </a:t>
            </a:r>
            <a:r>
              <a:rPr lang="en-US" dirty="0"/>
              <a:t>their social networks, compared to providers who did not refer to the </a:t>
            </a:r>
            <a:r>
              <a:rPr lang="en-US" dirty="0" smtClean="0"/>
              <a:t>RCT </a:t>
            </a:r>
          </a:p>
          <a:p>
            <a:pPr lvl="1"/>
            <a:r>
              <a:rPr lang="en-US" dirty="0" err="1"/>
              <a:t>Betweeness</a:t>
            </a:r>
            <a:r>
              <a:rPr lang="en-US" dirty="0"/>
              <a:t> centrality was highly correlated to eigenvector centrality in all three social </a:t>
            </a:r>
            <a:r>
              <a:rPr lang="en-US" dirty="0" smtClean="0"/>
              <a:t>networks; </a:t>
            </a:r>
            <a:r>
              <a:rPr lang="en-US" dirty="0" err="1" smtClean="0"/>
              <a:t>indegree</a:t>
            </a:r>
            <a:r>
              <a:rPr lang="en-US" dirty="0" smtClean="0"/>
              <a:t> centrality highly correlated with both</a:t>
            </a:r>
          </a:p>
          <a:p>
            <a:pPr lvl="1"/>
            <a:r>
              <a:rPr lang="en-US" dirty="0"/>
              <a:t>T</a:t>
            </a:r>
            <a:r>
              <a:rPr lang="en-US" dirty="0" smtClean="0"/>
              <a:t>hose connected </a:t>
            </a:r>
            <a:r>
              <a:rPr lang="en-US" dirty="0"/>
              <a:t>to other highly connected mental health providers were </a:t>
            </a:r>
            <a:r>
              <a:rPr lang="en-US" dirty="0" smtClean="0"/>
              <a:t>likely </a:t>
            </a:r>
            <a:r>
              <a:rPr lang="en-US" dirty="0"/>
              <a:t>to serve as bridges between these particular provider </a:t>
            </a:r>
            <a:r>
              <a:rPr lang="en-US" dirty="0" smtClean="0"/>
              <a:t>cliques</a:t>
            </a:r>
            <a:endParaRPr lang="en-US" dirty="0"/>
          </a:p>
          <a:p>
            <a:pPr marL="457200" lvl="1" indent="0">
              <a:buNone/>
            </a:pPr>
            <a:endParaRPr lang="en-US" dirty="0"/>
          </a:p>
          <a:p>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87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(2)</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 social </a:t>
            </a:r>
            <a:r>
              <a:rPr lang="en-US" dirty="0"/>
              <a:t>network survey of mental health providers helped to identify highly influential individuals, some of whom may not have a formalized leadership position within a department or organization, and therefore, would not necessarily be selected to be a champion or opinion leader in the setting of an implementation </a:t>
            </a:r>
            <a:r>
              <a:rPr lang="en-US" dirty="0" smtClean="0"/>
              <a:t>trial</a:t>
            </a:r>
          </a:p>
          <a:p>
            <a:r>
              <a:rPr lang="en-US" dirty="0"/>
              <a:t>To </a:t>
            </a:r>
            <a:r>
              <a:rPr lang="en-US" dirty="0" smtClean="0"/>
              <a:t>“promote network weaving”, need to use survey in prospective design</a:t>
            </a:r>
            <a:endParaRPr lang="en-US" dirty="0"/>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63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Limitations</a:t>
            </a:r>
            <a:endParaRPr lang="en-US" b="1" dirty="0"/>
          </a:p>
        </p:txBody>
      </p:sp>
      <p:sp>
        <p:nvSpPr>
          <p:cNvPr id="3" name="Content Placeholder 2"/>
          <p:cNvSpPr>
            <a:spLocks noGrp="1"/>
          </p:cNvSpPr>
          <p:nvPr>
            <p:ph idx="1"/>
          </p:nvPr>
        </p:nvSpPr>
        <p:spPr/>
        <p:txBody>
          <a:bodyPr>
            <a:normAutofit/>
          </a:bodyPr>
          <a:lstStyle/>
          <a:p>
            <a:r>
              <a:rPr lang="en-US" dirty="0" smtClean="0"/>
              <a:t>A retrospective </a:t>
            </a:r>
            <a:r>
              <a:rPr lang="en-US" dirty="0"/>
              <a:t>analysis to predict providers’ referral </a:t>
            </a:r>
            <a:r>
              <a:rPr lang="en-US" dirty="0" smtClean="0"/>
              <a:t>behaviors</a:t>
            </a:r>
          </a:p>
          <a:p>
            <a:r>
              <a:rPr lang="en-US" dirty="0"/>
              <a:t>S</a:t>
            </a:r>
            <a:r>
              <a:rPr lang="en-US" dirty="0" smtClean="0"/>
              <a:t>tudy </a:t>
            </a:r>
            <a:r>
              <a:rPr lang="en-US" dirty="0"/>
              <a:t>was conducted at one </a:t>
            </a:r>
            <a:r>
              <a:rPr lang="en-US" dirty="0" smtClean="0"/>
              <a:t>site</a:t>
            </a:r>
          </a:p>
          <a:p>
            <a:r>
              <a:rPr lang="en-US" dirty="0"/>
              <a:t>U</a:t>
            </a:r>
            <a:r>
              <a:rPr lang="en-US" dirty="0" smtClean="0"/>
              <a:t>sed </a:t>
            </a:r>
            <a:r>
              <a:rPr lang="en-US" dirty="0"/>
              <a:t>only centrality measures to obtain bridging </a:t>
            </a:r>
            <a:r>
              <a:rPr lang="en-US" dirty="0" smtClean="0"/>
              <a:t>metrics; specific bridging measures have been identified and tested</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71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Translating Research into Practice</a:t>
            </a:r>
            <a:endParaRPr lang="en-US" b="1" dirty="0"/>
          </a:p>
        </p:txBody>
      </p:sp>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ctr"/>
            <a:r>
              <a:rPr lang="en-US" dirty="0" smtClean="0"/>
              <a:t>Practice Implications for VA mental health leaders</a:t>
            </a:r>
            <a:endParaRPr lang="en-US" dirty="0"/>
          </a:p>
        </p:txBody>
      </p:sp>
      <p:sp>
        <p:nvSpPr>
          <p:cNvPr id="6" name="Content Placeholder 5"/>
          <p:cNvSpPr>
            <a:spLocks noGrp="1"/>
          </p:cNvSpPr>
          <p:nvPr>
            <p:ph sz="half" idx="2"/>
          </p:nvPr>
        </p:nvSpPr>
        <p:spPr/>
        <p:style>
          <a:lnRef idx="2">
            <a:schemeClr val="accent5"/>
          </a:lnRef>
          <a:fillRef idx="1">
            <a:schemeClr val="lt1"/>
          </a:fillRef>
          <a:effectRef idx="0">
            <a:schemeClr val="accent5"/>
          </a:effectRef>
          <a:fontRef idx="minor">
            <a:schemeClr val="dk1"/>
          </a:fontRef>
        </p:style>
        <p:txBody>
          <a:bodyPr>
            <a:normAutofit fontScale="92500"/>
          </a:bodyPr>
          <a:lstStyle/>
          <a:p>
            <a:r>
              <a:rPr lang="en-US" dirty="0" smtClean="0"/>
              <a:t>Need for in-person contact between providers in order to discuss the merits of an EBP with a trusted colleague</a:t>
            </a:r>
          </a:p>
          <a:p>
            <a:r>
              <a:rPr lang="en-US" dirty="0" smtClean="0"/>
              <a:t>Colleagues who have high </a:t>
            </a:r>
            <a:r>
              <a:rPr lang="en-US" dirty="0" err="1" smtClean="0"/>
              <a:t>indegree</a:t>
            </a:r>
            <a:r>
              <a:rPr lang="en-US" dirty="0" smtClean="0"/>
              <a:t> centrality, in addition to being trustworthy, may also be more accessible to others, or more willing to provide their time to others—use them!</a:t>
            </a:r>
          </a:p>
          <a:p>
            <a:endParaRPr lang="en-US" dirty="0" smtClean="0"/>
          </a:p>
          <a:p>
            <a:endParaRPr lang="en-US" dirty="0"/>
          </a:p>
        </p:txBody>
      </p:sp>
      <p:sp>
        <p:nvSpPr>
          <p:cNvPr id="7" name="Text Placeholder 6"/>
          <p:cNvSpPr>
            <a:spLocks noGrp="1"/>
          </p:cNvSpPr>
          <p:nvPr>
            <p:ph type="body" sz="quarter" idx="3"/>
          </p:nvPr>
        </p:nvSpPr>
        <p:spPr>
          <a:xfrm>
            <a:off x="4645025" y="1524000"/>
            <a:ext cx="4041775" cy="650875"/>
          </a:xfrm>
        </p:spPr>
        <p:style>
          <a:lnRef idx="2">
            <a:schemeClr val="accent5"/>
          </a:lnRef>
          <a:fillRef idx="1">
            <a:schemeClr val="lt1"/>
          </a:fillRef>
          <a:effectRef idx="0">
            <a:schemeClr val="accent5"/>
          </a:effectRef>
          <a:fontRef idx="minor">
            <a:schemeClr val="dk1"/>
          </a:fontRef>
        </p:style>
        <p:txBody>
          <a:bodyPr>
            <a:noAutofit/>
          </a:bodyPr>
          <a:lstStyle/>
          <a:p>
            <a:pPr algn="ctr"/>
            <a:r>
              <a:rPr lang="en-US" sz="2200" dirty="0" smtClean="0"/>
              <a:t>Generalizable Practice Implications</a:t>
            </a:r>
          </a:p>
        </p:txBody>
      </p:sp>
      <p:sp>
        <p:nvSpPr>
          <p:cNvPr id="8" name="Content Placeholder 7"/>
          <p:cNvSpPr>
            <a:spLocks noGrp="1"/>
          </p:cNvSpPr>
          <p:nvPr>
            <p:ph sz="quarter" idx="4"/>
          </p:nvPr>
        </p:nvSpPr>
        <p:spPr/>
        <p:style>
          <a:lnRef idx="2">
            <a:schemeClr val="accent5"/>
          </a:lnRef>
          <a:fillRef idx="1">
            <a:schemeClr val="lt1"/>
          </a:fillRef>
          <a:effectRef idx="0">
            <a:schemeClr val="accent5"/>
          </a:effectRef>
          <a:fontRef idx="minor">
            <a:schemeClr val="dk1"/>
          </a:fontRef>
        </p:style>
        <p:txBody>
          <a:bodyPr>
            <a:normAutofit/>
          </a:bodyPr>
          <a:lstStyle/>
          <a:p>
            <a:r>
              <a:rPr lang="en-US" dirty="0" smtClean="0"/>
              <a:t>Promoting the use of evidence in providers’ clinical decision making through more frequent conversations with others who are highly trusted and who promote this use of evidence, should be a priority for any clinical leader/administrator</a:t>
            </a:r>
          </a:p>
          <a:p>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390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b="1" dirty="0"/>
          </a:p>
        </p:txBody>
      </p:sp>
      <p:sp>
        <p:nvSpPr>
          <p:cNvPr id="3" name="Content Placeholder 2"/>
          <p:cNvSpPr>
            <a:spLocks noGrp="1"/>
          </p:cNvSpPr>
          <p:nvPr>
            <p:ph idx="1"/>
          </p:nvPr>
        </p:nvSpPr>
        <p:spPr/>
        <p:txBody>
          <a:bodyPr/>
          <a:lstStyle/>
          <a:p>
            <a:r>
              <a:rPr lang="en-US" dirty="0" smtClean="0"/>
              <a:t>National </a:t>
            </a:r>
            <a:r>
              <a:rPr lang="en-US" dirty="0"/>
              <a:t>Institute of Mental Health (R25 MH080916-01A2), and the Department of Veterans Affairs, Health Services Research and Development Service, Quality Enhancement Research </a:t>
            </a:r>
            <a:r>
              <a:rPr lang="en-US" dirty="0" smtClean="0"/>
              <a:t>Initiative</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724400"/>
            <a:ext cx="20002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26746"/>
            <a:ext cx="3893820" cy="129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665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 to Collaborators</a:t>
            </a:r>
            <a:endParaRPr lang="en-US" b="1"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sz="4000" dirty="0" smtClean="0"/>
              <a:t>Bo Kim, PhD</a:t>
            </a:r>
          </a:p>
          <a:p>
            <a:r>
              <a:rPr lang="en-US" sz="4000" dirty="0" smtClean="0"/>
              <a:t>Dorothy Plumb, MA</a:t>
            </a:r>
          </a:p>
          <a:p>
            <a:r>
              <a:rPr lang="en-US" sz="4000" dirty="0" err="1" smtClean="0"/>
              <a:t>Shihwe</a:t>
            </a:r>
            <a:r>
              <a:rPr lang="en-US" sz="4000" dirty="0" smtClean="0"/>
              <a:t> Wang, PhD</a:t>
            </a:r>
          </a:p>
          <a:p>
            <a:r>
              <a:rPr lang="en-US" sz="4000" dirty="0" smtClean="0"/>
              <a:t>Allen Gifford, MD</a:t>
            </a:r>
          </a:p>
          <a:p>
            <a:r>
              <a:rPr lang="en-US" sz="4000" dirty="0" smtClean="0"/>
              <a:t>Steven Asch, MD, MPH</a:t>
            </a:r>
          </a:p>
          <a:p>
            <a:r>
              <a:rPr lang="en-US" sz="4000" dirty="0" smtClean="0"/>
              <a:t>Jill Bormann, PhD, RN</a:t>
            </a:r>
          </a:p>
          <a:p>
            <a:r>
              <a:rPr lang="en-US" sz="4000" dirty="0" smtClean="0"/>
              <a:t>Brian </a:t>
            </a:r>
            <a:r>
              <a:rPr lang="en-US" sz="4000" dirty="0" err="1" smtClean="0"/>
              <a:t>Mittman</a:t>
            </a:r>
            <a:r>
              <a:rPr lang="en-US" sz="4000" dirty="0" smtClean="0"/>
              <a:t>, PhD</a:t>
            </a:r>
          </a:p>
          <a:p>
            <a:r>
              <a:rPr lang="en-US" sz="4000" dirty="0" smtClean="0"/>
              <a:t>Tom Valente, PhD</a:t>
            </a:r>
          </a:p>
          <a:p>
            <a:r>
              <a:rPr lang="en-US" sz="4000" dirty="0" smtClean="0"/>
              <a:t>Larry </a:t>
            </a:r>
            <a:r>
              <a:rPr lang="en-US" sz="4000" dirty="0" err="1" smtClean="0"/>
              <a:t>Palinkas</a:t>
            </a:r>
            <a:r>
              <a:rPr lang="en-US" sz="4000" dirty="0" smtClean="0"/>
              <a:t>, PhD</a:t>
            </a:r>
          </a:p>
          <a:p>
            <a:endParaRPr lang="en-US" b="1" dirty="0"/>
          </a:p>
          <a:p>
            <a:r>
              <a:rPr lang="en-US" sz="2900" dirty="0" smtClean="0"/>
              <a:t>Elwy AR, Kim B, Plumb DN, Wang S, Gifford AL, Asch SM, Bormann JE, </a:t>
            </a:r>
            <a:r>
              <a:rPr lang="en-US" sz="2900" dirty="0" err="1" smtClean="0"/>
              <a:t>Mittman</a:t>
            </a:r>
            <a:r>
              <a:rPr lang="en-US" sz="2900" dirty="0" smtClean="0"/>
              <a:t> B, Valente TW, </a:t>
            </a:r>
            <a:r>
              <a:rPr lang="en-US" sz="2900" dirty="0" err="1" smtClean="0"/>
              <a:t>Palinkas</a:t>
            </a:r>
            <a:r>
              <a:rPr lang="en-US" sz="2900" dirty="0" smtClean="0"/>
              <a:t> L. Development of a social network implementation strategy: a mixed methods study. Under review.</a:t>
            </a:r>
          </a:p>
          <a:p>
            <a:endParaRPr lang="en-US" dirty="0"/>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242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“Promote Network Weaving”</a:t>
            </a:r>
            <a:endParaRPr lang="en-US" b="1" dirty="0"/>
          </a:p>
        </p:txBody>
      </p:sp>
      <p:sp>
        <p:nvSpPr>
          <p:cNvPr id="3" name="Content Placeholder 2"/>
          <p:cNvSpPr>
            <a:spLocks noGrp="1"/>
          </p:cNvSpPr>
          <p:nvPr>
            <p:ph idx="1"/>
          </p:nvPr>
        </p:nvSpPr>
        <p:spPr/>
        <p:txBody>
          <a:bodyPr>
            <a:normAutofit/>
          </a:bodyPr>
          <a:lstStyle/>
          <a:p>
            <a:r>
              <a:rPr lang="en-US" dirty="0" smtClean="0"/>
              <a:t>“</a:t>
            </a:r>
            <a:r>
              <a:rPr lang="en-US" u="sng" dirty="0" smtClean="0"/>
              <a:t>Identify</a:t>
            </a:r>
            <a:r>
              <a:rPr lang="en-US" dirty="0" smtClean="0"/>
              <a:t> </a:t>
            </a:r>
            <a:r>
              <a:rPr lang="en-US" dirty="0"/>
              <a:t>and </a:t>
            </a:r>
            <a:r>
              <a:rPr lang="en-US" u="sng" dirty="0" smtClean="0"/>
              <a:t>build </a:t>
            </a:r>
            <a:r>
              <a:rPr lang="en-US" u="sng" dirty="0"/>
              <a:t>on </a:t>
            </a:r>
            <a:r>
              <a:rPr lang="en-US" dirty="0"/>
              <a:t>existing high-quality working relationships within an organization to promote information sharing, collaborative problem-solving, and shared goals </a:t>
            </a:r>
            <a:r>
              <a:rPr lang="en-US" dirty="0" smtClean="0"/>
              <a:t>related </a:t>
            </a:r>
            <a:r>
              <a:rPr lang="en-US" dirty="0"/>
              <a:t>to an implementation</a:t>
            </a:r>
            <a:r>
              <a:rPr lang="en-US" dirty="0" smtClean="0"/>
              <a:t>.</a:t>
            </a:r>
            <a:r>
              <a:rPr lang="en-US" baseline="30000" dirty="0" smtClean="0"/>
              <a:t>”</a:t>
            </a:r>
            <a:r>
              <a:rPr lang="en-US" dirty="0" smtClean="0"/>
              <a:t> </a:t>
            </a:r>
          </a:p>
          <a:p>
            <a:pPr marL="0" indent="0">
              <a:buNone/>
            </a:pPr>
            <a:endParaRPr lang="en-US" dirty="0"/>
          </a:p>
          <a:p>
            <a:pPr lvl="0"/>
            <a:r>
              <a:rPr lang="en-US" sz="1800" dirty="0"/>
              <a:t>Powell BJ, Waltz TJ, </a:t>
            </a:r>
            <a:r>
              <a:rPr lang="en-US" sz="1800" dirty="0" err="1"/>
              <a:t>Chinman</a:t>
            </a:r>
            <a:r>
              <a:rPr lang="en-US" sz="1800" dirty="0"/>
              <a:t> MJ, </a:t>
            </a:r>
            <a:r>
              <a:rPr lang="en-US" sz="1800" dirty="0" err="1"/>
              <a:t>Damschroder</a:t>
            </a:r>
            <a:r>
              <a:rPr lang="en-US" sz="1800" dirty="0"/>
              <a:t> LJ, Smith JL, </a:t>
            </a:r>
            <a:r>
              <a:rPr lang="en-US" sz="1800" dirty="0" err="1"/>
              <a:t>Matthieu</a:t>
            </a:r>
            <a:r>
              <a:rPr lang="en-US" sz="1800" dirty="0"/>
              <a:t> MM, Proctor EK, Kirchner JE. A refined compilation of implementation strategies: results from the Expert Recommendations for Implementing Change (ERIC) project. Implement Sci. 2015 Feb 12;10:21.</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45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Theory of Diffusion of Innovations</a:t>
            </a:r>
            <a:endParaRPr lang="en-US" b="1" dirty="0"/>
          </a:p>
        </p:txBody>
      </p:sp>
      <p:sp>
        <p:nvSpPr>
          <p:cNvPr id="3" name="Content Placeholder 2"/>
          <p:cNvSpPr>
            <a:spLocks noGrp="1"/>
          </p:cNvSpPr>
          <p:nvPr>
            <p:ph idx="1"/>
          </p:nvPr>
        </p:nvSpPr>
        <p:spPr>
          <a:xfrm>
            <a:off x="457200" y="1447800"/>
            <a:ext cx="8229600" cy="4678363"/>
          </a:xfrm>
        </p:spPr>
        <p:txBody>
          <a:bodyPr>
            <a:normAutofit lnSpcReduction="10000"/>
          </a:bodyPr>
          <a:lstStyle/>
          <a:p>
            <a:pPr>
              <a:buNone/>
              <a:defRPr/>
            </a:pPr>
            <a:r>
              <a:rPr lang="en-US" dirty="0" smtClean="0"/>
              <a:t>	Key features of the innovation for adoption include: </a:t>
            </a:r>
          </a:p>
          <a:p>
            <a:pPr lvl="1">
              <a:defRPr/>
            </a:pPr>
            <a:r>
              <a:rPr lang="en-US" dirty="0" smtClean="0"/>
              <a:t>a perceived </a:t>
            </a:r>
            <a:r>
              <a:rPr lang="en-US" b="1" dirty="0" smtClean="0"/>
              <a:t>relative advantage, </a:t>
            </a:r>
          </a:p>
          <a:p>
            <a:pPr lvl="1">
              <a:defRPr/>
            </a:pPr>
            <a:r>
              <a:rPr lang="en-US" b="1" dirty="0" smtClean="0"/>
              <a:t>compatible</a:t>
            </a:r>
            <a:r>
              <a:rPr lang="en-US" dirty="0" smtClean="0"/>
              <a:t> with perceived needs, values and norms, </a:t>
            </a:r>
          </a:p>
          <a:p>
            <a:pPr lvl="1">
              <a:defRPr/>
            </a:pPr>
            <a:r>
              <a:rPr lang="en-US" dirty="0" smtClean="0"/>
              <a:t>low complexity, </a:t>
            </a:r>
          </a:p>
          <a:p>
            <a:pPr lvl="1">
              <a:defRPr/>
            </a:pPr>
            <a:r>
              <a:rPr lang="en-US" dirty="0" smtClean="0"/>
              <a:t>amenable to being </a:t>
            </a:r>
            <a:r>
              <a:rPr lang="en-US" b="1" dirty="0" smtClean="0"/>
              <a:t>tested out</a:t>
            </a:r>
            <a:r>
              <a:rPr lang="en-US" dirty="0" smtClean="0"/>
              <a:t> on a limited basis,</a:t>
            </a:r>
          </a:p>
          <a:p>
            <a:pPr lvl="1">
              <a:defRPr/>
            </a:pPr>
            <a:r>
              <a:rPr lang="en-US" dirty="0" smtClean="0"/>
              <a:t>benefits are </a:t>
            </a:r>
            <a:r>
              <a:rPr lang="en-US" b="1" dirty="0" smtClean="0"/>
              <a:t>observable</a:t>
            </a:r>
            <a:r>
              <a:rPr lang="en-US" dirty="0" smtClean="0"/>
              <a:t>, and </a:t>
            </a:r>
          </a:p>
          <a:p>
            <a:pPr lvl="1">
              <a:defRPr/>
            </a:pPr>
            <a:r>
              <a:rPr lang="en-US" dirty="0" smtClean="0"/>
              <a:t>potential for </a:t>
            </a:r>
            <a:r>
              <a:rPr lang="en-US" b="1" dirty="0" smtClean="0"/>
              <a:t>reinvention or adaption </a:t>
            </a:r>
            <a:r>
              <a:rPr lang="en-US" dirty="0" smtClean="0"/>
              <a:t>to local circumstances </a:t>
            </a:r>
          </a:p>
        </p:txBody>
      </p:sp>
      <p:sp>
        <p:nvSpPr>
          <p:cNvPr id="2" name="Rectangle 1"/>
          <p:cNvSpPr/>
          <p:nvPr/>
        </p:nvSpPr>
        <p:spPr>
          <a:xfrm rot="2700000">
            <a:off x="2743200" y="2959745"/>
            <a:ext cx="4572000" cy="1569660"/>
          </a:xfrm>
          <a:prstGeom prst="rect">
            <a:avLst/>
          </a:prstGeom>
          <a:noFill/>
        </p:spPr>
        <p:txBody>
          <a:bodyPr wrap="square" lIns="91440" tIns="45720" rIns="91440" bIns="45720">
            <a:spAutoFit/>
          </a:bodyPr>
          <a:lstStyle/>
          <a:p>
            <a:pPr algn="ctr"/>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Trust</a:t>
            </a:r>
            <a:endPar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398945" y="5903788"/>
            <a:ext cx="8291757" cy="830997"/>
          </a:xfrm>
          <a:prstGeom prst="rect">
            <a:avLst/>
          </a:prstGeom>
          <a:noFill/>
        </p:spPr>
        <p:txBody>
          <a:bodyPr wrap="none" lIns="91440" tIns="45720" rIns="91440" bIns="45720">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Peer-to-Peer Conversations</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0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Aims of Hybrid I Process </a:t>
            </a:r>
            <a:r>
              <a:rPr lang="en-US" b="1" dirty="0"/>
              <a:t>E</a:t>
            </a:r>
            <a:r>
              <a:rPr lang="en-US" b="1" dirty="0" smtClean="0"/>
              <a:t>valuation</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Develop </a:t>
            </a:r>
            <a:r>
              <a:rPr lang="en-US" dirty="0"/>
              <a:t>and </a:t>
            </a:r>
            <a:r>
              <a:rPr lang="en-US" dirty="0" smtClean="0"/>
              <a:t>evaluate </a:t>
            </a:r>
            <a:r>
              <a:rPr lang="en-US" dirty="0"/>
              <a:t>a social network survey to assess mental health providers’ connections and </a:t>
            </a:r>
            <a:r>
              <a:rPr lang="en-US" dirty="0" smtClean="0"/>
              <a:t>communication</a:t>
            </a:r>
          </a:p>
          <a:p>
            <a:pPr marL="514350" indent="-514350">
              <a:buFont typeface="+mj-lt"/>
              <a:buAutoNum type="arabicPeriod"/>
            </a:pPr>
            <a:endParaRPr lang="en-US" dirty="0" smtClean="0"/>
          </a:p>
          <a:p>
            <a:pPr marL="514350" indent="-514350">
              <a:buFont typeface="+mj-lt"/>
              <a:buAutoNum type="arabicPeriod"/>
            </a:pPr>
            <a:r>
              <a:rPr lang="en-US" dirty="0"/>
              <a:t>F</a:t>
            </a:r>
            <a:r>
              <a:rPr lang="en-US" dirty="0" smtClean="0"/>
              <a:t>urther explore these through </a:t>
            </a:r>
            <a:r>
              <a:rPr lang="en-US" dirty="0"/>
              <a:t>semi-structured interviews with a subset of these </a:t>
            </a:r>
            <a:r>
              <a:rPr lang="en-US" dirty="0" smtClean="0"/>
              <a:t>providers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88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9114091"/>
              </p:ext>
            </p:extLst>
          </p:nvPr>
        </p:nvGraphicFramePr>
        <p:xfrm>
          <a:off x="304800" y="228600"/>
          <a:ext cx="8534400" cy="5726206"/>
        </p:xfrm>
        <a:graphic>
          <a:graphicData uri="http://schemas.openxmlformats.org/drawingml/2006/table">
            <a:tbl>
              <a:tblPr/>
              <a:tblGrid>
                <a:gridCol w="2133600"/>
                <a:gridCol w="2133600"/>
                <a:gridCol w="2133600"/>
                <a:gridCol w="2133600"/>
              </a:tblGrid>
              <a:tr h="226455">
                <a:tc>
                  <a:txBody>
                    <a:bodyPr/>
                    <a:lstStyle/>
                    <a:p>
                      <a:pPr algn="l"/>
                      <a:r>
                        <a:rPr lang="en-US" sz="1400" b="1" dirty="0"/>
                        <a:t>Study Characteristic</a:t>
                      </a:r>
                    </a:p>
                  </a:txBody>
                  <a:tcPr marL="13715" marR="13715" marT="6858" marB="6858" anchor="b">
                    <a:lnL>
                      <a:noFill/>
                    </a:lnL>
                    <a:lnR>
                      <a:noFill/>
                    </a:lnR>
                    <a:lnT>
                      <a:noFill/>
                    </a:lnT>
                    <a:lnB>
                      <a:noFill/>
                    </a:lnB>
                  </a:tcPr>
                </a:tc>
                <a:tc>
                  <a:txBody>
                    <a:bodyPr/>
                    <a:lstStyle/>
                    <a:p>
                      <a:pPr algn="l"/>
                      <a:r>
                        <a:rPr lang="en-US" sz="1400" b="1" dirty="0"/>
                        <a:t>Hybrid Trial Type 1</a:t>
                      </a:r>
                    </a:p>
                  </a:txBody>
                  <a:tcPr marL="13715" marR="13715" marT="6858" marB="6858" anchor="b">
                    <a:lnL>
                      <a:noFill/>
                    </a:lnL>
                    <a:lnR>
                      <a:noFill/>
                    </a:lnR>
                    <a:lnT>
                      <a:noFill/>
                    </a:lnT>
                    <a:lnB>
                      <a:noFill/>
                    </a:lnB>
                    <a:solidFill>
                      <a:schemeClr val="bg2"/>
                    </a:solidFill>
                  </a:tcPr>
                </a:tc>
                <a:tc>
                  <a:txBody>
                    <a:bodyPr/>
                    <a:lstStyle/>
                    <a:p>
                      <a:pPr algn="l"/>
                      <a:r>
                        <a:rPr lang="en-US" sz="1400" b="1" dirty="0"/>
                        <a:t>Hybrid Trial Type 2</a:t>
                      </a:r>
                    </a:p>
                  </a:txBody>
                  <a:tcPr marL="13715" marR="13715" marT="6858" marB="6858" anchor="b">
                    <a:lnL>
                      <a:noFill/>
                    </a:lnL>
                    <a:lnR>
                      <a:noFill/>
                    </a:lnR>
                    <a:lnT>
                      <a:noFill/>
                    </a:lnT>
                    <a:lnB>
                      <a:noFill/>
                    </a:lnB>
                  </a:tcPr>
                </a:tc>
                <a:tc>
                  <a:txBody>
                    <a:bodyPr/>
                    <a:lstStyle/>
                    <a:p>
                      <a:pPr algn="l"/>
                      <a:r>
                        <a:rPr lang="en-US" sz="1400" b="1" dirty="0"/>
                        <a:t>Hybrid Trial Type 3</a:t>
                      </a:r>
                    </a:p>
                  </a:txBody>
                  <a:tcPr marL="13715" marR="13715" marT="6858" marB="6858" anchor="b">
                    <a:lnL>
                      <a:noFill/>
                    </a:lnL>
                    <a:lnR>
                      <a:noFill/>
                    </a:lnR>
                    <a:lnT>
                      <a:noFill/>
                    </a:lnT>
                    <a:lnB>
                      <a:noFill/>
                    </a:lnB>
                  </a:tcPr>
                </a:tc>
              </a:tr>
              <a:tr h="1631218">
                <a:tc>
                  <a:txBody>
                    <a:bodyPr/>
                    <a:lstStyle/>
                    <a:p>
                      <a:pPr algn="l"/>
                      <a:r>
                        <a:rPr lang="en-US" sz="1400" b="1" dirty="0"/>
                        <a:t>Research aims</a:t>
                      </a:r>
                    </a:p>
                  </a:txBody>
                  <a:tcPr marL="13715" marR="13715" marT="6858" marB="6858">
                    <a:lnL>
                      <a:noFill/>
                    </a:lnL>
                    <a:lnR>
                      <a:noFill/>
                    </a:lnR>
                    <a:lnT>
                      <a:noFill/>
                    </a:lnT>
                    <a:lnB>
                      <a:noFill/>
                    </a:lnB>
                  </a:tcPr>
                </a:tc>
                <a:tc>
                  <a:txBody>
                    <a:bodyPr/>
                    <a:lstStyle/>
                    <a:p>
                      <a:pPr algn="l"/>
                      <a:r>
                        <a:rPr lang="en-US" sz="1400" dirty="0"/>
                        <a:t>Primary aim: determine effectiveness of a clinical intervention</a:t>
                      </a:r>
                      <a:br>
                        <a:rPr lang="en-US" sz="1400" dirty="0"/>
                      </a:br>
                      <a:r>
                        <a:rPr lang="en-US" sz="1400" dirty="0">
                          <a:solidFill>
                            <a:srgbClr val="FF0000"/>
                          </a:solidFill>
                        </a:rPr>
                        <a:t>Secondary aim: better understand context for implementation</a:t>
                      </a:r>
                    </a:p>
                  </a:txBody>
                  <a:tcPr marL="13715" marR="13715" marT="6858" marB="6858">
                    <a:lnL>
                      <a:noFill/>
                    </a:lnL>
                    <a:lnR>
                      <a:noFill/>
                    </a:lnR>
                    <a:lnT>
                      <a:noFill/>
                    </a:lnT>
                    <a:lnB>
                      <a:noFill/>
                    </a:lnB>
                    <a:solidFill>
                      <a:schemeClr val="bg2"/>
                    </a:solidFill>
                  </a:tcPr>
                </a:tc>
                <a:tc>
                  <a:txBody>
                    <a:bodyPr/>
                    <a:lstStyle/>
                    <a:p>
                      <a:pPr algn="l"/>
                      <a:r>
                        <a:rPr lang="en-US" sz="1400" dirty="0" err="1"/>
                        <a:t>Coprimary</a:t>
                      </a:r>
                      <a:r>
                        <a:rPr lang="en-US" sz="1400" dirty="0"/>
                        <a:t> aim</a:t>
                      </a:r>
                      <a:r>
                        <a:rPr lang="en-US" sz="1400" baseline="30000" dirty="0">
                          <a:hlinkClick r:id="rId2"/>
                        </a:rPr>
                        <a:t>*</a:t>
                      </a:r>
                      <a:r>
                        <a:rPr lang="en-US" sz="1400" dirty="0"/>
                        <a:t>: determine effectiveness of a clinical intervention</a:t>
                      </a:r>
                      <a:br>
                        <a:rPr lang="en-US" sz="1400" dirty="0"/>
                      </a:br>
                      <a:r>
                        <a:rPr lang="en-US" sz="1400" dirty="0" err="1"/>
                        <a:t>Coprimary</a:t>
                      </a:r>
                      <a:r>
                        <a:rPr lang="en-US" sz="1400" dirty="0"/>
                        <a:t> aim: determine feasibility and potential utility of an implementation intervention/strategy</a:t>
                      </a:r>
                    </a:p>
                  </a:txBody>
                  <a:tcPr marL="13715" marR="13715" marT="6858" marB="6858">
                    <a:lnL>
                      <a:noFill/>
                    </a:lnL>
                    <a:lnR>
                      <a:noFill/>
                    </a:lnR>
                    <a:lnT>
                      <a:noFill/>
                    </a:lnT>
                    <a:lnB>
                      <a:noFill/>
                    </a:lnB>
                  </a:tcPr>
                </a:tc>
                <a:tc>
                  <a:txBody>
                    <a:bodyPr/>
                    <a:lstStyle/>
                    <a:p>
                      <a:pPr algn="l"/>
                      <a:r>
                        <a:rPr lang="en-US" sz="1400" dirty="0"/>
                        <a:t>Primary aim: determine utility of an implementation intervention/strategy</a:t>
                      </a:r>
                      <a:br>
                        <a:rPr lang="en-US" sz="1400" dirty="0"/>
                      </a:br>
                      <a:r>
                        <a:rPr lang="en-US" sz="1400" dirty="0"/>
                        <a:t>Secondary aim: assess clinical outcomes associated with implementation trial</a:t>
                      </a:r>
                    </a:p>
                  </a:txBody>
                  <a:tcPr marL="13715" marR="13715" marT="6858" marB="6858">
                    <a:lnL>
                      <a:noFill/>
                    </a:lnL>
                    <a:lnR>
                      <a:noFill/>
                    </a:lnR>
                    <a:lnT>
                      <a:noFill/>
                    </a:lnT>
                    <a:lnB>
                      <a:noFill/>
                    </a:lnB>
                  </a:tcPr>
                </a:tc>
              </a:tr>
              <a:tr h="1715888">
                <a:tc>
                  <a:txBody>
                    <a:bodyPr/>
                    <a:lstStyle/>
                    <a:p>
                      <a:pPr algn="l"/>
                      <a:r>
                        <a:rPr lang="en-US" sz="1400" b="1" dirty="0"/>
                        <a:t>Evaluation methods</a:t>
                      </a:r>
                    </a:p>
                  </a:txBody>
                  <a:tcPr marL="13715" marR="13715" marT="6858" marB="6858">
                    <a:lnL>
                      <a:noFill/>
                    </a:lnL>
                    <a:lnR>
                      <a:noFill/>
                    </a:lnR>
                    <a:lnT>
                      <a:noFill/>
                    </a:lnT>
                    <a:lnB>
                      <a:noFill/>
                    </a:lnB>
                  </a:tcPr>
                </a:tc>
                <a:tc>
                  <a:txBody>
                    <a:bodyPr/>
                    <a:lstStyle/>
                    <a:p>
                      <a:pPr algn="l"/>
                      <a:r>
                        <a:rPr lang="en-US" sz="1400" dirty="0"/>
                        <a:t>Primary aim: quantitative, summative</a:t>
                      </a:r>
                      <a:br>
                        <a:rPr lang="en-US" sz="1400" dirty="0"/>
                      </a:br>
                      <a:r>
                        <a:rPr lang="en-US" sz="1400" dirty="0"/>
                        <a:t>Secondary aim: mixed methods, qualitative, process-oriented, could also inform interpretation of primary aim </a:t>
                      </a:r>
                      <a:r>
                        <a:rPr lang="en-US" sz="1400" dirty="0" smtClean="0"/>
                        <a:t>findings</a:t>
                      </a:r>
                    </a:p>
                    <a:p>
                      <a:pPr algn="l"/>
                      <a:endParaRPr lang="en-US" sz="1400" dirty="0"/>
                    </a:p>
                  </a:txBody>
                  <a:tcPr marL="13715" marR="13715" marT="6858" marB="6858">
                    <a:lnL>
                      <a:noFill/>
                    </a:lnL>
                    <a:lnR>
                      <a:noFill/>
                    </a:lnR>
                    <a:lnT>
                      <a:noFill/>
                    </a:lnT>
                    <a:lnB>
                      <a:noFill/>
                    </a:lnB>
                    <a:solidFill>
                      <a:schemeClr val="bg2"/>
                    </a:solidFill>
                  </a:tcPr>
                </a:tc>
                <a:tc>
                  <a:txBody>
                    <a:bodyPr/>
                    <a:lstStyle/>
                    <a:p>
                      <a:pPr algn="l"/>
                      <a:r>
                        <a:rPr lang="en-US" sz="1400"/>
                        <a:t>Clinical effectiveness aim: quantitative, summative</a:t>
                      </a:r>
                      <a:br>
                        <a:rPr lang="en-US" sz="1400"/>
                      </a:br>
                      <a:r>
                        <a:rPr lang="en-US" sz="1400"/>
                        <a:t>Implementation aim: mixed method; quantitative, qualitative; formative and summative</a:t>
                      </a:r>
                    </a:p>
                  </a:txBody>
                  <a:tcPr marL="13715" marR="13715" marT="6858" marB="6858">
                    <a:lnL>
                      <a:noFill/>
                    </a:lnL>
                    <a:lnR>
                      <a:noFill/>
                    </a:lnR>
                    <a:lnT>
                      <a:noFill/>
                    </a:lnT>
                    <a:lnB>
                      <a:noFill/>
                    </a:lnB>
                  </a:tcPr>
                </a:tc>
                <a:tc>
                  <a:txBody>
                    <a:bodyPr/>
                    <a:lstStyle/>
                    <a:p>
                      <a:pPr algn="l"/>
                      <a:r>
                        <a:rPr lang="en-US" sz="1400" dirty="0"/>
                        <a:t>Primary aim: mixed-method, quantitative, qualitative, formative, and summative</a:t>
                      </a:r>
                      <a:br>
                        <a:rPr lang="en-US" sz="1400" dirty="0"/>
                      </a:br>
                      <a:r>
                        <a:rPr lang="en-US" sz="1400" dirty="0"/>
                        <a:t>Secondary aim: quantitative, summative</a:t>
                      </a:r>
                    </a:p>
                  </a:txBody>
                  <a:tcPr marL="13715" marR="13715" marT="6858" marB="6858">
                    <a:lnL>
                      <a:noFill/>
                    </a:lnL>
                    <a:lnR>
                      <a:noFill/>
                    </a:lnR>
                    <a:lnT>
                      <a:noFill/>
                    </a:lnT>
                    <a:lnB>
                      <a:noFill/>
                    </a:lnB>
                  </a:tcPr>
                </a:tc>
              </a:tr>
              <a:tr h="2141440">
                <a:tc>
                  <a:txBody>
                    <a:bodyPr/>
                    <a:lstStyle/>
                    <a:p>
                      <a:pPr algn="l"/>
                      <a:r>
                        <a:rPr lang="en-US" sz="1400" b="1" dirty="0" smtClean="0"/>
                        <a:t>Measures</a:t>
                      </a:r>
                      <a:endParaRPr lang="en-US" sz="1400" b="1" dirty="0"/>
                    </a:p>
                  </a:txBody>
                  <a:tcPr marL="13715" marR="13715" marT="6858" marB="6858">
                    <a:lnL>
                      <a:noFill/>
                    </a:lnL>
                    <a:lnR>
                      <a:noFill/>
                    </a:lnR>
                    <a:lnT>
                      <a:noFill/>
                    </a:lnT>
                    <a:lnB>
                      <a:noFill/>
                    </a:lnB>
                  </a:tcPr>
                </a:tc>
                <a:tc>
                  <a:txBody>
                    <a:bodyPr/>
                    <a:lstStyle/>
                    <a:p>
                      <a:pPr algn="l"/>
                      <a:r>
                        <a:rPr lang="en-US" sz="1400" dirty="0"/>
                        <a:t>Primary aim: patient symptoms and functioning, possibly cost</a:t>
                      </a:r>
                      <a:br>
                        <a:rPr lang="en-US" sz="1400" dirty="0"/>
                      </a:br>
                      <a:r>
                        <a:rPr lang="en-US" sz="1400" dirty="0"/>
                        <a:t>Secondary aim: feasibility and acceptability of implementing clinical treatment, sustainability potential, </a:t>
                      </a:r>
                      <a:r>
                        <a:rPr lang="en-US" sz="1400" dirty="0">
                          <a:solidFill>
                            <a:srgbClr val="FF0000"/>
                          </a:solidFill>
                        </a:rPr>
                        <a:t>barriers and facilitators to implementation</a:t>
                      </a:r>
                    </a:p>
                  </a:txBody>
                  <a:tcPr marL="13715" marR="13715" marT="6858" marB="6858">
                    <a:lnL>
                      <a:noFill/>
                    </a:lnL>
                    <a:lnR>
                      <a:noFill/>
                    </a:lnR>
                    <a:lnT>
                      <a:noFill/>
                    </a:lnT>
                    <a:lnB>
                      <a:noFill/>
                    </a:lnB>
                    <a:solidFill>
                      <a:schemeClr val="bg2"/>
                    </a:solidFill>
                  </a:tcPr>
                </a:tc>
                <a:tc>
                  <a:txBody>
                    <a:bodyPr/>
                    <a:lstStyle/>
                    <a:p>
                      <a:pPr algn="l"/>
                      <a:r>
                        <a:rPr lang="en-US" sz="1400" dirty="0"/>
                        <a:t>Clinical effectiveness aim: patient symptoms and functioning, possibly cost effectiveness</a:t>
                      </a:r>
                      <a:br>
                        <a:rPr lang="en-US" sz="1400" dirty="0"/>
                      </a:br>
                      <a:r>
                        <a:rPr lang="en-US" sz="1400" dirty="0"/>
                        <a:t>Implementation aim: adoption of clinical treatment and fidelity to it, as well as related factors</a:t>
                      </a:r>
                    </a:p>
                  </a:txBody>
                  <a:tcPr marL="13715" marR="13715" marT="6858" marB="6858">
                    <a:lnL>
                      <a:noFill/>
                    </a:lnL>
                    <a:lnR>
                      <a:noFill/>
                    </a:lnR>
                    <a:lnT>
                      <a:noFill/>
                    </a:lnT>
                    <a:lnB>
                      <a:noFill/>
                    </a:lnB>
                  </a:tcPr>
                </a:tc>
                <a:tc>
                  <a:txBody>
                    <a:bodyPr/>
                    <a:lstStyle/>
                    <a:p>
                      <a:pPr algn="l"/>
                      <a:r>
                        <a:rPr lang="en-US" sz="1400" dirty="0"/>
                        <a:t>Primary aim: adoption of clinical treatment and fidelity to it, as well as related factors</a:t>
                      </a:r>
                      <a:br>
                        <a:rPr lang="en-US" sz="1400" dirty="0"/>
                      </a:br>
                      <a:r>
                        <a:rPr lang="en-US" sz="1400" dirty="0"/>
                        <a:t>Secondary aim: patient symptoms, functioning, services use</a:t>
                      </a:r>
                    </a:p>
                  </a:txBody>
                  <a:tcPr marL="13715" marR="13715" marT="6858" marB="6858">
                    <a:lnL>
                      <a:noFill/>
                    </a:lnL>
                    <a:lnR>
                      <a:noFill/>
                    </a:lnR>
                    <a:lnT>
                      <a:noFill/>
                    </a:lnT>
                    <a:lnB>
                      <a:noFill/>
                    </a:lnB>
                  </a:tcPr>
                </a:tc>
              </a:tr>
            </a:tbl>
          </a:graphicData>
        </a:graphic>
      </p:graphicFrame>
      <p:sp>
        <p:nvSpPr>
          <p:cNvPr id="2" name="Oval 1"/>
          <p:cNvSpPr/>
          <p:nvPr/>
        </p:nvSpPr>
        <p:spPr>
          <a:xfrm>
            <a:off x="1905000" y="838200"/>
            <a:ext cx="26289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8400"/>
            <a:ext cx="9067800" cy="276999"/>
          </a:xfrm>
          <a:prstGeom prst="rect">
            <a:avLst/>
          </a:prstGeom>
        </p:spPr>
        <p:txBody>
          <a:bodyPr wrap="square">
            <a:spAutoFit/>
          </a:bodyPr>
          <a:lstStyle/>
          <a:p>
            <a:pPr algn="ctr"/>
            <a:r>
              <a:rPr lang="en-US" sz="1200" dirty="0" smtClean="0"/>
              <a:t>Part of Table 3 in Curran </a:t>
            </a:r>
            <a:r>
              <a:rPr lang="en-US" sz="1200" dirty="0"/>
              <a:t>GM, Bauer M, </a:t>
            </a:r>
            <a:r>
              <a:rPr lang="en-US" sz="1200" dirty="0" err="1"/>
              <a:t>Mittman</a:t>
            </a:r>
            <a:r>
              <a:rPr lang="en-US" sz="1200" dirty="0"/>
              <a:t> B, </a:t>
            </a:r>
            <a:r>
              <a:rPr lang="en-US" sz="1200" dirty="0" err="1"/>
              <a:t>Pyne</a:t>
            </a:r>
            <a:r>
              <a:rPr lang="en-US" sz="1200" dirty="0"/>
              <a:t> JM, </a:t>
            </a:r>
            <a:r>
              <a:rPr lang="en-US" sz="1200" dirty="0" err="1"/>
              <a:t>Stetler</a:t>
            </a:r>
            <a:r>
              <a:rPr lang="en-US" sz="1200" dirty="0"/>
              <a:t> C. Med Care. 2012; 50(3):217-26.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7" y="5005387"/>
            <a:ext cx="26527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13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Hypotheses</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P</a:t>
            </a:r>
            <a:r>
              <a:rPr lang="en-US" dirty="0" smtClean="0"/>
              <a:t>roviders </a:t>
            </a:r>
            <a:r>
              <a:rPr lang="en-US" dirty="0"/>
              <a:t>who referred Veteran patients to the RCT cluster together (are</a:t>
            </a:r>
            <a:r>
              <a:rPr lang="en-US" b="1" dirty="0"/>
              <a:t> “central”</a:t>
            </a:r>
            <a:r>
              <a:rPr lang="en-US" dirty="0"/>
              <a:t>)</a:t>
            </a:r>
            <a:r>
              <a:rPr lang="en-US" b="1" dirty="0"/>
              <a:t> </a:t>
            </a:r>
            <a:r>
              <a:rPr lang="en-US" dirty="0"/>
              <a:t>in their social network compared to providers who did not refer to the </a:t>
            </a:r>
            <a:r>
              <a:rPr lang="en-US" dirty="0" smtClean="0"/>
              <a:t>RCT</a:t>
            </a:r>
          </a:p>
          <a:p>
            <a:pPr marL="514350" indent="-514350">
              <a:buFont typeface="+mj-lt"/>
              <a:buAutoNum type="arabicPeriod"/>
            </a:pPr>
            <a:r>
              <a:rPr lang="en-US" dirty="0"/>
              <a:t>P</a:t>
            </a:r>
            <a:r>
              <a:rPr lang="en-US" dirty="0" smtClean="0"/>
              <a:t>roviders </a:t>
            </a:r>
            <a:r>
              <a:rPr lang="en-US" dirty="0"/>
              <a:t>who referred Veteran patients to the RCT </a:t>
            </a:r>
            <a:r>
              <a:rPr lang="en-US" dirty="0" smtClean="0"/>
              <a:t>serve as </a:t>
            </a:r>
            <a:r>
              <a:rPr lang="en-US" b="1" dirty="0" smtClean="0"/>
              <a:t>“</a:t>
            </a:r>
            <a:r>
              <a:rPr lang="en-US" b="1" dirty="0" err="1" smtClean="0"/>
              <a:t>bridgers</a:t>
            </a:r>
            <a:r>
              <a:rPr lang="en-US" b="1" dirty="0"/>
              <a:t>” </a:t>
            </a:r>
            <a:r>
              <a:rPr lang="en-US" dirty="0"/>
              <a:t>in their social networks—people who have influence across multiple social networks—compared to providers who did not refer to the RCT.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50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Network Survey</a:t>
            </a:r>
            <a:endParaRPr lang="en-US" b="1"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sz="3400" b="1" dirty="0" smtClean="0"/>
              <a:t>Three bounded networks (potentially based on trust):</a:t>
            </a:r>
          </a:p>
          <a:p>
            <a:pPr lvl="1"/>
            <a:r>
              <a:rPr lang="en-US" dirty="0" smtClean="0"/>
              <a:t>Which </a:t>
            </a:r>
            <a:r>
              <a:rPr lang="en-US" dirty="0"/>
              <a:t>colleagues do you </a:t>
            </a:r>
            <a:r>
              <a:rPr lang="en-US" b="1" dirty="0"/>
              <a:t>speak to regularly</a:t>
            </a:r>
            <a:r>
              <a:rPr lang="en-US" dirty="0"/>
              <a:t> at work </a:t>
            </a:r>
            <a:r>
              <a:rPr lang="en-US" dirty="0" smtClean="0"/>
              <a:t>(Q2)</a:t>
            </a:r>
          </a:p>
          <a:p>
            <a:pPr lvl="1"/>
            <a:r>
              <a:rPr lang="en-US" dirty="0" smtClean="0"/>
              <a:t>Which </a:t>
            </a:r>
            <a:r>
              <a:rPr lang="en-US" dirty="0"/>
              <a:t>colleagues’ </a:t>
            </a:r>
            <a:r>
              <a:rPr lang="en-US" b="1" dirty="0"/>
              <a:t>opinions on new clinical treatments</a:t>
            </a:r>
            <a:r>
              <a:rPr lang="en-US" dirty="0"/>
              <a:t> do you rely on the most</a:t>
            </a:r>
            <a:r>
              <a:rPr lang="en-US" dirty="0" smtClean="0"/>
              <a:t>? (Q3)</a:t>
            </a:r>
            <a:endParaRPr lang="en-US" dirty="0"/>
          </a:p>
          <a:p>
            <a:pPr lvl="1"/>
            <a:r>
              <a:rPr lang="en-US" dirty="0"/>
              <a:t>Which colleagues do you go to when you </a:t>
            </a:r>
            <a:r>
              <a:rPr lang="en-US" b="1" dirty="0"/>
              <a:t>need help managing a complex </a:t>
            </a:r>
            <a:r>
              <a:rPr lang="en-US" b="1" dirty="0" smtClean="0"/>
              <a:t>clinical situation</a:t>
            </a:r>
            <a:r>
              <a:rPr lang="en-US" dirty="0" smtClean="0"/>
              <a:t> </a:t>
            </a:r>
            <a:r>
              <a:rPr lang="en-US" dirty="0"/>
              <a:t>at work</a:t>
            </a:r>
            <a:r>
              <a:rPr lang="en-US" dirty="0" smtClean="0"/>
              <a:t>? (Q4)</a:t>
            </a:r>
          </a:p>
          <a:p>
            <a:pPr marL="457200" lvl="1" indent="0">
              <a:buNone/>
            </a:pPr>
            <a:endParaRPr lang="en-US" dirty="0"/>
          </a:p>
          <a:p>
            <a:r>
              <a:rPr lang="en-US" sz="3400" b="1" dirty="0" smtClean="0"/>
              <a:t>Independent Variables:</a:t>
            </a:r>
          </a:p>
          <a:p>
            <a:pPr lvl="1"/>
            <a:r>
              <a:rPr lang="en-US" dirty="0" smtClean="0"/>
              <a:t>Social network centrality variables (6)</a:t>
            </a:r>
          </a:p>
          <a:p>
            <a:r>
              <a:rPr lang="en-US" sz="3400" b="1" dirty="0" smtClean="0"/>
              <a:t>Dependent Variable:</a:t>
            </a:r>
          </a:p>
          <a:p>
            <a:pPr lvl="1"/>
            <a:r>
              <a:rPr lang="en-US" dirty="0" smtClean="0"/>
              <a:t>Referred </a:t>
            </a:r>
            <a:r>
              <a:rPr lang="en-US" dirty="0"/>
              <a:t>to study (0 or 1)</a:t>
            </a:r>
          </a:p>
          <a:p>
            <a:endParaRPr lang="en-US" b="1" dirty="0" smtClean="0"/>
          </a:p>
          <a:p>
            <a:r>
              <a:rPr lang="en-US" sz="3400" b="1" dirty="0"/>
              <a:t>Logistic Regression </a:t>
            </a:r>
            <a:r>
              <a:rPr lang="en-US" sz="3400" b="1" dirty="0" smtClean="0"/>
              <a:t>analyses using R; maps created in </a:t>
            </a:r>
            <a:r>
              <a:rPr lang="en-US" sz="3400" b="1" dirty="0" err="1" smtClean="0"/>
              <a:t>Gephi</a:t>
            </a:r>
            <a:endParaRPr lang="en-US" sz="3400" b="1" dirty="0" smtClean="0"/>
          </a:p>
          <a:p>
            <a:pPr marL="0" indent="0">
              <a:buNone/>
            </a:pPr>
            <a:endParaRPr lang="en-US" b="1" dirty="0" smtClean="0"/>
          </a:p>
          <a:p>
            <a:r>
              <a:rPr lang="en-US" sz="3400" b="1" dirty="0" smtClean="0"/>
              <a:t>N=69 (53% response rate)</a:t>
            </a:r>
            <a:endParaRPr lang="en-US" sz="3400" b="1" dirty="0"/>
          </a:p>
          <a:p>
            <a:endParaRPr lang="en-US" b="1" dirty="0"/>
          </a:p>
          <a:p>
            <a:endParaRPr lang="en-US" b="1"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9388"/>
            <a:ext cx="8712200"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Social Network Variables</a:t>
            </a:r>
            <a:endParaRPr lang="en-US" b="1"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err="1" smtClean="0"/>
              <a:t>Indegree</a:t>
            </a:r>
            <a:r>
              <a:rPr lang="en-US" b="1" dirty="0" smtClean="0"/>
              <a:t> centrality- </a:t>
            </a:r>
            <a:r>
              <a:rPr lang="en-US" dirty="0" smtClean="0"/>
              <a:t>number of individuals designating participant </a:t>
            </a:r>
          </a:p>
          <a:p>
            <a:pPr marL="514350" indent="-514350">
              <a:buFont typeface="+mj-lt"/>
              <a:buAutoNum type="arabicPeriod"/>
            </a:pPr>
            <a:r>
              <a:rPr lang="en-US" b="1" dirty="0" err="1" smtClean="0"/>
              <a:t>Outdegree</a:t>
            </a:r>
            <a:r>
              <a:rPr lang="en-US" b="1" dirty="0" smtClean="0"/>
              <a:t> centrality- </a:t>
            </a:r>
            <a:r>
              <a:rPr lang="en-US" dirty="0" smtClean="0"/>
              <a:t>number of individuals participant designates</a:t>
            </a:r>
          </a:p>
          <a:p>
            <a:pPr marL="514350" indent="-514350">
              <a:buFont typeface="+mj-lt"/>
              <a:buAutoNum type="arabicPeriod"/>
            </a:pPr>
            <a:r>
              <a:rPr lang="en-US" b="1" dirty="0" err="1" smtClean="0"/>
              <a:t>Incloseness</a:t>
            </a:r>
            <a:r>
              <a:rPr lang="en-US" b="1" dirty="0" smtClean="0"/>
              <a:t> centrality- </a:t>
            </a:r>
            <a:r>
              <a:rPr lang="en-US" dirty="0" smtClean="0"/>
              <a:t>average number of steps from individuals to participants </a:t>
            </a:r>
          </a:p>
          <a:p>
            <a:pPr marL="514350" indent="-514350">
              <a:buFont typeface="+mj-lt"/>
              <a:buAutoNum type="arabicPeriod"/>
            </a:pPr>
            <a:r>
              <a:rPr lang="en-US" b="1" dirty="0" err="1" smtClean="0"/>
              <a:t>Outcloseness</a:t>
            </a:r>
            <a:r>
              <a:rPr lang="en-US" b="1" dirty="0" smtClean="0"/>
              <a:t> centrality- </a:t>
            </a:r>
            <a:r>
              <a:rPr lang="en-US" dirty="0" smtClean="0"/>
              <a:t>average number of steps from participant to individuals</a:t>
            </a:r>
          </a:p>
          <a:p>
            <a:pPr marL="514350" indent="-514350">
              <a:buFont typeface="+mj-lt"/>
              <a:buAutoNum type="arabicPeriod"/>
            </a:pPr>
            <a:r>
              <a:rPr lang="en-US" b="1" dirty="0" err="1" smtClean="0"/>
              <a:t>Betweeness</a:t>
            </a:r>
            <a:r>
              <a:rPr lang="en-US" b="1" dirty="0" smtClean="0"/>
              <a:t> centrality- </a:t>
            </a:r>
            <a:r>
              <a:rPr lang="en-US" dirty="0" smtClean="0"/>
              <a:t>number of shortest paths going through participant</a:t>
            </a:r>
          </a:p>
          <a:p>
            <a:pPr marL="514350" indent="-514350">
              <a:buFont typeface="+mj-lt"/>
              <a:buAutoNum type="arabicPeriod"/>
            </a:pPr>
            <a:r>
              <a:rPr lang="en-US" b="1" dirty="0" smtClean="0"/>
              <a:t>Eigenvector centrality- </a:t>
            </a:r>
            <a:r>
              <a:rPr lang="en-US" dirty="0" smtClean="0"/>
              <a:t>greater if participant connected to other highly connected individuals</a:t>
            </a:r>
          </a:p>
          <a:p>
            <a:endParaRPr lang="en-US" dirty="0" smtClean="0"/>
          </a:p>
          <a:p>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5563"/>
            <a:ext cx="91821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645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1767</Words>
  <Application>Microsoft Office PowerPoint</Application>
  <PresentationFormat>On-screen Show (4:3)</PresentationFormat>
  <Paragraphs>166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Development of a provider network survey to operationalize and measure a network weaving implementation strategy </vt:lpstr>
      <vt:lpstr>PowerPoint Presentation</vt:lpstr>
      <vt:lpstr>“Promote Network Weaving”</vt:lpstr>
      <vt:lpstr>Theory of Diffusion of Innovations</vt:lpstr>
      <vt:lpstr>Aims of Hybrid I Process Evaluation</vt:lpstr>
      <vt:lpstr>PowerPoint Presentation</vt:lpstr>
      <vt:lpstr>Hypotheses</vt:lpstr>
      <vt:lpstr>Social Network Survey</vt:lpstr>
      <vt:lpstr> Social Network Variables</vt:lpstr>
      <vt:lpstr>PowerPoint Presentation</vt:lpstr>
      <vt:lpstr>PowerPoint Presentation</vt:lpstr>
      <vt:lpstr>PowerPoint Presentation</vt:lpstr>
      <vt:lpstr>Bridging Data</vt:lpstr>
      <vt:lpstr>PowerPoint Presentation</vt:lpstr>
      <vt:lpstr>Bridging Data</vt:lpstr>
      <vt:lpstr>PowerPoint Presentation</vt:lpstr>
      <vt:lpstr>Bridging Data</vt:lpstr>
      <vt:lpstr>Qualitative Study (N=12)</vt:lpstr>
      <vt:lpstr>Believing in One’s Own Clinical Judgment</vt:lpstr>
      <vt:lpstr>Idealism of Evidence-Based Practices</vt:lpstr>
      <vt:lpstr> Deliberately Manufacturing Time for Conversations (1) </vt:lpstr>
      <vt:lpstr> Deliberately Manufacturing Time for Conversations (2) </vt:lpstr>
      <vt:lpstr>Conclusions (1)</vt:lpstr>
      <vt:lpstr>Conclusions (2)</vt:lpstr>
      <vt:lpstr>Limitations</vt:lpstr>
      <vt:lpstr>Translating Research into Practice</vt:lpstr>
      <vt:lpstr>Acknowledgements</vt:lpstr>
      <vt:lpstr>Thank You to Collaborators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provider network survey to operationalize and measure a network weaving implementation strategy</dc:title>
  <dc:creator>Sherin</dc:creator>
  <cp:lastModifiedBy>Sherin</cp:lastModifiedBy>
  <cp:revision>23</cp:revision>
  <dcterms:created xsi:type="dcterms:W3CDTF">2017-09-04T11:59:30Z</dcterms:created>
  <dcterms:modified xsi:type="dcterms:W3CDTF">2017-09-04T14:33:39Z</dcterms:modified>
</cp:coreProperties>
</file>