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0"/>
  </p:notesMasterIdLst>
  <p:sldIdLst>
    <p:sldId id="262" r:id="rId2"/>
    <p:sldId id="425" r:id="rId3"/>
    <p:sldId id="284" r:id="rId4"/>
    <p:sldId id="372" r:id="rId5"/>
    <p:sldId id="377" r:id="rId6"/>
    <p:sldId id="283" r:id="rId7"/>
    <p:sldId id="440" r:id="rId8"/>
    <p:sldId id="348" r:id="rId9"/>
    <p:sldId id="281" r:id="rId10"/>
    <p:sldId id="353" r:id="rId11"/>
    <p:sldId id="437" r:id="rId12"/>
    <p:sldId id="438" r:id="rId13"/>
    <p:sldId id="368" r:id="rId14"/>
    <p:sldId id="362" r:id="rId15"/>
    <p:sldId id="388" r:id="rId16"/>
    <p:sldId id="405" r:id="rId17"/>
    <p:sldId id="439" r:id="rId18"/>
    <p:sldId id="407" r:id="rId19"/>
    <p:sldId id="432" r:id="rId20"/>
    <p:sldId id="433" r:id="rId21"/>
    <p:sldId id="434" r:id="rId22"/>
    <p:sldId id="435" r:id="rId23"/>
    <p:sldId id="423" r:id="rId24"/>
    <p:sldId id="413" r:id="rId25"/>
    <p:sldId id="412" r:id="rId26"/>
    <p:sldId id="417" r:id="rId27"/>
    <p:sldId id="441" r:id="rId28"/>
    <p:sldId id="371" r:id="rId29"/>
  </p:sldIdLst>
  <p:sldSz cx="9151938" cy="5148263"/>
  <p:notesSz cx="68834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883" userDrawn="1">
          <p15:clr>
            <a:srgbClr val="A4A3A4"/>
          </p15:clr>
        </p15:guide>
        <p15:guide id="3" orient="horz" pos="162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et Koorts" initials="HK" lastIdx="3" clrIdx="0">
    <p:extLst>
      <p:ext uri="{19B8F6BF-5375-455C-9EA6-DF929625EA0E}">
        <p15:presenceInfo xmlns:p15="http://schemas.microsoft.com/office/powerpoint/2012/main" userId="S-1-5-21-248963057-614103661-3067232799-377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autoAdjust="0"/>
    <p:restoredTop sz="68650" autoAdjust="0"/>
  </p:normalViewPr>
  <p:slideViewPr>
    <p:cSldViewPr>
      <p:cViewPr varScale="1">
        <p:scale>
          <a:sx n="78" d="100"/>
          <a:sy n="78" d="100"/>
        </p:scale>
        <p:origin x="1686" y="90"/>
      </p:cViewPr>
      <p:guideLst>
        <p:guide orient="horz" pos="1622"/>
        <p:guide pos="2883"/>
        <p:guide orient="horz" pos="162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homes.deakin.edu.au\harrietk\My%20Documents\Conferences\ISBNPA%202017\Process%20eval%20symposium\Presentation\Results%20data%20for%20ISBNPA%20pres%202017_process%20ev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omes.deakin.edu.au\harrietk\My%20Documents\Conferences\ISBNPA%202017\Process%20eval%20symposium\Presentation\Results%20data%20for%20ISBNPA%20pres%202017_process%20ev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omes.deakin.edu.au\harrietk\My%20Documents\Conferences\ISBNPA%202017\Process%20eval%20symposium\Presentation\Results%20data%20for%20ISBNPA%20pres%202017_process%20eval.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'Bar charts'!$N$71</c:f>
              <c:strCache>
                <c:ptCount val="1"/>
                <c:pt idx="0">
                  <c:v>T3</c:v>
                </c:pt>
              </c:strCache>
            </c:strRef>
          </c:tx>
          <c:spPr>
            <a:solidFill>
              <a:schemeClr val="accent1">
                <a:shade val="76000"/>
              </a:schemeClr>
            </a:solidFill>
            <a:ln>
              <a:noFill/>
            </a:ln>
            <a:effectLst/>
          </c:spPr>
          <c:invertIfNegative val="0"/>
          <c:cat>
            <c:strRef>
              <c:f>'Bar charts'!$M$72:$M$83</c:f>
              <c:strCache>
                <c:ptCount val="10"/>
                <c:pt idx="0">
                  <c:v>All 9 KM</c:v>
                </c:pt>
                <c:pt idx="1">
                  <c:v>KM w/o adaptation</c:v>
                </c:pt>
                <c:pt idx="2">
                  <c:v>Average no. KM</c:v>
                </c:pt>
                <c:pt idx="3">
                  <c:v>Set homework</c:v>
                </c:pt>
                <c:pt idx="4">
                  <c:v>Hmwrk &gt;once/wk</c:v>
                </c:pt>
                <c:pt idx="5">
                  <c:v>One SL p/day</c:v>
                </c:pt>
                <c:pt idx="6">
                  <c:v>Delivered AB</c:v>
                </c:pt>
                <c:pt idx="7">
                  <c:v>SE avail recess/lunch</c:v>
                </c:pt>
                <c:pt idx="8">
                  <c:v>SE used in class</c:v>
                </c:pt>
                <c:pt idx="9">
                  <c:v>PA signage</c:v>
                </c:pt>
              </c:strCache>
            </c:strRef>
          </c:cat>
          <c:val>
            <c:numRef>
              <c:f>'Bar charts'!$N$72:$N$83</c:f>
              <c:numCache>
                <c:formatCode>General</c:formatCode>
                <c:ptCount val="10"/>
                <c:pt idx="0">
                  <c:v>31</c:v>
                </c:pt>
                <c:pt idx="1">
                  <c:v>15</c:v>
                </c:pt>
                <c:pt idx="2">
                  <c:v>70</c:v>
                </c:pt>
                <c:pt idx="3">
                  <c:v>65</c:v>
                </c:pt>
                <c:pt idx="4">
                  <c:v>19</c:v>
                </c:pt>
                <c:pt idx="5">
                  <c:v>30</c:v>
                </c:pt>
                <c:pt idx="6">
                  <c:v>56</c:v>
                </c:pt>
                <c:pt idx="7">
                  <c:v>96</c:v>
                </c:pt>
                <c:pt idx="8">
                  <c:v>81</c:v>
                </c:pt>
                <c:pt idx="9">
                  <c:v>91</c:v>
                </c:pt>
              </c:numCache>
            </c:numRef>
          </c:val>
        </c:ser>
        <c:ser>
          <c:idx val="1"/>
          <c:order val="1"/>
          <c:tx>
            <c:strRef>
              <c:f>'Bar charts'!$O$71</c:f>
              <c:strCache>
                <c:ptCount val="1"/>
                <c:pt idx="0">
                  <c:v>T4</c:v>
                </c:pt>
              </c:strCache>
            </c:strRef>
          </c:tx>
          <c:spPr>
            <a:solidFill>
              <a:schemeClr val="accent1">
                <a:tint val="77000"/>
              </a:schemeClr>
            </a:solidFill>
            <a:ln>
              <a:noFill/>
            </a:ln>
            <a:effectLst/>
          </c:spPr>
          <c:invertIfNegative val="0"/>
          <c:cat>
            <c:strRef>
              <c:f>'Bar charts'!$M$72:$M$83</c:f>
              <c:strCache>
                <c:ptCount val="10"/>
                <c:pt idx="0">
                  <c:v>All 9 KM</c:v>
                </c:pt>
                <c:pt idx="1">
                  <c:v>KM w/o adaptation</c:v>
                </c:pt>
                <c:pt idx="2">
                  <c:v>Average no. KM</c:v>
                </c:pt>
                <c:pt idx="3">
                  <c:v>Set homework</c:v>
                </c:pt>
                <c:pt idx="4">
                  <c:v>Hmwrk &gt;once/wk</c:v>
                </c:pt>
                <c:pt idx="5">
                  <c:v>One SL p/day</c:v>
                </c:pt>
                <c:pt idx="6">
                  <c:v>Delivered AB</c:v>
                </c:pt>
                <c:pt idx="7">
                  <c:v>SE avail recess/lunch</c:v>
                </c:pt>
                <c:pt idx="8">
                  <c:v>SE used in class</c:v>
                </c:pt>
                <c:pt idx="9">
                  <c:v>PA signage</c:v>
                </c:pt>
              </c:strCache>
            </c:strRef>
          </c:cat>
          <c:val>
            <c:numRef>
              <c:f>'Bar charts'!$O$72:$O$83</c:f>
              <c:numCache>
                <c:formatCode>General</c:formatCode>
                <c:ptCount val="10"/>
                <c:pt idx="0">
                  <c:v>26</c:v>
                </c:pt>
                <c:pt idx="1">
                  <c:v>9</c:v>
                </c:pt>
                <c:pt idx="2">
                  <c:v>48</c:v>
                </c:pt>
                <c:pt idx="3">
                  <c:v>39</c:v>
                </c:pt>
                <c:pt idx="4">
                  <c:v>15</c:v>
                </c:pt>
                <c:pt idx="5">
                  <c:v>56</c:v>
                </c:pt>
                <c:pt idx="6">
                  <c:v>66</c:v>
                </c:pt>
                <c:pt idx="7">
                  <c:v>85</c:v>
                </c:pt>
                <c:pt idx="8">
                  <c:v>89</c:v>
                </c:pt>
                <c:pt idx="9">
                  <c:v>43</c:v>
                </c:pt>
              </c:numCache>
            </c:numRef>
          </c:val>
        </c:ser>
        <c:dLbls>
          <c:showLegendKey val="0"/>
          <c:showVal val="0"/>
          <c:showCatName val="0"/>
          <c:showSerName val="0"/>
          <c:showPercent val="0"/>
          <c:showBubbleSize val="0"/>
        </c:dLbls>
        <c:gapWidth val="219"/>
        <c:overlap val="-27"/>
        <c:axId val="160929536"/>
        <c:axId val="160929928"/>
      </c:barChart>
      <c:catAx>
        <c:axId val="16092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929928"/>
        <c:crosses val="autoZero"/>
        <c:auto val="1"/>
        <c:lblAlgn val="ctr"/>
        <c:lblOffset val="100"/>
        <c:noMultiLvlLbl val="0"/>
      </c:catAx>
      <c:valAx>
        <c:axId val="16092992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AU" sz="1200"/>
                  <a:t>%</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09295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'Bar charts'!$N$71</c:f>
              <c:strCache>
                <c:ptCount val="1"/>
                <c:pt idx="0">
                  <c:v>T3</c:v>
                </c:pt>
              </c:strCache>
            </c:strRef>
          </c:tx>
          <c:spPr>
            <a:solidFill>
              <a:schemeClr val="accent1">
                <a:shade val="76000"/>
              </a:schemeClr>
            </a:solidFill>
            <a:ln>
              <a:noFill/>
            </a:ln>
            <a:effectLst/>
          </c:spPr>
          <c:invertIfNegative val="0"/>
          <c:cat>
            <c:strRef>
              <c:f>'Bar charts'!$M$72:$M$83</c:f>
              <c:strCache>
                <c:ptCount val="10"/>
                <c:pt idx="0">
                  <c:v>All 9 KM</c:v>
                </c:pt>
                <c:pt idx="1">
                  <c:v>KM w/o adaptation</c:v>
                </c:pt>
                <c:pt idx="2">
                  <c:v>Average no. KM</c:v>
                </c:pt>
                <c:pt idx="3">
                  <c:v>Set homework</c:v>
                </c:pt>
                <c:pt idx="4">
                  <c:v>Hmwrk &gt;once/wk</c:v>
                </c:pt>
                <c:pt idx="5">
                  <c:v>One SL p/day</c:v>
                </c:pt>
                <c:pt idx="6">
                  <c:v>Delivered AB</c:v>
                </c:pt>
                <c:pt idx="7">
                  <c:v>SE avail recess/lunch</c:v>
                </c:pt>
                <c:pt idx="8">
                  <c:v>SE used in class</c:v>
                </c:pt>
                <c:pt idx="9">
                  <c:v>PA signage</c:v>
                </c:pt>
              </c:strCache>
            </c:strRef>
          </c:cat>
          <c:val>
            <c:numRef>
              <c:f>'Bar charts'!$N$72:$N$83</c:f>
              <c:numCache>
                <c:formatCode>General</c:formatCode>
                <c:ptCount val="10"/>
                <c:pt idx="0">
                  <c:v>31</c:v>
                </c:pt>
                <c:pt idx="1">
                  <c:v>15</c:v>
                </c:pt>
                <c:pt idx="2">
                  <c:v>70</c:v>
                </c:pt>
                <c:pt idx="3">
                  <c:v>65</c:v>
                </c:pt>
                <c:pt idx="4">
                  <c:v>19</c:v>
                </c:pt>
                <c:pt idx="5">
                  <c:v>30</c:v>
                </c:pt>
                <c:pt idx="6">
                  <c:v>56</c:v>
                </c:pt>
                <c:pt idx="7">
                  <c:v>96</c:v>
                </c:pt>
                <c:pt idx="8">
                  <c:v>81</c:v>
                </c:pt>
                <c:pt idx="9">
                  <c:v>91</c:v>
                </c:pt>
              </c:numCache>
            </c:numRef>
          </c:val>
        </c:ser>
        <c:ser>
          <c:idx val="1"/>
          <c:order val="1"/>
          <c:tx>
            <c:strRef>
              <c:f>'Bar charts'!$O$71</c:f>
              <c:strCache>
                <c:ptCount val="1"/>
                <c:pt idx="0">
                  <c:v>T4</c:v>
                </c:pt>
              </c:strCache>
            </c:strRef>
          </c:tx>
          <c:spPr>
            <a:solidFill>
              <a:schemeClr val="accent1">
                <a:tint val="77000"/>
              </a:schemeClr>
            </a:solidFill>
            <a:ln>
              <a:noFill/>
            </a:ln>
            <a:effectLst/>
          </c:spPr>
          <c:invertIfNegative val="0"/>
          <c:cat>
            <c:strRef>
              <c:f>'Bar charts'!$M$72:$M$83</c:f>
              <c:strCache>
                <c:ptCount val="10"/>
                <c:pt idx="0">
                  <c:v>All 9 KM</c:v>
                </c:pt>
                <c:pt idx="1">
                  <c:v>KM w/o adaptation</c:v>
                </c:pt>
                <c:pt idx="2">
                  <c:v>Average no. KM</c:v>
                </c:pt>
                <c:pt idx="3">
                  <c:v>Set homework</c:v>
                </c:pt>
                <c:pt idx="4">
                  <c:v>Hmwrk &gt;once/wk</c:v>
                </c:pt>
                <c:pt idx="5">
                  <c:v>One SL p/day</c:v>
                </c:pt>
                <c:pt idx="6">
                  <c:v>Delivered AB</c:v>
                </c:pt>
                <c:pt idx="7">
                  <c:v>SE avail recess/lunch</c:v>
                </c:pt>
                <c:pt idx="8">
                  <c:v>SE used in class</c:v>
                </c:pt>
                <c:pt idx="9">
                  <c:v>PA signage</c:v>
                </c:pt>
              </c:strCache>
            </c:strRef>
          </c:cat>
          <c:val>
            <c:numRef>
              <c:f>'Bar charts'!$O$72:$O$83</c:f>
              <c:numCache>
                <c:formatCode>General</c:formatCode>
                <c:ptCount val="10"/>
                <c:pt idx="0">
                  <c:v>26</c:v>
                </c:pt>
                <c:pt idx="1">
                  <c:v>9</c:v>
                </c:pt>
                <c:pt idx="2">
                  <c:v>48</c:v>
                </c:pt>
                <c:pt idx="3">
                  <c:v>39</c:v>
                </c:pt>
                <c:pt idx="4">
                  <c:v>15</c:v>
                </c:pt>
                <c:pt idx="5">
                  <c:v>56</c:v>
                </c:pt>
                <c:pt idx="6">
                  <c:v>66</c:v>
                </c:pt>
                <c:pt idx="7">
                  <c:v>85</c:v>
                </c:pt>
                <c:pt idx="8">
                  <c:v>89</c:v>
                </c:pt>
                <c:pt idx="9">
                  <c:v>43</c:v>
                </c:pt>
              </c:numCache>
            </c:numRef>
          </c:val>
        </c:ser>
        <c:dLbls>
          <c:showLegendKey val="0"/>
          <c:showVal val="0"/>
          <c:showCatName val="0"/>
          <c:showSerName val="0"/>
          <c:showPercent val="0"/>
          <c:showBubbleSize val="0"/>
        </c:dLbls>
        <c:gapWidth val="219"/>
        <c:overlap val="-27"/>
        <c:axId val="160930712"/>
        <c:axId val="160931104"/>
      </c:barChart>
      <c:catAx>
        <c:axId val="16093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931104"/>
        <c:crosses val="autoZero"/>
        <c:auto val="1"/>
        <c:lblAlgn val="ctr"/>
        <c:lblOffset val="100"/>
        <c:noMultiLvlLbl val="0"/>
      </c:catAx>
      <c:valAx>
        <c:axId val="16093110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AU" sz="1200"/>
                  <a:t>%</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0930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'Bar charts'!$N$71</c:f>
              <c:strCache>
                <c:ptCount val="1"/>
                <c:pt idx="0">
                  <c:v>T3</c:v>
                </c:pt>
              </c:strCache>
            </c:strRef>
          </c:tx>
          <c:spPr>
            <a:solidFill>
              <a:schemeClr val="accent1">
                <a:shade val="76000"/>
              </a:schemeClr>
            </a:solidFill>
            <a:ln>
              <a:noFill/>
            </a:ln>
            <a:effectLst/>
          </c:spPr>
          <c:invertIfNegative val="0"/>
          <c:cat>
            <c:strRef>
              <c:f>'Bar charts'!$M$72:$M$83</c:f>
              <c:strCache>
                <c:ptCount val="10"/>
                <c:pt idx="0">
                  <c:v>All 9 KM</c:v>
                </c:pt>
                <c:pt idx="1">
                  <c:v>KM w/o adaptation</c:v>
                </c:pt>
                <c:pt idx="2">
                  <c:v>Average no. KM</c:v>
                </c:pt>
                <c:pt idx="3">
                  <c:v>Set homework</c:v>
                </c:pt>
                <c:pt idx="4">
                  <c:v>Hmwrk &gt;once/wk</c:v>
                </c:pt>
                <c:pt idx="5">
                  <c:v>One SL p/day</c:v>
                </c:pt>
                <c:pt idx="6">
                  <c:v>Delivered AB</c:v>
                </c:pt>
                <c:pt idx="7">
                  <c:v>SE avail recess/lunch</c:v>
                </c:pt>
                <c:pt idx="8">
                  <c:v>SE used in class</c:v>
                </c:pt>
                <c:pt idx="9">
                  <c:v>PA signage</c:v>
                </c:pt>
              </c:strCache>
            </c:strRef>
          </c:cat>
          <c:val>
            <c:numRef>
              <c:f>'Bar charts'!$N$72:$N$83</c:f>
              <c:numCache>
                <c:formatCode>General</c:formatCode>
                <c:ptCount val="10"/>
                <c:pt idx="0">
                  <c:v>31</c:v>
                </c:pt>
                <c:pt idx="1">
                  <c:v>15</c:v>
                </c:pt>
                <c:pt idx="2">
                  <c:v>70</c:v>
                </c:pt>
                <c:pt idx="3">
                  <c:v>65</c:v>
                </c:pt>
                <c:pt idx="4">
                  <c:v>19</c:v>
                </c:pt>
                <c:pt idx="5">
                  <c:v>30</c:v>
                </c:pt>
                <c:pt idx="6">
                  <c:v>56</c:v>
                </c:pt>
                <c:pt idx="7">
                  <c:v>96</c:v>
                </c:pt>
                <c:pt idx="8">
                  <c:v>81</c:v>
                </c:pt>
                <c:pt idx="9">
                  <c:v>91</c:v>
                </c:pt>
              </c:numCache>
            </c:numRef>
          </c:val>
        </c:ser>
        <c:ser>
          <c:idx val="1"/>
          <c:order val="1"/>
          <c:tx>
            <c:strRef>
              <c:f>'Bar charts'!$O$71</c:f>
              <c:strCache>
                <c:ptCount val="1"/>
                <c:pt idx="0">
                  <c:v>T4</c:v>
                </c:pt>
              </c:strCache>
            </c:strRef>
          </c:tx>
          <c:spPr>
            <a:solidFill>
              <a:schemeClr val="accent1">
                <a:tint val="77000"/>
              </a:schemeClr>
            </a:solidFill>
            <a:ln>
              <a:noFill/>
            </a:ln>
            <a:effectLst/>
          </c:spPr>
          <c:invertIfNegative val="0"/>
          <c:cat>
            <c:strRef>
              <c:f>'Bar charts'!$M$72:$M$83</c:f>
              <c:strCache>
                <c:ptCount val="10"/>
                <c:pt idx="0">
                  <c:v>All 9 KM</c:v>
                </c:pt>
                <c:pt idx="1">
                  <c:v>KM w/o adaptation</c:v>
                </c:pt>
                <c:pt idx="2">
                  <c:v>Average no. KM</c:v>
                </c:pt>
                <c:pt idx="3">
                  <c:v>Set homework</c:v>
                </c:pt>
                <c:pt idx="4">
                  <c:v>Hmwrk &gt;once/wk</c:v>
                </c:pt>
                <c:pt idx="5">
                  <c:v>One SL p/day</c:v>
                </c:pt>
                <c:pt idx="6">
                  <c:v>Delivered AB</c:v>
                </c:pt>
                <c:pt idx="7">
                  <c:v>SE avail recess/lunch</c:v>
                </c:pt>
                <c:pt idx="8">
                  <c:v>SE used in class</c:v>
                </c:pt>
                <c:pt idx="9">
                  <c:v>PA signage</c:v>
                </c:pt>
              </c:strCache>
            </c:strRef>
          </c:cat>
          <c:val>
            <c:numRef>
              <c:f>'Bar charts'!$O$72:$O$83</c:f>
              <c:numCache>
                <c:formatCode>General</c:formatCode>
                <c:ptCount val="10"/>
                <c:pt idx="0">
                  <c:v>26</c:v>
                </c:pt>
                <c:pt idx="1">
                  <c:v>9</c:v>
                </c:pt>
                <c:pt idx="2">
                  <c:v>48</c:v>
                </c:pt>
                <c:pt idx="3">
                  <c:v>39</c:v>
                </c:pt>
                <c:pt idx="4">
                  <c:v>15</c:v>
                </c:pt>
                <c:pt idx="5">
                  <c:v>56</c:v>
                </c:pt>
                <c:pt idx="6">
                  <c:v>66</c:v>
                </c:pt>
                <c:pt idx="7">
                  <c:v>85</c:v>
                </c:pt>
                <c:pt idx="8">
                  <c:v>89</c:v>
                </c:pt>
                <c:pt idx="9">
                  <c:v>43</c:v>
                </c:pt>
              </c:numCache>
            </c:numRef>
          </c:val>
        </c:ser>
        <c:dLbls>
          <c:showLegendKey val="0"/>
          <c:showVal val="0"/>
          <c:showCatName val="0"/>
          <c:showSerName val="0"/>
          <c:showPercent val="0"/>
          <c:showBubbleSize val="0"/>
        </c:dLbls>
        <c:gapWidth val="219"/>
        <c:overlap val="-27"/>
        <c:axId val="160931888"/>
        <c:axId val="160932280"/>
      </c:barChart>
      <c:catAx>
        <c:axId val="16093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932280"/>
        <c:crosses val="autoZero"/>
        <c:auto val="1"/>
        <c:lblAlgn val="ctr"/>
        <c:lblOffset val="100"/>
        <c:noMultiLvlLbl val="0"/>
      </c:catAx>
      <c:valAx>
        <c:axId val="16093228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AU" sz="1200"/>
                  <a:t>%</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0931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98900" y="0"/>
            <a:ext cx="2982913" cy="496888"/>
          </a:xfrm>
          <a:prstGeom prst="rect">
            <a:avLst/>
          </a:prstGeom>
        </p:spPr>
        <p:txBody>
          <a:bodyPr vert="horz" lIns="91440" tIns="45720" rIns="91440" bIns="45720" rtlCol="0"/>
          <a:lstStyle>
            <a:lvl1pPr algn="r">
              <a:defRPr sz="1200"/>
            </a:lvl1pPr>
          </a:lstStyle>
          <a:p>
            <a:fld id="{D2C8A3D2-4BEF-4F1E-8C36-DFB87E3C7E4C}" type="datetimeFigureOut">
              <a:rPr lang="en-AU" smtClean="0"/>
              <a:t>7/09/2017</a:t>
            </a:fld>
            <a:endParaRPr lang="en-AU"/>
          </a:p>
        </p:txBody>
      </p:sp>
      <p:sp>
        <p:nvSpPr>
          <p:cNvPr id="4" name="Slide Image Placeholder 3"/>
          <p:cNvSpPr>
            <a:spLocks noGrp="1" noRot="1" noChangeAspect="1"/>
          </p:cNvSpPr>
          <p:nvPr>
            <p:ph type="sldImg" idx="2"/>
          </p:nvPr>
        </p:nvSpPr>
        <p:spPr>
          <a:xfrm>
            <a:off x="471488" y="1238250"/>
            <a:ext cx="5940425" cy="3343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8975" y="4767263"/>
            <a:ext cx="5505450" cy="39004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09113"/>
            <a:ext cx="2982913"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98900" y="9409113"/>
            <a:ext cx="2982913" cy="496887"/>
          </a:xfrm>
          <a:prstGeom prst="rect">
            <a:avLst/>
          </a:prstGeom>
        </p:spPr>
        <p:txBody>
          <a:bodyPr vert="horz" lIns="91440" tIns="45720" rIns="91440" bIns="45720" rtlCol="0" anchor="b"/>
          <a:lstStyle>
            <a:lvl1pPr algn="r">
              <a:defRPr sz="1200"/>
            </a:lvl1pPr>
          </a:lstStyle>
          <a:p>
            <a:fld id="{67922055-7860-4CAE-BD81-9502080957C7}" type="slidenum">
              <a:rPr lang="en-AU" smtClean="0"/>
              <a:t>‹#›</a:t>
            </a:fld>
            <a:endParaRPr lang="en-AU"/>
          </a:p>
        </p:txBody>
      </p:sp>
    </p:spTree>
    <p:extLst>
      <p:ext uri="{BB962C8B-B14F-4D97-AF65-F5344CB8AC3E}">
        <p14:creationId xmlns:p14="http://schemas.microsoft.com/office/powerpoint/2010/main" val="387815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1238250"/>
            <a:ext cx="5940425" cy="33432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31DF919-2DE8-4541-A8B0-80A1DFB46C22}" type="slidenum">
              <a:rPr lang="en-AU" smtClean="0"/>
              <a:t>1</a:t>
            </a:fld>
            <a:endParaRPr lang="en-AU"/>
          </a:p>
        </p:txBody>
      </p:sp>
    </p:spTree>
    <p:extLst>
      <p:ext uri="{BB962C8B-B14F-4D97-AF65-F5344CB8AC3E}">
        <p14:creationId xmlns:p14="http://schemas.microsoft.com/office/powerpoint/2010/main" val="2459376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1238250"/>
            <a:ext cx="5940425" cy="33432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1" dirty="0" smtClean="0"/>
              <a:t>31% (n=18) delivered all 9 key </a:t>
            </a:r>
            <a:r>
              <a:rPr lang="en-AU" b="1" dirty="0" err="1" smtClean="0"/>
              <a:t>msgs</a:t>
            </a:r>
            <a:r>
              <a:rPr lang="en-AU" dirty="0" smtClean="0"/>
              <a:t>, dropping to 26% (n=14) T4</a:t>
            </a:r>
          </a:p>
          <a:p>
            <a:pPr marL="171450" indent="-171450">
              <a:buFont typeface="Arial" panose="020B0604020202020204" pitchFamily="34" charset="0"/>
              <a:buChar char="•"/>
            </a:pPr>
            <a:r>
              <a:rPr lang="en-AU" dirty="0" smtClean="0"/>
              <a:t>15% (n=7) delivered without any adaptation (2010) or 9%</a:t>
            </a:r>
            <a:r>
              <a:rPr lang="en-AU" baseline="0" dirty="0" smtClean="0"/>
              <a:t> (n=3) (2011)</a:t>
            </a:r>
            <a:endParaRPr lang="en-AU" dirty="0" smtClean="0"/>
          </a:p>
          <a:p>
            <a:endParaRPr lang="en-AU" baseline="0" dirty="0" smtClean="0"/>
          </a:p>
          <a:p>
            <a:r>
              <a:rPr lang="en-AU" b="1" dirty="0" smtClean="0"/>
              <a:t>FIDELITY</a:t>
            </a:r>
            <a:r>
              <a:rPr lang="en-AU" b="1" baseline="0" dirty="0" smtClean="0"/>
              <a:t> KM LOW ACROSS ALL GROUPS</a:t>
            </a:r>
            <a:r>
              <a:rPr lang="en-AU" baseline="0" dirty="0" smtClean="0"/>
              <a:t>, but consistently greater in PA-I group (sig at T3 p=.002)</a:t>
            </a:r>
            <a:endParaRPr lang="en-AU" dirty="0" smtClean="0"/>
          </a:p>
        </p:txBody>
      </p:sp>
      <p:sp>
        <p:nvSpPr>
          <p:cNvPr id="4" name="Slide Number Placeholder 3"/>
          <p:cNvSpPr>
            <a:spLocks noGrp="1"/>
          </p:cNvSpPr>
          <p:nvPr>
            <p:ph type="sldNum" sz="quarter" idx="10"/>
          </p:nvPr>
        </p:nvSpPr>
        <p:spPr/>
        <p:txBody>
          <a:bodyPr/>
          <a:lstStyle/>
          <a:p>
            <a:fld id="{67922055-7860-4CAE-BD81-9502080957C7}" type="slidenum">
              <a:rPr lang="en-AU" smtClean="0"/>
              <a:t>10</a:t>
            </a:fld>
            <a:endParaRPr lang="en-AU"/>
          </a:p>
        </p:txBody>
      </p:sp>
    </p:spTree>
    <p:extLst>
      <p:ext uri="{BB962C8B-B14F-4D97-AF65-F5344CB8AC3E}">
        <p14:creationId xmlns:p14="http://schemas.microsoft.com/office/powerpoint/2010/main" val="3142431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1238250"/>
            <a:ext cx="5940425" cy="3343275"/>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Fidelity to SL and AB delivery increased over time.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Not significant but </a:t>
            </a:r>
            <a:r>
              <a:rPr lang="en-AU" sz="1200" b="1" kern="1200" dirty="0" smtClean="0">
                <a:solidFill>
                  <a:schemeClr val="tx1"/>
                </a:solidFill>
                <a:effectLst/>
                <a:latin typeface="+mn-lt"/>
                <a:ea typeface="+mn-ea"/>
                <a:cs typeface="+mn-cs"/>
              </a:rPr>
              <a:t>FIDELITY SL</a:t>
            </a:r>
            <a:r>
              <a:rPr lang="en-AU" sz="1200" b="1" kern="1200" baseline="0" dirty="0" smtClean="0">
                <a:solidFill>
                  <a:schemeClr val="tx1"/>
                </a:solidFill>
                <a:effectLst/>
                <a:latin typeface="+mn-lt"/>
                <a:ea typeface="+mn-ea"/>
                <a:cs typeface="+mn-cs"/>
              </a:rPr>
              <a:t> AND AB </a:t>
            </a:r>
            <a:r>
              <a:rPr lang="en-AU" sz="1200" kern="1200" baseline="0" dirty="0" smtClean="0">
                <a:solidFill>
                  <a:schemeClr val="tx1"/>
                </a:solidFill>
                <a:effectLst/>
                <a:latin typeface="+mn-lt"/>
                <a:ea typeface="+mn-ea"/>
                <a:cs typeface="+mn-cs"/>
              </a:rPr>
              <a:t>was higher SB+PA-I</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endParaRPr lang="en-AU" dirty="0" smtClean="0"/>
          </a:p>
        </p:txBody>
      </p:sp>
      <p:sp>
        <p:nvSpPr>
          <p:cNvPr id="4" name="Slide Number Placeholder 3"/>
          <p:cNvSpPr>
            <a:spLocks noGrp="1"/>
          </p:cNvSpPr>
          <p:nvPr>
            <p:ph type="sldNum" sz="quarter" idx="10"/>
          </p:nvPr>
        </p:nvSpPr>
        <p:spPr/>
        <p:txBody>
          <a:bodyPr/>
          <a:lstStyle/>
          <a:p>
            <a:fld id="{67922055-7860-4CAE-BD81-9502080957C7}" type="slidenum">
              <a:rPr lang="en-AU" smtClean="0"/>
              <a:t>11</a:t>
            </a:fld>
            <a:endParaRPr lang="en-AU"/>
          </a:p>
        </p:txBody>
      </p:sp>
    </p:spTree>
    <p:extLst>
      <p:ext uri="{BB962C8B-B14F-4D97-AF65-F5344CB8AC3E}">
        <p14:creationId xmlns:p14="http://schemas.microsoft.com/office/powerpoint/2010/main" val="316347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1238250"/>
            <a:ext cx="5940425" cy="3343275"/>
          </a:xfrm>
        </p:spPr>
      </p:sp>
      <p:sp>
        <p:nvSpPr>
          <p:cNvPr id="3" name="Notes Placeholder 2"/>
          <p:cNvSpPr>
            <a:spLocks noGrp="1"/>
          </p:cNvSpPr>
          <p:nvPr>
            <p:ph type="body" idx="1"/>
          </p:nvPr>
        </p:nvSpPr>
        <p:spPr/>
        <p:txBody>
          <a:bodyPr/>
          <a:lstStyle/>
          <a:p>
            <a:r>
              <a:rPr lang="en-AU" dirty="0" smtClean="0"/>
              <a:t>Sports equipment use was high at</a:t>
            </a:r>
            <a:r>
              <a:rPr lang="en-AU" baseline="0" dirty="0" smtClean="0"/>
              <a:t> both T3 and T4</a:t>
            </a:r>
          </a:p>
          <a:p>
            <a:r>
              <a:rPr lang="en-AU" baseline="0" dirty="0" smtClean="0"/>
              <a:t>Notable signage use dropped over time</a:t>
            </a:r>
          </a:p>
          <a:p>
            <a:endParaRPr lang="en-AU" baseline="0" dirty="0" smtClean="0"/>
          </a:p>
          <a:p>
            <a:r>
              <a:rPr lang="en-AU" baseline="0" dirty="0" smtClean="0"/>
              <a:t>Not sig, but </a:t>
            </a:r>
            <a:r>
              <a:rPr lang="en-AU" b="1" baseline="0" dirty="0" smtClean="0"/>
              <a:t>DOSE SPORTS EQUIP </a:t>
            </a:r>
            <a:r>
              <a:rPr lang="en-AU" baseline="0" dirty="0" smtClean="0"/>
              <a:t>was higher in SB+PAI</a:t>
            </a:r>
            <a:endParaRPr lang="en-AU" dirty="0" smtClean="0"/>
          </a:p>
          <a:p>
            <a:pPr marL="0" indent="0">
              <a:buFont typeface="Arial" panose="020B0604020202020204" pitchFamily="34" charset="0"/>
              <a:buNone/>
            </a:pPr>
            <a:endParaRPr lang="en-AU" dirty="0" smtClean="0"/>
          </a:p>
        </p:txBody>
      </p:sp>
      <p:sp>
        <p:nvSpPr>
          <p:cNvPr id="4" name="Slide Number Placeholder 3"/>
          <p:cNvSpPr>
            <a:spLocks noGrp="1"/>
          </p:cNvSpPr>
          <p:nvPr>
            <p:ph type="sldNum" sz="quarter" idx="10"/>
          </p:nvPr>
        </p:nvSpPr>
        <p:spPr/>
        <p:txBody>
          <a:bodyPr/>
          <a:lstStyle/>
          <a:p>
            <a:fld id="{67922055-7860-4CAE-BD81-9502080957C7}" type="slidenum">
              <a:rPr lang="en-AU" smtClean="0"/>
              <a:t>12</a:t>
            </a:fld>
            <a:endParaRPr lang="en-AU"/>
          </a:p>
        </p:txBody>
      </p:sp>
    </p:spTree>
    <p:extLst>
      <p:ext uri="{BB962C8B-B14F-4D97-AF65-F5344CB8AC3E}">
        <p14:creationId xmlns:p14="http://schemas.microsoft.com/office/powerpoint/2010/main" val="2311237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1238250"/>
            <a:ext cx="5940425" cy="3343275"/>
          </a:xfrm>
        </p:spPr>
      </p:sp>
      <p:sp>
        <p:nvSpPr>
          <p:cNvPr id="3" name="Notes Placeholder 2"/>
          <p:cNvSpPr>
            <a:spLocks noGrp="1"/>
          </p:cNvSpPr>
          <p:nvPr>
            <p:ph type="body" idx="1"/>
          </p:nvPr>
        </p:nvSpPr>
        <p:spPr/>
        <p:txBody>
          <a:bodyPr/>
          <a:lstStyle/>
          <a:p>
            <a:r>
              <a:rPr lang="en-AU" sz="1200" b="1" dirty="0" smtClean="0"/>
              <a:t>T3: </a:t>
            </a:r>
            <a:r>
              <a:rPr lang="en-AU" sz="1200" dirty="0" smtClean="0"/>
              <a:t>Majority moderate implementation </a:t>
            </a:r>
          </a:p>
          <a:p>
            <a:r>
              <a:rPr lang="en-AU" sz="1200" b="1" dirty="0" smtClean="0"/>
              <a:t>T4</a:t>
            </a:r>
            <a:r>
              <a:rPr lang="en-AU" sz="1200" dirty="0" smtClean="0"/>
              <a:t>: Majority low implementation</a:t>
            </a:r>
          </a:p>
          <a:p>
            <a:endParaRPr lang="en-AU" dirty="0"/>
          </a:p>
        </p:txBody>
      </p:sp>
      <p:sp>
        <p:nvSpPr>
          <p:cNvPr id="4" name="Slide Number Placeholder 3"/>
          <p:cNvSpPr>
            <a:spLocks noGrp="1"/>
          </p:cNvSpPr>
          <p:nvPr>
            <p:ph type="sldNum" sz="quarter" idx="10"/>
          </p:nvPr>
        </p:nvSpPr>
        <p:spPr/>
        <p:txBody>
          <a:bodyPr/>
          <a:lstStyle/>
          <a:p>
            <a:fld id="{67922055-7860-4CAE-BD81-9502080957C7}" type="slidenum">
              <a:rPr lang="en-AU" smtClean="0"/>
              <a:t>13</a:t>
            </a:fld>
            <a:endParaRPr lang="en-AU"/>
          </a:p>
        </p:txBody>
      </p:sp>
    </p:spTree>
    <p:extLst>
      <p:ext uri="{BB962C8B-B14F-4D97-AF65-F5344CB8AC3E}">
        <p14:creationId xmlns:p14="http://schemas.microsoft.com/office/powerpoint/2010/main" val="4159506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1238250"/>
            <a:ext cx="5940425" cy="3343275"/>
          </a:xfrm>
        </p:spPr>
      </p:sp>
      <p:sp>
        <p:nvSpPr>
          <p:cNvPr id="3" name="Notes Placeholder 2"/>
          <p:cNvSpPr>
            <a:spLocks noGrp="1"/>
          </p:cNvSpPr>
          <p:nvPr>
            <p:ph type="body" idx="1"/>
          </p:nvPr>
        </p:nvSpPr>
        <p:spPr/>
        <p:txBody>
          <a:bodyPr/>
          <a:lstStyle/>
          <a:p>
            <a:r>
              <a:rPr lang="en-AU" sz="1400" dirty="0" smtClean="0"/>
              <a:t>No sig. associations between teacher implementation level and child outcomes (av. day, weekday, weekend day)</a:t>
            </a:r>
          </a:p>
          <a:p>
            <a:pPr lvl="2">
              <a:buFont typeface="Courier New" panose="02070309020205020404" pitchFamily="49" charset="0"/>
              <a:buChar char="o"/>
            </a:pPr>
            <a:r>
              <a:rPr lang="en-AU" sz="1400" dirty="0" smtClean="0"/>
              <a:t>Sedentary time</a:t>
            </a:r>
          </a:p>
          <a:p>
            <a:pPr lvl="2">
              <a:buFont typeface="Courier New" panose="02070309020205020404" pitchFamily="49" charset="0"/>
              <a:buChar char="o"/>
            </a:pPr>
            <a:r>
              <a:rPr lang="en-AU" sz="1400" dirty="0" smtClean="0"/>
              <a:t>Light-intensity PA</a:t>
            </a:r>
          </a:p>
          <a:p>
            <a:pPr lvl="2">
              <a:buFont typeface="Courier New" panose="02070309020205020404" pitchFamily="49" charset="0"/>
              <a:buChar char="o"/>
            </a:pPr>
            <a:r>
              <a:rPr lang="en-AU" sz="1400" dirty="0" smtClean="0"/>
              <a:t>MVPA</a:t>
            </a:r>
          </a:p>
          <a:p>
            <a:pPr lvl="2">
              <a:buFont typeface="Courier New" panose="02070309020205020404" pitchFamily="49" charset="0"/>
              <a:buChar char="o"/>
            </a:pPr>
            <a:r>
              <a:rPr lang="en-AU" sz="1400" dirty="0" smtClean="0"/>
              <a:t>Frequency of sedentary breaks</a:t>
            </a:r>
          </a:p>
        </p:txBody>
      </p:sp>
      <p:sp>
        <p:nvSpPr>
          <p:cNvPr id="4" name="Slide Number Placeholder 3"/>
          <p:cNvSpPr>
            <a:spLocks noGrp="1"/>
          </p:cNvSpPr>
          <p:nvPr>
            <p:ph type="sldNum" sz="quarter" idx="10"/>
          </p:nvPr>
        </p:nvSpPr>
        <p:spPr/>
        <p:txBody>
          <a:bodyPr/>
          <a:lstStyle/>
          <a:p>
            <a:fld id="{67922055-7860-4CAE-BD81-9502080957C7}" type="slidenum">
              <a:rPr lang="en-AU" smtClean="0"/>
              <a:t>14</a:t>
            </a:fld>
            <a:endParaRPr lang="en-AU"/>
          </a:p>
        </p:txBody>
      </p:sp>
    </p:spTree>
    <p:extLst>
      <p:ext uri="{BB962C8B-B14F-4D97-AF65-F5344CB8AC3E}">
        <p14:creationId xmlns:p14="http://schemas.microsoft.com/office/powerpoint/2010/main" val="3981963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Themes</a:t>
            </a:r>
            <a:r>
              <a:rPr lang="en-AU" sz="1200" baseline="0" dirty="0" smtClean="0"/>
              <a:t> emerged at both time points and consistent across groups</a:t>
            </a:r>
            <a:endParaRPr lang="en-AU" sz="1200" dirty="0" smtClean="0"/>
          </a:p>
          <a:p>
            <a:r>
              <a:rPr lang="en-AU" dirty="0" smtClean="0"/>
              <a:t>At an individual level</a:t>
            </a:r>
          </a:p>
          <a:p>
            <a:r>
              <a:rPr lang="en-AU" sz="1200" b="1" i="0" kern="1200" dirty="0" smtClean="0">
                <a:solidFill>
                  <a:schemeClr val="tx1"/>
                </a:solidFill>
                <a:effectLst/>
                <a:latin typeface="+mn-lt"/>
                <a:ea typeface="+mn-ea"/>
                <a:cs typeface="+mn-cs"/>
              </a:rPr>
              <a:t>Children’s enjoyment</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 most frequently reported theme was children’s enjoyment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Teachers described children’s pleasure in participating in the program’s physically active elements and the children’s ability to refocus quickly after active breaks. </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sz="1200" kern="1200" dirty="0" smtClean="0">
                <a:solidFill>
                  <a:schemeClr val="tx1"/>
                </a:solidFill>
                <a:effectLst/>
                <a:latin typeface="+mn-lt"/>
                <a:ea typeface="+mn-ea"/>
                <a:cs typeface="+mn-cs"/>
              </a:rPr>
              <a:t>This included an </a:t>
            </a:r>
            <a:r>
              <a:rPr lang="en-AU" sz="1200" b="1" kern="1200" dirty="0" smtClean="0">
                <a:solidFill>
                  <a:schemeClr val="tx1"/>
                </a:solidFill>
                <a:effectLst/>
                <a:latin typeface="+mn-lt"/>
                <a:ea typeface="+mn-ea"/>
                <a:cs typeface="+mn-cs"/>
              </a:rPr>
              <a:t>awareness and understanding of program values and benefits </a:t>
            </a:r>
            <a:r>
              <a:rPr lang="en-AU" sz="1200" kern="1200" dirty="0" smtClean="0">
                <a:solidFill>
                  <a:schemeClr val="tx1"/>
                </a:solidFill>
                <a:effectLst/>
                <a:latin typeface="+mn-lt"/>
                <a:ea typeface="+mn-ea"/>
                <a:cs typeface="+mn-cs"/>
              </a:rPr>
              <a:t>as influencing their decision to integrate the program:</a:t>
            </a:r>
          </a:p>
          <a:p>
            <a:r>
              <a:rPr lang="en-AU"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Implementation was also supported by the teachers’ freedom and flexibility </a:t>
            </a:r>
            <a:r>
              <a:rPr lang="en-AU" sz="1200" kern="1200" dirty="0" smtClean="0">
                <a:solidFill>
                  <a:schemeClr val="tx1"/>
                </a:solidFill>
                <a:effectLst/>
                <a:latin typeface="+mn-lt"/>
                <a:ea typeface="+mn-ea"/>
                <a:cs typeface="+mn-cs"/>
              </a:rPr>
              <a:t>to deliver aspects of the program when required, although identified only at T4. </a:t>
            </a:r>
            <a:r>
              <a:rPr lang="en-AU" sz="1200" dirty="0" smtClean="0"/>
              <a:t>At T4, this was described in context of a teacher using the active breaks as and when they perceived a need:</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7922055-7860-4CAE-BD81-9502080957C7}" type="slidenum">
              <a:rPr lang="en-AU" smtClean="0"/>
              <a:t>15</a:t>
            </a:fld>
            <a:endParaRPr lang="en-AU"/>
          </a:p>
        </p:txBody>
      </p:sp>
    </p:spTree>
    <p:extLst>
      <p:ext uri="{BB962C8B-B14F-4D97-AF65-F5344CB8AC3E}">
        <p14:creationId xmlns:p14="http://schemas.microsoft.com/office/powerpoint/2010/main" val="678103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kern="1200" smtClean="0">
                <a:solidFill>
                  <a:schemeClr val="tx1"/>
                </a:solidFill>
                <a:effectLst/>
                <a:latin typeface="+mn-lt"/>
                <a:ea typeface="+mn-ea"/>
                <a:cs typeface="+mn-cs"/>
              </a:rPr>
              <a:t>At an organisational level, successful integration of the program into, and expansion of, existing teaching practices was the most frequently reported enabling factor for implementation.</a:t>
            </a: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One teacher referred to a supporting school ethos and infrastructure to facilitate program implementation</a:t>
            </a:r>
            <a:endParaRPr lang="en-AU" dirty="0"/>
          </a:p>
        </p:txBody>
      </p:sp>
      <p:sp>
        <p:nvSpPr>
          <p:cNvPr id="4" name="Slide Number Placeholder 3"/>
          <p:cNvSpPr>
            <a:spLocks noGrp="1"/>
          </p:cNvSpPr>
          <p:nvPr>
            <p:ph type="sldNum" sz="quarter" idx="10"/>
          </p:nvPr>
        </p:nvSpPr>
        <p:spPr/>
        <p:txBody>
          <a:bodyPr/>
          <a:lstStyle/>
          <a:p>
            <a:fld id="{67922055-7860-4CAE-BD81-9502080957C7}" type="slidenum">
              <a:rPr lang="en-AU" smtClean="0"/>
              <a:t>16</a:t>
            </a:fld>
            <a:endParaRPr lang="en-AU"/>
          </a:p>
        </p:txBody>
      </p:sp>
    </p:spTree>
    <p:extLst>
      <p:ext uri="{BB962C8B-B14F-4D97-AF65-F5344CB8AC3E}">
        <p14:creationId xmlns:p14="http://schemas.microsoft.com/office/powerpoint/2010/main" val="54917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smtClean="0">
                <a:solidFill>
                  <a:schemeClr val="tx1"/>
                </a:solidFill>
                <a:effectLst/>
                <a:latin typeface="+mn-lt"/>
                <a:ea typeface="+mn-ea"/>
                <a:cs typeface="+mn-cs"/>
              </a:rPr>
              <a:t>Barriers to program delivery </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At both time points, the most consistently reported barrier to program delivery at an individual level was time constraints.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Teachers referred to competing demands and conflicts between timetable content and delivery. </a:t>
            </a: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Some teachers associated active breaks and standing lessons with disruptions or distractions to the class.  Specifically, these were described in reference to differences in children’s learning styles and classroom behaviour, and the potential inappropriateness of these components among children with behavioural difficulties or additional learning needs. </a:t>
            </a: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 third most commonly reported theme by teachers, was forgetting to implement. This was reported as a barrier to key message, standing lesson and active break delivery: </a:t>
            </a:r>
          </a:p>
          <a:p>
            <a:endParaRPr lang="en-AU" dirty="0"/>
          </a:p>
        </p:txBody>
      </p:sp>
      <p:sp>
        <p:nvSpPr>
          <p:cNvPr id="4" name="Slide Number Placeholder 3"/>
          <p:cNvSpPr>
            <a:spLocks noGrp="1"/>
          </p:cNvSpPr>
          <p:nvPr>
            <p:ph type="sldNum" sz="quarter" idx="10"/>
          </p:nvPr>
        </p:nvSpPr>
        <p:spPr/>
        <p:txBody>
          <a:bodyPr/>
          <a:lstStyle/>
          <a:p>
            <a:fld id="{67922055-7860-4CAE-BD81-9502080957C7}" type="slidenum">
              <a:rPr lang="en-AU" smtClean="0"/>
              <a:t>17</a:t>
            </a:fld>
            <a:endParaRPr lang="en-AU"/>
          </a:p>
        </p:txBody>
      </p:sp>
    </p:spTree>
    <p:extLst>
      <p:ext uri="{BB962C8B-B14F-4D97-AF65-F5344CB8AC3E}">
        <p14:creationId xmlns:p14="http://schemas.microsoft.com/office/powerpoint/2010/main" val="3207172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Organisational level barriers included the absence of ‘top-down’ school promotion, resulting in some teachers lacking an awareness of participation, in particular at T4.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This was attributed to insufficient leadership and promotion of the program at the school level, including weaknesses in communication leading to program discontinuation.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School leadership and management support was integral to long-term integration of the program as a whole-of-school approach: </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922055-7860-4CAE-BD81-9502080957C7}" type="slidenum">
              <a:rPr lang="en-AU" smtClean="0"/>
              <a:t>18</a:t>
            </a:fld>
            <a:endParaRPr lang="en-AU"/>
          </a:p>
        </p:txBody>
      </p:sp>
    </p:spTree>
    <p:extLst>
      <p:ext uri="{BB962C8B-B14F-4D97-AF65-F5344CB8AC3E}">
        <p14:creationId xmlns:p14="http://schemas.microsoft.com/office/powerpoint/2010/main" val="4207955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Because its targeting messages pedagogy and equipment use/access (which schools have) – and they can use existing</a:t>
            </a:r>
          </a:p>
          <a:p>
            <a:endParaRPr lang="en-AU"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922055-7860-4CAE-BD81-9502080957C7}" type="slidenum">
              <a:rPr lang="en-AU" smtClean="0"/>
              <a:t>19</a:t>
            </a:fld>
            <a:endParaRPr lang="en-AU"/>
          </a:p>
        </p:txBody>
      </p:sp>
    </p:spTree>
    <p:extLst>
      <p:ext uri="{BB962C8B-B14F-4D97-AF65-F5344CB8AC3E}">
        <p14:creationId xmlns:p14="http://schemas.microsoft.com/office/powerpoint/2010/main" val="233144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1238250"/>
            <a:ext cx="5940425" cy="3343275"/>
          </a:xfrm>
        </p:spPr>
      </p:sp>
      <p:sp>
        <p:nvSpPr>
          <p:cNvPr id="3" name="Notes Placeholder 2"/>
          <p:cNvSpPr>
            <a:spLocks noGrp="1"/>
          </p:cNvSpPr>
          <p:nvPr>
            <p:ph type="body" idx="1"/>
          </p:nvPr>
        </p:nvSpPr>
        <p:spPr/>
        <p:txBody>
          <a:bodyPr/>
          <a:lstStyle/>
          <a:p>
            <a:r>
              <a:rPr lang="en-AU" sz="1200" dirty="0" smtClean="0"/>
              <a:t>of 60 mins/day of MVPA</a:t>
            </a:r>
            <a:r>
              <a:rPr lang="en-AU" sz="1200" baseline="0" dirty="0" smtClean="0"/>
              <a:t> p/day</a:t>
            </a:r>
            <a:endParaRPr lang="en-AU" sz="1200" dirty="0" smtClean="0"/>
          </a:p>
          <a:p>
            <a:endParaRPr lang="en-AU" sz="1200" dirty="0" smtClean="0"/>
          </a:p>
          <a:p>
            <a:r>
              <a:rPr lang="en-AU" sz="1200" dirty="0" smtClean="0"/>
              <a:t>Beyond health and WB, may be important for optimal cognitive development and academic achievement </a:t>
            </a:r>
            <a:r>
              <a:rPr lang="en-AU" sz="1200" i="1" dirty="0" smtClean="0">
                <a:solidFill>
                  <a:schemeClr val="bg1">
                    <a:lumMod val="50000"/>
                  </a:schemeClr>
                </a:solidFill>
              </a:rPr>
              <a:t>(Janssen &amp; LeBlanc, 2010, Singh et al., 2012)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In Australia 2</a:t>
            </a:r>
            <a:r>
              <a:rPr lang="en-AU" sz="1200" baseline="30000" dirty="0" smtClean="0"/>
              <a:t>nd</a:t>
            </a:r>
            <a:r>
              <a:rPr lang="en-AU" sz="1200" baseline="0" dirty="0" smtClean="0"/>
              <a:t> </a:t>
            </a:r>
            <a:r>
              <a:rPr lang="en-AU" sz="1200" dirty="0" smtClean="0"/>
              <a:t>biggest contributor to the cancer burden [2,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smtClean="0"/>
          </a:p>
        </p:txBody>
      </p:sp>
      <p:sp>
        <p:nvSpPr>
          <p:cNvPr id="4" name="Slide Number Placeholder 3"/>
          <p:cNvSpPr>
            <a:spLocks noGrp="1"/>
          </p:cNvSpPr>
          <p:nvPr>
            <p:ph type="sldNum" sz="quarter" idx="10"/>
          </p:nvPr>
        </p:nvSpPr>
        <p:spPr/>
        <p:txBody>
          <a:bodyPr/>
          <a:lstStyle/>
          <a:p>
            <a:fld id="{04FCC5C1-3FE9-464B-93CF-95A74DDB753E}" type="slidenum">
              <a:rPr lang="en-AU" smtClean="0"/>
              <a:t>2</a:t>
            </a:fld>
            <a:endParaRPr lang="en-AU" dirty="0"/>
          </a:p>
        </p:txBody>
      </p:sp>
    </p:spTree>
    <p:extLst>
      <p:ext uri="{BB962C8B-B14F-4D97-AF65-F5344CB8AC3E}">
        <p14:creationId xmlns:p14="http://schemas.microsoft.com/office/powerpoint/2010/main" val="2978464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smtClean="0"/>
              <a:t>RESULT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u="none" strike="noStrike" kern="1200" baseline="0" dirty="0" smtClean="0">
                <a:solidFill>
                  <a:schemeClr val="tx1"/>
                </a:solidFill>
                <a:latin typeface="+mn-lt"/>
                <a:ea typeface="+mn-ea"/>
                <a:cs typeface="+mn-cs"/>
              </a:rPr>
              <a:t>Teacher perceived a</a:t>
            </a:r>
            <a:r>
              <a:rPr lang="en-AU" sz="1200" dirty="0" smtClean="0"/>
              <a:t> supporting school ethos as integral to deliver of the initiative </a:t>
            </a:r>
            <a:endParaRPr lang="en-AU"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smtClean="0"/>
              <a:t>Absence ‘top down’ school level</a:t>
            </a:r>
            <a:r>
              <a:rPr lang="en-AU" sz="1200" u="sng" dirty="0" smtClean="0"/>
              <a:t> </a:t>
            </a:r>
            <a:r>
              <a:rPr lang="en-AU" sz="1200" u="none" dirty="0" smtClean="0"/>
              <a:t>promotion</a:t>
            </a:r>
            <a:r>
              <a:rPr lang="en-AU" sz="1200" u="none" baseline="0" dirty="0" smtClean="0"/>
              <a:t> (beyond sign up ACTIVE) </a:t>
            </a:r>
            <a:r>
              <a:rPr lang="en-AU" sz="1200" baseline="0" dirty="0" smtClean="0"/>
              <a:t>a barrier to implementation (and sustainability)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0" u="none" strike="noStrike" kern="1200" baseline="0" dirty="0" smtClean="0">
                <a:solidFill>
                  <a:schemeClr val="tx1"/>
                </a:solidFill>
                <a:latin typeface="+mn-lt"/>
                <a:ea typeface="+mn-ea"/>
                <a:cs typeface="+mn-cs"/>
              </a:rPr>
              <a:t>WHAT’s really important here AND THE IMPLICATION FOR PRACTICE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i="0" u="none" strike="noStrike" kern="1200" baseline="0" dirty="0" smtClean="0">
                <a:solidFill>
                  <a:schemeClr val="tx1"/>
                </a:solidFill>
                <a:latin typeface="+mn-lt"/>
                <a:ea typeface="+mn-ea"/>
                <a:cs typeface="+mn-cs"/>
              </a:rPr>
              <a:t>I</a:t>
            </a:r>
            <a:r>
              <a:rPr lang="en-AU" sz="1200" b="0" i="0" u="none" strike="noStrike" kern="1200" baseline="0" dirty="0" smtClean="0">
                <a:solidFill>
                  <a:schemeClr val="tx1"/>
                </a:solidFill>
                <a:latin typeface="+mn-lt"/>
                <a:ea typeface="+mn-ea"/>
                <a:cs typeface="+mn-cs"/>
              </a:rPr>
              <a:t>s the ACTIVE promotion and awareness of support from the Principal (not just sign up)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the trial focussed on training teachers to implement, yet for effective implementation, strategies that support schools to adopt and actively promote, support and commit to implementation may be necessary.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i="0" u="none" strike="noStrike" kern="1200" baseline="0" dirty="0" smtClean="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And this could be influenced by their existing culture for promoting PA or for supporting staff and student H&amp;WB, or their behavioural or resource capacity to actual adopt the initiatives – so in practice, strategies that foster organisational capacity to implement and buy-in – such as through targeted training and supporting resources – may be necessary to ensure schools, at an organisational level, have the skills to activity support and have sufficient capacity to promote and sustain implementation</a:t>
            </a:r>
          </a:p>
        </p:txBody>
      </p:sp>
      <p:sp>
        <p:nvSpPr>
          <p:cNvPr id="4" name="Slide Number Placeholder 3"/>
          <p:cNvSpPr>
            <a:spLocks noGrp="1"/>
          </p:cNvSpPr>
          <p:nvPr>
            <p:ph type="sldNum" sz="quarter" idx="10"/>
          </p:nvPr>
        </p:nvSpPr>
        <p:spPr/>
        <p:txBody>
          <a:bodyPr/>
          <a:lstStyle/>
          <a:p>
            <a:fld id="{67922055-7860-4CAE-BD81-9502080957C7}" type="slidenum">
              <a:rPr lang="en-AU" smtClean="0"/>
              <a:t>20</a:t>
            </a:fld>
            <a:endParaRPr lang="en-AU"/>
          </a:p>
        </p:txBody>
      </p:sp>
    </p:spTree>
    <p:extLst>
      <p:ext uri="{BB962C8B-B14F-4D97-AF65-F5344CB8AC3E}">
        <p14:creationId xmlns:p14="http://schemas.microsoft.com/office/powerpoint/2010/main" val="727765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RESULT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Whilst the value and program benefits emerged as a facilitator, children’s enjoyment was the overwhelming theme as a facilitator to teacher sustained delivery was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sz="1200" b="1" i="0" u="none" strike="noStrike" kern="1200" baseline="0" dirty="0" smtClean="0">
                <a:solidFill>
                  <a:schemeClr val="tx1"/>
                </a:solidFill>
                <a:latin typeface="+mn-lt"/>
                <a:ea typeface="+mn-ea"/>
                <a:cs typeface="+mn-cs"/>
              </a:rPr>
              <a:t>this was where the teachers attributed value of impact primarily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sz="1200" b="1" i="0" u="none" strike="noStrike" kern="1200" baseline="0" dirty="0" smtClean="0">
                <a:solidFill>
                  <a:schemeClr val="tx1"/>
                </a:solidFill>
                <a:latin typeface="+mn-lt"/>
                <a:ea typeface="+mn-ea"/>
                <a:cs typeface="+mn-cs"/>
              </a:rPr>
              <a:t>But also in terms of the intervention characteristics - </a:t>
            </a:r>
            <a:r>
              <a:rPr lang="en-AU" sz="1200" b="0" i="0" u="none" strike="noStrike" kern="1200" baseline="0" dirty="0" smtClean="0">
                <a:solidFill>
                  <a:schemeClr val="tx1"/>
                </a:solidFill>
                <a:latin typeface="+mn-lt"/>
                <a:ea typeface="+mn-ea"/>
                <a:cs typeface="+mn-cs"/>
              </a:rPr>
              <a:t>E</a:t>
            </a:r>
            <a:r>
              <a:rPr lang="en-AU" sz="1200" dirty="0" smtClean="0"/>
              <a:t>ase of integration into existing practice</a:t>
            </a:r>
            <a:r>
              <a:rPr lang="en-AU" sz="1200" baseline="0" dirty="0" smtClean="0"/>
              <a:t>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Unrelated to the health outcomes – they are what the implementers (teachers) themselves valued.</a:t>
            </a:r>
          </a:p>
          <a:p>
            <a:endParaRPr lang="en-AU"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tx1"/>
                </a:solidFill>
                <a:latin typeface="+mn-lt"/>
                <a:ea typeface="+mn-ea"/>
                <a:cs typeface="+mn-cs"/>
              </a:rPr>
              <a:t>SO IMPLICATIONS FOR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sng" strike="noStrike" kern="1200" baseline="0" dirty="0" smtClean="0">
                <a:solidFill>
                  <a:schemeClr val="tx1"/>
                </a:solidFill>
                <a:latin typeface="+mn-lt"/>
                <a:ea typeface="+mn-ea"/>
                <a:cs typeface="+mn-cs"/>
              </a:rPr>
              <a:t>Here is a good example of why our research agenda mustn’t be confused with the practice agenda: and we mustn’t assume our outcomes are the priority of the audience, and an understanding of the target setting priorities is key for practice translation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This initiative does have multiple outcomes beyond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	– by being integrated into the curriculum, it helps teachers meet the curriculum guidelines,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	- Qual quote earlier described that the active break was a more efficient way to have the lesson and allow the whole group to access water – so less disruptive in that capacity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In practice, HOW the intervention is integrated and IMPACT BEYOND JUST HEALTH PA/SB relevant to the target user/setting may need to be advocated by relevant practitioners, funders or policy makers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Not in </a:t>
            </a:r>
            <a:r>
              <a:rPr lang="en-AU" sz="1200" b="0" i="0" u="none" strike="noStrike" kern="1200" baseline="0" dirty="0" err="1" smtClean="0">
                <a:solidFill>
                  <a:schemeClr val="tx1"/>
                </a:solidFill>
                <a:latin typeface="+mn-lt"/>
                <a:ea typeface="+mn-ea"/>
                <a:cs typeface="+mn-cs"/>
              </a:rPr>
              <a:t>pres</a:t>
            </a:r>
            <a:r>
              <a:rPr lang="en-AU" sz="1200" b="0" i="0" u="none" strike="noStrike" kern="1200" baseline="0" dirty="0" smtClean="0">
                <a:solidFill>
                  <a:schemeClr val="tx1"/>
                </a:solidFill>
                <a:latin typeface="+mn-lt"/>
                <a:ea typeface="+mn-ea"/>
                <a:cs typeface="+mn-cs"/>
              </a:rPr>
              <a:t> – but funders too</a:t>
            </a:r>
          </a:p>
        </p:txBody>
      </p:sp>
      <p:sp>
        <p:nvSpPr>
          <p:cNvPr id="4" name="Slide Number Placeholder 3"/>
          <p:cNvSpPr>
            <a:spLocks noGrp="1"/>
          </p:cNvSpPr>
          <p:nvPr>
            <p:ph type="sldNum" sz="quarter" idx="10"/>
          </p:nvPr>
        </p:nvSpPr>
        <p:spPr/>
        <p:txBody>
          <a:bodyPr/>
          <a:lstStyle/>
          <a:p>
            <a:fld id="{67922055-7860-4CAE-BD81-9502080957C7}" type="slidenum">
              <a:rPr lang="en-AU" smtClean="0"/>
              <a:t>21</a:t>
            </a:fld>
            <a:endParaRPr lang="en-AU"/>
          </a:p>
        </p:txBody>
      </p:sp>
    </p:spTree>
    <p:extLst>
      <p:ext uri="{BB962C8B-B14F-4D97-AF65-F5344CB8AC3E}">
        <p14:creationId xmlns:p14="http://schemas.microsoft.com/office/powerpoint/2010/main" val="3106437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sz="1200" b="1" i="0" u="none" strike="noStrike" kern="1200" baseline="0" dirty="0" smtClean="0">
                <a:solidFill>
                  <a:schemeClr val="tx1"/>
                </a:solidFill>
                <a:latin typeface="+mn-lt"/>
                <a:ea typeface="+mn-ea"/>
                <a:cs typeface="+mn-cs"/>
              </a:rPr>
              <a:t>THE POLICY IMPLICATIONS OF THE RESULTS </a:t>
            </a:r>
          </a:p>
          <a:p>
            <a:pPr marL="0" indent="0">
              <a:buFontTx/>
              <a:buNone/>
            </a:pPr>
            <a:r>
              <a:rPr lang="en-AU" sz="1200" b="1" i="0" u="none" strike="noStrike" kern="1200" baseline="0" dirty="0" smtClean="0">
                <a:solidFill>
                  <a:schemeClr val="tx1"/>
                </a:solidFill>
                <a:latin typeface="+mn-lt"/>
                <a:ea typeface="+mn-ea"/>
                <a:cs typeface="+mn-cs"/>
              </a:rPr>
              <a:t>At the school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Only key qual themes shown, emerged in context of sustained implementation SPECIFIC POLICY RELATED TO THE STRATEGIES IS NOT REQUIRED</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In Australia, schools often have a H&amp;WB policies, which may include aspects of PA promotion, and rather than the specific strategies that should be integrated – but this is a whole-of-school approach and its the underlying principles that need translation into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	–  provision equip not problem - ensuring children have </a:t>
            </a:r>
            <a:r>
              <a:rPr lang="en-AU" sz="1200" b="0" i="0" u="sng" strike="noStrike" kern="1200" baseline="0" dirty="0" smtClean="0">
                <a:solidFill>
                  <a:schemeClr val="tx1"/>
                </a:solidFill>
                <a:latin typeface="+mn-lt"/>
                <a:ea typeface="+mn-ea"/>
                <a:cs typeface="+mn-cs"/>
              </a:rPr>
              <a:t>ACCESS</a:t>
            </a:r>
            <a:r>
              <a:rPr lang="en-AU" sz="1200" b="0" i="0" u="none" strike="noStrike" kern="1200" baseline="0" dirty="0" smtClean="0">
                <a:solidFill>
                  <a:schemeClr val="tx1"/>
                </a:solidFill>
                <a:latin typeface="+mn-lt"/>
                <a:ea typeface="+mn-ea"/>
                <a:cs typeface="+mn-cs"/>
              </a:rPr>
              <a:t> to it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 	- At this could be included in supporting implementation resources provided to schools - template policy statements to assist them in amending their existing policies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sz="1200" b="0"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Policy more broadly</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results have implications for how we train teachers and build schools </a:t>
            </a:r>
          </a:p>
          <a:p>
            <a:pPr marL="628650" lvl="1"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Upstream not retro fitting</a:t>
            </a:r>
          </a:p>
          <a:p>
            <a:pPr marL="628650" lvl="1"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Growing pop. we now have the introduction of vertical schools (play areas on roof) so policy around new buildings and improving existing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sz="1200" b="0"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Whilst policy change is complex and lengthy, FIRST THREE IMPLICATIONS ARE IMMEDIATELY USEFUL to relevant health and education </a:t>
            </a:r>
            <a:r>
              <a:rPr lang="en-AU" sz="1200" b="1" i="0" u="none" strike="noStrike" kern="1200" baseline="0" dirty="0" err="1" smtClean="0">
                <a:solidFill>
                  <a:schemeClr val="tx1"/>
                </a:solidFill>
                <a:latin typeface="+mn-lt"/>
                <a:ea typeface="+mn-ea"/>
                <a:cs typeface="+mn-cs"/>
              </a:rPr>
              <a:t>organsiations</a:t>
            </a:r>
            <a:endParaRPr lang="en-AU"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922055-7860-4CAE-BD81-9502080957C7}" type="slidenum">
              <a:rPr lang="en-AU" smtClean="0"/>
              <a:t>22</a:t>
            </a:fld>
            <a:endParaRPr lang="en-AU"/>
          </a:p>
        </p:txBody>
      </p:sp>
    </p:spTree>
    <p:extLst>
      <p:ext uri="{BB962C8B-B14F-4D97-AF65-F5344CB8AC3E}">
        <p14:creationId xmlns:p14="http://schemas.microsoft.com/office/powerpoint/2010/main" val="2465728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What I’ve described relates to the Australian context, however in terms of potential generalizability to other contexts and countries even,</a:t>
            </a:r>
          </a:p>
          <a:p>
            <a:endParaRPr lang="en-AU"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922055-7860-4CAE-BD81-9502080957C7}" type="slidenum">
              <a:rPr lang="en-AU" smtClean="0"/>
              <a:t>23</a:t>
            </a:fld>
            <a:endParaRPr lang="en-AU"/>
          </a:p>
        </p:txBody>
      </p:sp>
    </p:spTree>
    <p:extLst>
      <p:ext uri="{BB962C8B-B14F-4D97-AF65-F5344CB8AC3E}">
        <p14:creationId xmlns:p14="http://schemas.microsoft.com/office/powerpoint/2010/main" val="3032267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being adapted and trialled in New Zealand next year, to make it contextually appropriate for Maori populations</a:t>
            </a:r>
            <a:endParaRPr lang="en-AU"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922055-7860-4CAE-BD81-9502080957C7}" type="slidenum">
              <a:rPr lang="en-AU" smtClean="0"/>
              <a:t>24</a:t>
            </a:fld>
            <a:endParaRPr lang="en-AU"/>
          </a:p>
        </p:txBody>
      </p:sp>
    </p:spTree>
    <p:extLst>
      <p:ext uri="{BB962C8B-B14F-4D97-AF65-F5344CB8AC3E}">
        <p14:creationId xmlns:p14="http://schemas.microsoft.com/office/powerpoint/2010/main" val="3924244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In UK is has been adapted</a:t>
            </a:r>
            <a:r>
              <a:rPr lang="en-AU" baseline="0" dirty="0" smtClean="0"/>
              <a:t> and informed </a:t>
            </a:r>
            <a:r>
              <a:rPr lang="en-US" sz="1200" kern="1200" dirty="0" smtClean="0">
                <a:solidFill>
                  <a:schemeClr val="tx1"/>
                </a:solidFill>
                <a:effectLst/>
                <a:latin typeface="+mn-lt"/>
                <a:ea typeface="+mn-ea"/>
                <a:cs typeface="+mn-cs"/>
              </a:rPr>
              <a:t>The CLASS PAL (Physically Active Learning) Project</a:t>
            </a:r>
            <a:endParaRPr lang="en-AU"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922055-7860-4CAE-BD81-9502080957C7}" type="slidenum">
              <a:rPr lang="en-AU" smtClean="0"/>
              <a:t>25</a:t>
            </a:fld>
            <a:endParaRPr lang="en-AU"/>
          </a:p>
        </p:txBody>
      </p:sp>
    </p:spTree>
    <p:extLst>
      <p:ext uri="{BB962C8B-B14F-4D97-AF65-F5344CB8AC3E}">
        <p14:creationId xmlns:p14="http://schemas.microsoft.com/office/powerpoint/2010/main" val="2248630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And there has been recent interest in Brazil to adapt and implement the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So the intervention has been recognised as potentially generalizable to other contexts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922055-7860-4CAE-BD81-9502080957C7}" type="slidenum">
              <a:rPr lang="en-AU" smtClean="0"/>
              <a:t>26</a:t>
            </a:fld>
            <a:endParaRPr lang="en-AU"/>
          </a:p>
        </p:txBody>
      </p:sp>
    </p:spTree>
    <p:extLst>
      <p:ext uri="{BB962C8B-B14F-4D97-AF65-F5344CB8AC3E}">
        <p14:creationId xmlns:p14="http://schemas.microsoft.com/office/powerpoint/2010/main" val="2738427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tx1"/>
                </a:solidFill>
                <a:latin typeface="+mn-lt"/>
                <a:ea typeface="+mn-ea"/>
                <a:cs typeface="+mn-cs"/>
              </a:rPr>
              <a:t>All of these have different curriculum structures, cultures and policies.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0" u="none" strike="noStrike" kern="1200" baseline="0" dirty="0" smtClean="0">
                <a:solidFill>
                  <a:schemeClr val="tx1"/>
                </a:solidFill>
                <a:latin typeface="+mn-lt"/>
                <a:ea typeface="+mn-ea"/>
                <a:cs typeface="+mn-cs"/>
              </a:rPr>
              <a:t>Innovation itself: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sz="1200" b="0" i="0" u="none" strike="noStrike" kern="1200" baseline="0" dirty="0" smtClean="0">
                <a:solidFill>
                  <a:schemeClr val="tx1"/>
                </a:solidFill>
                <a:latin typeface="+mn-lt"/>
                <a:ea typeface="+mn-ea"/>
                <a:cs typeface="+mn-cs"/>
              </a:rPr>
              <a:t>It’s aimed at the generalist teacher, not the PE teacher or specialist PE teachers – which is often the target of PA interventions, or who ends up adopting them in schools = BROAD REACH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sz="1200" b="0" i="0" u="none" strike="noStrike" kern="1200" baseline="0" dirty="0" smtClean="0">
                <a:solidFill>
                  <a:schemeClr val="tx1"/>
                </a:solidFill>
                <a:latin typeface="+mn-lt"/>
                <a:ea typeface="+mn-ea"/>
                <a:cs typeface="+mn-cs"/>
              </a:rPr>
              <a:t>Schools represented all SEP, the majority were low SES, and yet fidelity and dose to the pedagogical aspects (delivery) increased over time -  suggesting teachers gained skills in delivery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smtClean="0">
                <a:latin typeface="OCR A Extended" panose="02010509020102010303" pitchFamily="50" charset="0"/>
              </a:rPr>
              <a:t>Positive health outcomes when implementation varied</a:t>
            </a:r>
            <a:endParaRPr lang="en-AU" sz="1200" b="1" i="0" u="none" strike="noStrike" kern="1200" baseline="0" dirty="0" smtClean="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sz="1200" b="0" i="0" u="none" strike="noStrike" kern="1200" baseline="0" dirty="0" smtClean="0">
                <a:solidFill>
                  <a:schemeClr val="tx1"/>
                </a:solidFill>
                <a:latin typeface="+mn-lt"/>
                <a:ea typeface="+mn-ea"/>
                <a:cs typeface="+mn-cs"/>
              </a:rPr>
              <a:t>Was designed to be flexible and integrated into existing teaching practice, and this is essential for generalisability to other practice contexts – </a:t>
            </a:r>
            <a:r>
              <a:rPr lang="en-AU" sz="1200" b="0" i="0" u="none" strike="noStrike" kern="1200" baseline="0" dirty="0" err="1" smtClean="0">
                <a:solidFill>
                  <a:schemeClr val="tx1"/>
                </a:solidFill>
                <a:latin typeface="+mn-lt"/>
                <a:ea typeface="+mn-ea"/>
                <a:cs typeface="+mn-cs"/>
              </a:rPr>
              <a:t>inc</a:t>
            </a:r>
            <a:r>
              <a:rPr lang="en-AU" sz="1200" b="0" i="0" u="none" strike="noStrike" kern="1200" baseline="0" dirty="0" smtClean="0">
                <a:solidFill>
                  <a:schemeClr val="tx1"/>
                </a:solidFill>
                <a:latin typeface="+mn-lt"/>
                <a:ea typeface="+mn-ea"/>
                <a:cs typeface="+mn-cs"/>
              </a:rPr>
              <a:t> scalability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The finding</a:t>
            </a:r>
            <a:r>
              <a:rPr lang="en-AU" sz="1200" kern="1200" baseline="0" dirty="0" smtClean="0">
                <a:solidFill>
                  <a:schemeClr val="tx1"/>
                </a:solidFill>
                <a:effectLst/>
                <a:latin typeface="+mn-lt"/>
                <a:ea typeface="+mn-ea"/>
                <a:cs typeface="+mn-cs"/>
              </a:rPr>
              <a:t> that implementation varied – which is perhaps more reflective or real practice – yet retained impact, may be sufficiently robust for other contexts – although needs testing</a:t>
            </a:r>
            <a:endParaRPr lang="en-AU"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tx1"/>
                </a:solidFill>
                <a:latin typeface="+mn-lt"/>
                <a:ea typeface="+mn-ea"/>
                <a:cs typeface="+mn-cs"/>
              </a:rPr>
              <a:t>Multi-setting intervention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 pot. Breadth of impact at multiple levels</a:t>
            </a:r>
          </a:p>
          <a:p>
            <a:pPr marL="285750" indent="-285750">
              <a:buFont typeface="Arial" panose="020B0604020202020204" pitchFamily="34" charset="0"/>
              <a:buChar char="•"/>
            </a:pPr>
            <a:r>
              <a:rPr lang="en-AU" dirty="0" smtClean="0"/>
              <a:t>Children</a:t>
            </a:r>
          </a:p>
          <a:p>
            <a:pPr marL="285750" indent="-285750">
              <a:buFont typeface="Arial" panose="020B0604020202020204" pitchFamily="34" charset="0"/>
              <a:buChar char="•"/>
            </a:pPr>
            <a:r>
              <a:rPr lang="en-AU" dirty="0" smtClean="0"/>
              <a:t>Teachers</a:t>
            </a:r>
          </a:p>
          <a:p>
            <a:pPr marL="285750" indent="-285750">
              <a:buFont typeface="Arial" panose="020B0604020202020204" pitchFamily="34" charset="0"/>
              <a:buChar char="•"/>
            </a:pPr>
            <a:r>
              <a:rPr lang="en-AU" dirty="0" smtClean="0"/>
              <a:t>School practice/culture</a:t>
            </a:r>
          </a:p>
          <a:p>
            <a:pPr marL="285750" indent="-285750">
              <a:buFont typeface="Arial" panose="020B0604020202020204" pitchFamily="34" charset="0"/>
              <a:buChar char="•"/>
            </a:pPr>
            <a:r>
              <a:rPr lang="en-AU" dirty="0" smtClean="0"/>
              <a:t>Family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922055-7860-4CAE-BD81-9502080957C7}" type="slidenum">
              <a:rPr lang="en-AU" smtClean="0"/>
              <a:t>27</a:t>
            </a:fld>
            <a:endParaRPr lang="en-AU"/>
          </a:p>
        </p:txBody>
      </p:sp>
    </p:spTree>
    <p:extLst>
      <p:ext uri="{BB962C8B-B14F-4D97-AF65-F5344CB8AC3E}">
        <p14:creationId xmlns:p14="http://schemas.microsoft.com/office/powerpoint/2010/main" val="1695138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1238250"/>
            <a:ext cx="5940425" cy="33432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7922055-7860-4CAE-BD81-9502080957C7}" type="slidenum">
              <a:rPr lang="en-AU" smtClean="0"/>
              <a:t>28</a:t>
            </a:fld>
            <a:endParaRPr lang="en-AU"/>
          </a:p>
        </p:txBody>
      </p:sp>
    </p:spTree>
    <p:extLst>
      <p:ext uri="{BB962C8B-B14F-4D97-AF65-F5344CB8AC3E}">
        <p14:creationId xmlns:p14="http://schemas.microsoft.com/office/powerpoint/2010/main" val="232572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1238250"/>
            <a:ext cx="5940425" cy="3343275"/>
          </a:xfrm>
        </p:spPr>
      </p:sp>
      <p:sp>
        <p:nvSpPr>
          <p:cNvPr id="3" name="Notes Placeholder 2"/>
          <p:cNvSpPr>
            <a:spLocks noGrp="1"/>
          </p:cNvSpPr>
          <p:nvPr>
            <p:ph type="body" idx="1"/>
          </p:nvPr>
        </p:nvSpPr>
        <p:spPr/>
        <p:txBody>
          <a:bodyPr/>
          <a:lstStyle/>
          <a:p>
            <a:r>
              <a:rPr lang="en-AU" sz="1200" dirty="0" smtClean="0"/>
              <a:t>2.5 year </a:t>
            </a:r>
            <a:r>
              <a:rPr lang="en-AU" sz="1200" b="1" dirty="0" smtClean="0"/>
              <a:t>behavioural</a:t>
            </a:r>
            <a:r>
              <a:rPr lang="en-AU" sz="1200" dirty="0" smtClean="0"/>
              <a:t> and </a:t>
            </a:r>
            <a:r>
              <a:rPr lang="en-AU" sz="1200" b="1" dirty="0" smtClean="0"/>
              <a:t>environmental</a:t>
            </a:r>
            <a:r>
              <a:rPr lang="en-AU" sz="1200" dirty="0" smtClean="0"/>
              <a:t> initiative in </a:t>
            </a:r>
            <a:r>
              <a:rPr lang="en-AU" sz="1200" b="1" dirty="0" smtClean="0"/>
              <a:t>classroom</a:t>
            </a:r>
            <a:r>
              <a:rPr lang="en-AU" sz="1200" dirty="0" smtClean="0"/>
              <a:t>, </a:t>
            </a:r>
            <a:r>
              <a:rPr lang="en-AU" sz="1200" b="1" dirty="0" smtClean="0"/>
              <a:t>school </a:t>
            </a:r>
            <a:r>
              <a:rPr lang="en-AU" sz="1200" dirty="0" smtClean="0"/>
              <a:t>and </a:t>
            </a:r>
            <a:r>
              <a:rPr lang="en-AU" sz="1200" b="1" dirty="0" smtClean="0"/>
              <a:t>home</a:t>
            </a:r>
            <a:r>
              <a:rPr lang="en-AU" sz="1200" dirty="0" smtClean="0"/>
              <a:t> setting</a:t>
            </a:r>
          </a:p>
          <a:p>
            <a:endParaRPr lang="en-AU" sz="1200" dirty="0" smtClean="0"/>
          </a:p>
          <a:p>
            <a:r>
              <a:rPr lang="en-AU" sz="1200" dirty="0" smtClean="0"/>
              <a:t>Combined strategies to increase physical activity and reduce sedentary behaviour targeting 8-9 year old children</a:t>
            </a:r>
          </a:p>
          <a:p>
            <a:endParaRPr lang="en-AU" sz="1200" dirty="0" smtClean="0"/>
          </a:p>
          <a:p>
            <a:pPr marL="0" indent="0">
              <a:buNone/>
            </a:pPr>
            <a:r>
              <a:rPr lang="en-AU" sz="1400" b="1" dirty="0" smtClean="0">
                <a:solidFill>
                  <a:schemeClr val="accent5">
                    <a:lumMod val="75000"/>
                  </a:schemeClr>
                </a:solidFill>
              </a:rPr>
              <a:t>Aim:</a:t>
            </a:r>
          </a:p>
          <a:p>
            <a:pPr marL="0" indent="0">
              <a:buNone/>
            </a:pPr>
            <a:r>
              <a:rPr lang="en-AU" sz="1200" dirty="0" smtClean="0">
                <a:ea typeface="ＭＳ Ｐゴシック" pitchFamily="34" charset="-128"/>
                <a:cs typeface="Arial" charset="0"/>
              </a:rPr>
              <a:t>To determine whether Transform-Us! resulted in lower rates of sedentary time and higher levels of physical activity compared with usual practice.</a:t>
            </a:r>
            <a:endParaRPr lang="en-AU" sz="1200" dirty="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fld id="{04FCC5C1-3FE9-464B-93CF-95A74DDB753E}" type="slidenum">
              <a:rPr lang="en-AU" smtClean="0"/>
              <a:t>3</a:t>
            </a:fld>
            <a:endParaRPr lang="en-AU"/>
          </a:p>
        </p:txBody>
      </p:sp>
    </p:spTree>
    <p:extLst>
      <p:ext uri="{BB962C8B-B14F-4D97-AF65-F5344CB8AC3E}">
        <p14:creationId xmlns:p14="http://schemas.microsoft.com/office/powerpoint/2010/main" val="567000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1238250"/>
            <a:ext cx="5940425"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20 schools stratified</a:t>
            </a:r>
            <a:r>
              <a:rPr lang="en-AU" sz="1200" baseline="0" dirty="0" smtClean="0"/>
              <a:t> socioeconomic index</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4-arm</a:t>
            </a:r>
            <a:r>
              <a:rPr lang="en-AU" sz="1200" baseline="0" dirty="0" smtClean="0"/>
              <a:t> intervention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1,606</a:t>
            </a:r>
            <a:r>
              <a:rPr lang="en-AU" sz="1200" baseline="0" dirty="0" smtClean="0"/>
              <a:t> children eligible to take part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Mostly low-mid</a:t>
            </a:r>
            <a:r>
              <a:rPr lang="en-AU" baseline="0" dirty="0" smtClean="0"/>
              <a:t> SES schools</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WAS EFFICACIOUS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p:txBody>
      </p:sp>
      <p:sp>
        <p:nvSpPr>
          <p:cNvPr id="4" name="Slide Number Placeholder 3"/>
          <p:cNvSpPr>
            <a:spLocks noGrp="1"/>
          </p:cNvSpPr>
          <p:nvPr>
            <p:ph type="sldNum" sz="quarter" idx="10"/>
          </p:nvPr>
        </p:nvSpPr>
        <p:spPr/>
        <p:txBody>
          <a:bodyPr/>
          <a:lstStyle/>
          <a:p>
            <a:fld id="{67922055-7860-4CAE-BD81-9502080957C7}" type="slidenum">
              <a:rPr lang="en-AU" smtClean="0"/>
              <a:t>4</a:t>
            </a:fld>
            <a:endParaRPr lang="en-AU"/>
          </a:p>
        </p:txBody>
      </p:sp>
    </p:spTree>
    <p:extLst>
      <p:ext uri="{BB962C8B-B14F-4D97-AF65-F5344CB8AC3E}">
        <p14:creationId xmlns:p14="http://schemas.microsoft.com/office/powerpoint/2010/main" val="363425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1238250"/>
            <a:ext cx="5940425"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Children wore hip-mounted </a:t>
            </a:r>
            <a:r>
              <a:rPr lang="en-AU" sz="1200" kern="1200" dirty="0" err="1" smtClean="0">
                <a:solidFill>
                  <a:schemeClr val="tx1"/>
                </a:solidFill>
                <a:effectLst/>
                <a:latin typeface="+mn-lt"/>
                <a:ea typeface="+mn-ea"/>
                <a:cs typeface="+mn-cs"/>
              </a:rPr>
              <a:t>ActiGraph</a:t>
            </a:r>
            <a:r>
              <a:rPr lang="en-AU" sz="1200" kern="1200" dirty="0" smtClean="0">
                <a:solidFill>
                  <a:schemeClr val="tx1"/>
                </a:solidFill>
                <a:effectLst/>
                <a:latin typeface="+mn-lt"/>
                <a:ea typeface="+mn-ea"/>
                <a:cs typeface="+mn-cs"/>
              </a:rPr>
              <a:t> GT3X (Pensacola, FL) accelerometers for 8 consecutive days during waking hours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to determine physical activity and sedentary behaviour. </a:t>
            </a:r>
            <a:endParaRPr lang="en-AU" dirty="0" smtClean="0"/>
          </a:p>
        </p:txBody>
      </p:sp>
      <p:sp>
        <p:nvSpPr>
          <p:cNvPr id="4" name="Slide Number Placeholder 3"/>
          <p:cNvSpPr>
            <a:spLocks noGrp="1"/>
          </p:cNvSpPr>
          <p:nvPr>
            <p:ph type="sldNum" sz="quarter" idx="10"/>
          </p:nvPr>
        </p:nvSpPr>
        <p:spPr/>
        <p:txBody>
          <a:bodyPr/>
          <a:lstStyle/>
          <a:p>
            <a:fld id="{67922055-7860-4CAE-BD81-9502080957C7}" type="slidenum">
              <a:rPr lang="en-AU" smtClean="0"/>
              <a:t>5</a:t>
            </a:fld>
            <a:endParaRPr lang="en-AU"/>
          </a:p>
        </p:txBody>
      </p:sp>
    </p:spTree>
    <p:extLst>
      <p:ext uri="{BB962C8B-B14F-4D97-AF65-F5344CB8AC3E}">
        <p14:creationId xmlns:p14="http://schemas.microsoft.com/office/powerpoint/2010/main" val="353007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1238250"/>
            <a:ext cx="5940425" cy="33432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7922055-7860-4CAE-BD81-9502080957C7}" type="slidenum">
              <a:rPr lang="en-AU" smtClean="0"/>
              <a:t>6</a:t>
            </a:fld>
            <a:endParaRPr lang="en-AU"/>
          </a:p>
        </p:txBody>
      </p:sp>
    </p:spTree>
    <p:extLst>
      <p:ext uri="{BB962C8B-B14F-4D97-AF65-F5344CB8AC3E}">
        <p14:creationId xmlns:p14="http://schemas.microsoft.com/office/powerpoint/2010/main" val="91713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1238250"/>
            <a:ext cx="5940425" cy="3343275"/>
          </a:xfrm>
        </p:spPr>
      </p:sp>
      <p:sp>
        <p:nvSpPr>
          <p:cNvPr id="3" name="Notes Placeholder 2"/>
          <p:cNvSpPr>
            <a:spLocks noGrp="1"/>
          </p:cNvSpPr>
          <p:nvPr>
            <p:ph type="body" idx="1"/>
          </p:nvPr>
        </p:nvSpPr>
        <p:spPr/>
        <p:txBody>
          <a:bodyPr/>
          <a:lstStyle/>
          <a:p>
            <a:pPr marL="0" indent="0">
              <a:spcBef>
                <a:spcPts val="599"/>
              </a:spcBef>
              <a:buNone/>
              <a:defRPr/>
            </a:pPr>
            <a:r>
              <a:rPr lang="en-AU" sz="1200" b="1" dirty="0" smtClean="0"/>
              <a:t>OUTCOMES;</a:t>
            </a:r>
          </a:p>
          <a:p>
            <a:pPr marL="0" indent="0">
              <a:spcBef>
                <a:spcPts val="599"/>
              </a:spcBef>
              <a:buNone/>
              <a:defRPr/>
            </a:pPr>
            <a:r>
              <a:rPr lang="en-AU" sz="1200" dirty="0" smtClean="0"/>
              <a:t>Physical activity &amp; sedentary time (av. day/week day/</a:t>
            </a:r>
            <a:r>
              <a:rPr lang="en-AU" sz="1200" dirty="0" err="1" smtClean="0"/>
              <a:t>wknd</a:t>
            </a:r>
            <a:r>
              <a:rPr lang="en-AU" sz="1200" dirty="0" smtClean="0"/>
              <a:t> day), based on mins spent:</a:t>
            </a:r>
          </a:p>
          <a:p>
            <a:pPr marL="285750" indent="-285750"/>
            <a:r>
              <a:rPr lang="en-AU" sz="1200" dirty="0" smtClean="0"/>
              <a:t>Sedentary </a:t>
            </a:r>
          </a:p>
          <a:p>
            <a:pPr marL="285750" indent="-285750"/>
            <a:r>
              <a:rPr lang="en-AU" sz="1200" dirty="0" smtClean="0"/>
              <a:t>Light intensity PA</a:t>
            </a:r>
            <a:endParaRPr lang="en-AU" sz="1050" dirty="0" smtClean="0"/>
          </a:p>
          <a:p>
            <a:pPr marL="285750" indent="-285750"/>
            <a:r>
              <a:rPr lang="en-AU" sz="1200" dirty="0" smtClean="0"/>
              <a:t>Moderate to vigorous intensity PA</a:t>
            </a:r>
            <a:endParaRPr lang="en-AU" sz="1050" dirty="0" smtClean="0"/>
          </a:p>
          <a:p>
            <a:pPr marL="285750" indent="-285750"/>
            <a:r>
              <a:rPr lang="en-AU" sz="1200" dirty="0" smtClean="0"/>
              <a:t>Frequency of breaks in sedentary time</a:t>
            </a:r>
          </a:p>
          <a:p>
            <a:endParaRPr lang="en-AU" dirty="0" smtClean="0"/>
          </a:p>
          <a:p>
            <a:r>
              <a:rPr lang="en-AU" b="1" dirty="0" smtClean="0"/>
              <a:t>Qual</a:t>
            </a:r>
            <a:r>
              <a:rPr lang="en-AU" b="1" baseline="0" dirty="0" smtClean="0"/>
              <a:t> data analysed thematically – deductive then inductive</a:t>
            </a:r>
            <a:endParaRPr lang="en-AU" b="1" dirty="0" smtClean="0"/>
          </a:p>
          <a:p>
            <a:endParaRPr lang="en-AU" dirty="0" smtClean="0"/>
          </a:p>
          <a:p>
            <a:pPr>
              <a:spcBef>
                <a:spcPts val="599"/>
              </a:spcBef>
              <a:defRPr/>
            </a:pPr>
            <a:r>
              <a:rPr lang="en-AU" sz="1200" dirty="0" err="1" smtClean="0"/>
              <a:t>Accelerometry</a:t>
            </a:r>
            <a:r>
              <a:rPr lang="en-AU" sz="1200" dirty="0" smtClean="0"/>
              <a:t> data valid: a minimum of four days (</a:t>
            </a:r>
            <a:r>
              <a:rPr lang="en-AU" sz="1200" dirty="0" err="1" smtClean="0"/>
              <a:t>inc</a:t>
            </a:r>
            <a:r>
              <a:rPr lang="en-AU" sz="1200" dirty="0" smtClean="0"/>
              <a:t> 1 x </a:t>
            </a:r>
            <a:r>
              <a:rPr lang="en-AU" sz="1200" dirty="0" err="1" smtClean="0"/>
              <a:t>wknd</a:t>
            </a:r>
            <a:r>
              <a:rPr lang="en-AU" sz="1200" dirty="0" smtClean="0"/>
              <a:t> day) of at least 8hrs p/day of wear time</a:t>
            </a:r>
          </a:p>
          <a:p>
            <a:endParaRPr lang="en-AU"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Small sample – </a:t>
            </a:r>
            <a:r>
              <a:rPr lang="en-AU" sz="1200" b="1" kern="1200" dirty="0" smtClean="0">
                <a:solidFill>
                  <a:schemeClr val="tx1"/>
                </a:solidFill>
                <a:effectLst/>
                <a:latin typeface="+mn-lt"/>
                <a:ea typeface="+mn-ea"/>
                <a:cs typeface="+mn-cs"/>
              </a:rPr>
              <a:t>couldn’t adjust for </a:t>
            </a:r>
            <a:r>
              <a:rPr lang="en-AU" b="1" dirty="0" smtClean="0"/>
              <a:t>clustering at school level</a:t>
            </a:r>
            <a:r>
              <a:rPr lang="en-AU" b="1" baseline="0" dirty="0" smtClean="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aseline="0" dirty="0" smtClean="0"/>
              <a:t>– </a:t>
            </a:r>
            <a:r>
              <a:rPr lang="en-AU" dirty="0" smtClean="0"/>
              <a:t>we examine models adjusting for school ID vs. adjusting for school 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 found the school SES adjusted models provided equally good fit, and were more appropriate for the small sample.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aseline="0" dirty="0" smtClean="0"/>
              <a:t>Couldn’t track teachers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smtClean="0"/>
              <a:t>Dichotomous outcomes &gt;90% responses in one direction, inferential models not conducted</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endParaRPr lang="en-AU" dirty="0" smtClean="0"/>
          </a:p>
          <a:p>
            <a:endParaRPr lang="en-AU" dirty="0" smtClean="0"/>
          </a:p>
          <a:p>
            <a:r>
              <a:rPr lang="en-AU" dirty="0" smtClean="0"/>
              <a:t>OUTCOMES: Based on minutes spent in </a:t>
            </a:r>
          </a:p>
          <a:p>
            <a:pPr marL="285750" indent="-285750"/>
            <a:r>
              <a:rPr lang="en-AU" sz="1200" dirty="0" smtClean="0"/>
              <a:t>Sedentary  </a:t>
            </a:r>
            <a:r>
              <a:rPr lang="en-AU" sz="1050" dirty="0" smtClean="0"/>
              <a:t>(</a:t>
            </a:r>
            <a:r>
              <a:rPr lang="en-AU" sz="1050" u="sng" dirty="0" smtClean="0"/>
              <a:t>&lt;</a:t>
            </a:r>
            <a:r>
              <a:rPr lang="en-AU" sz="1050" dirty="0" smtClean="0"/>
              <a:t>1.5 METs), </a:t>
            </a:r>
          </a:p>
          <a:p>
            <a:pPr marL="285750" indent="-285750"/>
            <a:r>
              <a:rPr lang="en-AU" sz="1200" dirty="0" smtClean="0"/>
              <a:t>Light intensity PA </a:t>
            </a:r>
            <a:r>
              <a:rPr lang="en-AU" sz="1050" dirty="0" smtClean="0"/>
              <a:t>(1.5-3.9 METs)</a:t>
            </a:r>
          </a:p>
          <a:p>
            <a:pPr marL="285750" indent="-285750"/>
            <a:r>
              <a:rPr lang="en-AU" sz="1200" dirty="0" smtClean="0"/>
              <a:t>Moderate to vigorous intensity PA </a:t>
            </a:r>
            <a:r>
              <a:rPr lang="en-AU" sz="1050" dirty="0" smtClean="0"/>
              <a:t>(4.0-5.9 METs)</a:t>
            </a:r>
          </a:p>
          <a:p>
            <a:pPr marL="285750" indent="-285750"/>
            <a:r>
              <a:rPr lang="en-AU" sz="1200" u="sng" dirty="0" smtClean="0"/>
              <a:t>Vigorous-intensity PA </a:t>
            </a:r>
            <a:r>
              <a:rPr lang="en-AU" sz="1200" dirty="0" smtClean="0"/>
              <a:t>(</a:t>
            </a:r>
            <a:r>
              <a:rPr lang="en-AU" sz="1050" dirty="0" smtClean="0"/>
              <a:t>≥6.0 METs)</a:t>
            </a:r>
          </a:p>
          <a:p>
            <a:pPr marL="285750" indent="-285750"/>
            <a:r>
              <a:rPr lang="en-AU" sz="1200" dirty="0" smtClean="0"/>
              <a:t>Frequency of breaks in sedentary time</a:t>
            </a:r>
          </a:p>
          <a:p>
            <a:endParaRPr lang="en-AU" dirty="0"/>
          </a:p>
        </p:txBody>
      </p:sp>
      <p:sp>
        <p:nvSpPr>
          <p:cNvPr id="4" name="Slide Number Placeholder 3"/>
          <p:cNvSpPr>
            <a:spLocks noGrp="1"/>
          </p:cNvSpPr>
          <p:nvPr>
            <p:ph type="sldNum" sz="quarter" idx="10"/>
          </p:nvPr>
        </p:nvSpPr>
        <p:spPr/>
        <p:txBody>
          <a:bodyPr/>
          <a:lstStyle/>
          <a:p>
            <a:fld id="{67922055-7860-4CAE-BD81-9502080957C7}" type="slidenum">
              <a:rPr lang="en-AU" smtClean="0"/>
              <a:t>7</a:t>
            </a:fld>
            <a:endParaRPr lang="en-AU"/>
          </a:p>
        </p:txBody>
      </p:sp>
    </p:spTree>
    <p:extLst>
      <p:ext uri="{BB962C8B-B14F-4D97-AF65-F5344CB8AC3E}">
        <p14:creationId xmlns:p14="http://schemas.microsoft.com/office/powerpoint/2010/main" val="2177309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1238250"/>
            <a:ext cx="5940425" cy="3343275"/>
          </a:xfrm>
        </p:spPr>
      </p:sp>
      <p:sp>
        <p:nvSpPr>
          <p:cNvPr id="3" name="Notes Placeholder 2"/>
          <p:cNvSpPr>
            <a:spLocks noGrp="1"/>
          </p:cNvSpPr>
          <p:nvPr>
            <p:ph type="body" idx="1"/>
          </p:nvPr>
        </p:nvSpPr>
        <p:spPr/>
        <p:txBody>
          <a:bodyPr/>
          <a:lstStyle/>
          <a:p>
            <a:pPr>
              <a:spcBef>
                <a:spcPts val="599"/>
              </a:spcBef>
              <a:defRPr/>
            </a:pPr>
            <a:r>
              <a:rPr lang="en-AU" sz="1200" kern="1200" dirty="0" smtClean="0">
                <a:solidFill>
                  <a:schemeClr val="tx1"/>
                </a:solidFill>
                <a:effectLst/>
                <a:latin typeface="+mn-lt"/>
                <a:ea typeface="+mn-ea"/>
                <a:cs typeface="+mn-cs"/>
              </a:rPr>
              <a:t>corresponded to the number of intervention components &amp; questions within each intervention group. </a:t>
            </a:r>
          </a:p>
          <a:p>
            <a:pPr>
              <a:spcBef>
                <a:spcPts val="599"/>
              </a:spcBef>
              <a:defRPr/>
            </a:pPr>
            <a:endParaRPr lang="en-AU" sz="1200" kern="1200" baseline="0" dirty="0" smtClean="0">
              <a:solidFill>
                <a:schemeClr val="tx1"/>
              </a:solidFill>
              <a:effectLst/>
              <a:latin typeface="+mn-lt"/>
              <a:ea typeface="+mn-ea"/>
              <a:cs typeface="+mn-cs"/>
            </a:endParaRPr>
          </a:p>
          <a:p>
            <a:pPr>
              <a:spcBef>
                <a:spcPts val="599"/>
              </a:spcBef>
              <a:defRPr/>
            </a:pPr>
            <a:endParaRPr lang="en-AU" sz="1200" b="1" baseline="0" dirty="0" smtClean="0"/>
          </a:p>
          <a:p>
            <a:pPr>
              <a:spcBef>
                <a:spcPts val="599"/>
              </a:spcBef>
              <a:defRPr/>
            </a:pPr>
            <a:r>
              <a:rPr lang="en-AU" sz="1200" kern="1200" dirty="0" smtClean="0">
                <a:solidFill>
                  <a:schemeClr val="tx1"/>
                </a:solidFill>
                <a:effectLst/>
                <a:latin typeface="+mn-lt"/>
                <a:ea typeface="+mn-ea"/>
                <a:cs typeface="+mn-cs"/>
              </a:rPr>
              <a:t>At T3, 46 of the 60 teachers (77%) and at T4, 28 of the 92 teachers (30%) provided valid data. </a:t>
            </a:r>
            <a:endParaRPr lang="en-AU" dirty="0" smtClean="0"/>
          </a:p>
        </p:txBody>
      </p:sp>
      <p:sp>
        <p:nvSpPr>
          <p:cNvPr id="4" name="Slide Number Placeholder 3"/>
          <p:cNvSpPr>
            <a:spLocks noGrp="1"/>
          </p:cNvSpPr>
          <p:nvPr>
            <p:ph type="sldNum" sz="quarter" idx="10"/>
          </p:nvPr>
        </p:nvSpPr>
        <p:spPr/>
        <p:txBody>
          <a:bodyPr/>
          <a:lstStyle/>
          <a:p>
            <a:fld id="{67922055-7860-4CAE-BD81-9502080957C7}" type="slidenum">
              <a:rPr lang="en-AU" smtClean="0"/>
              <a:t>8</a:t>
            </a:fld>
            <a:endParaRPr lang="en-AU"/>
          </a:p>
        </p:txBody>
      </p:sp>
    </p:spTree>
    <p:extLst>
      <p:ext uri="{BB962C8B-B14F-4D97-AF65-F5344CB8AC3E}">
        <p14:creationId xmlns:p14="http://schemas.microsoft.com/office/powerpoint/2010/main" val="3576032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1238250"/>
            <a:ext cx="5940425"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599"/>
              </a:spcBef>
              <a:spcAft>
                <a:spcPts val="0"/>
              </a:spcAft>
              <a:buClrTx/>
              <a:buSzTx/>
              <a:buFontTx/>
              <a:buNone/>
              <a:tabLst/>
              <a:defRPr/>
            </a:pPr>
            <a:r>
              <a:rPr lang="en-AU" dirty="0" smtClean="0"/>
              <a:t>T3:</a:t>
            </a:r>
            <a:r>
              <a:rPr lang="en-AU" baseline="0" dirty="0" smtClean="0"/>
              <a:t> 60 teachers  (56</a:t>
            </a:r>
            <a:r>
              <a:rPr lang="en-AU" dirty="0" smtClean="0"/>
              <a:t>%) provided valid data</a:t>
            </a:r>
          </a:p>
          <a:p>
            <a:pPr marL="0" marR="0" lvl="0" indent="0" algn="l" defTabSz="914400" rtl="0" eaLnBrk="1" fontAlgn="auto" latinLnBrk="0" hangingPunct="1">
              <a:lnSpc>
                <a:spcPct val="100000"/>
              </a:lnSpc>
              <a:spcBef>
                <a:spcPts val="599"/>
              </a:spcBef>
              <a:spcAft>
                <a:spcPts val="0"/>
              </a:spcAft>
              <a:buClrTx/>
              <a:buSzTx/>
              <a:buFontTx/>
              <a:buNone/>
              <a:tabLst/>
              <a:defRPr/>
            </a:pPr>
            <a:r>
              <a:rPr lang="en-AU" dirty="0" smtClean="0"/>
              <a:t>T4:</a:t>
            </a:r>
            <a:r>
              <a:rPr lang="en-AU" baseline="0" dirty="0" smtClean="0"/>
              <a:t> </a:t>
            </a:r>
            <a:r>
              <a:rPr lang="en-AU" dirty="0" smtClean="0"/>
              <a:t>92 teachers (56%) provided valid data.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Children</a:t>
            </a:r>
          </a:p>
          <a:p>
            <a:r>
              <a:rPr lang="en-AU" sz="1200" kern="1200" dirty="0" smtClean="0">
                <a:solidFill>
                  <a:schemeClr val="tx1"/>
                </a:solidFill>
                <a:effectLst/>
                <a:latin typeface="+mn-lt"/>
                <a:ea typeface="+mn-ea"/>
                <a:cs typeface="+mn-cs"/>
              </a:rPr>
              <a:t>T3: 418 children (98%)</a:t>
            </a:r>
          </a:p>
          <a:p>
            <a:r>
              <a:rPr lang="en-AU" sz="1200" kern="1200" dirty="0" smtClean="0">
                <a:solidFill>
                  <a:schemeClr val="tx1"/>
                </a:solidFill>
                <a:effectLst/>
                <a:latin typeface="+mn-lt"/>
                <a:ea typeface="+mn-ea"/>
                <a:cs typeface="+mn-cs"/>
              </a:rPr>
              <a:t>T4: 333 children (96%)</a:t>
            </a:r>
          </a:p>
          <a:p>
            <a:pPr marL="0" indent="0">
              <a:spcBef>
                <a:spcPts val="599"/>
              </a:spcBef>
              <a:buNone/>
              <a:defRPr/>
            </a:pPr>
            <a:endParaRPr lang="en-AU" dirty="0" smtClean="0"/>
          </a:p>
        </p:txBody>
      </p:sp>
      <p:sp>
        <p:nvSpPr>
          <p:cNvPr id="4" name="Slide Number Placeholder 3"/>
          <p:cNvSpPr>
            <a:spLocks noGrp="1"/>
          </p:cNvSpPr>
          <p:nvPr>
            <p:ph type="sldNum" sz="quarter" idx="10"/>
          </p:nvPr>
        </p:nvSpPr>
        <p:spPr/>
        <p:txBody>
          <a:bodyPr/>
          <a:lstStyle/>
          <a:p>
            <a:fld id="{67922055-7860-4CAE-BD81-9502080957C7}" type="slidenum">
              <a:rPr lang="en-AU" smtClean="0"/>
              <a:t>9</a:t>
            </a:fld>
            <a:endParaRPr lang="en-AU"/>
          </a:p>
        </p:txBody>
      </p:sp>
    </p:spTree>
    <p:extLst>
      <p:ext uri="{BB962C8B-B14F-4D97-AF65-F5344CB8AC3E}">
        <p14:creationId xmlns:p14="http://schemas.microsoft.com/office/powerpoint/2010/main" val="494422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341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598" y="204978"/>
            <a:ext cx="3010925" cy="872345"/>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8153" y="204977"/>
            <a:ext cx="5116188"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598" y="1077323"/>
            <a:ext cx="301092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11622-63D0-4480-B3FD-317FA9B10A30}" type="datetimeFigureOut">
              <a:rPr lang="en-AU" smtClean="0"/>
              <a:t>7/09/2017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08247F-C485-43F5-9CB7-AC235FFFCDB7}" type="slidenum">
              <a:rPr lang="en-AU" smtClean="0"/>
              <a:t>‹#›</a:t>
            </a:fld>
            <a:endParaRPr lang="en-AU"/>
          </a:p>
        </p:txBody>
      </p:sp>
    </p:spTree>
    <p:extLst>
      <p:ext uri="{BB962C8B-B14F-4D97-AF65-F5344CB8AC3E}">
        <p14:creationId xmlns:p14="http://schemas.microsoft.com/office/powerpoint/2010/main" val="3432211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3844" y="3603785"/>
            <a:ext cx="5491163" cy="425447"/>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3844" y="460007"/>
            <a:ext cx="5491163"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3844" y="4029232"/>
            <a:ext cx="5491163"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11622-63D0-4480-B3FD-317FA9B10A30}" type="datetimeFigureOut">
              <a:rPr lang="en-AU" smtClean="0"/>
              <a:t>7/09/2017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08247F-C485-43F5-9CB7-AC235FFFCDB7}" type="slidenum">
              <a:rPr lang="en-AU" smtClean="0"/>
              <a:t>‹#›</a:t>
            </a:fld>
            <a:endParaRPr lang="en-AU"/>
          </a:p>
        </p:txBody>
      </p:sp>
    </p:spTree>
    <p:extLst>
      <p:ext uri="{BB962C8B-B14F-4D97-AF65-F5344CB8AC3E}">
        <p14:creationId xmlns:p14="http://schemas.microsoft.com/office/powerpoint/2010/main" val="4016703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A611622-63D0-4480-B3FD-317FA9B10A30}" type="datetimeFigureOut">
              <a:rPr lang="en-AU" smtClean="0"/>
              <a:t>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08247F-C485-43F5-9CB7-AC235FFFCDB7}" type="slidenum">
              <a:rPr lang="en-AU" smtClean="0"/>
              <a:t>‹#›</a:t>
            </a:fld>
            <a:endParaRPr lang="en-AU"/>
          </a:p>
        </p:txBody>
      </p:sp>
    </p:spTree>
    <p:extLst>
      <p:ext uri="{BB962C8B-B14F-4D97-AF65-F5344CB8AC3E}">
        <p14:creationId xmlns:p14="http://schemas.microsoft.com/office/powerpoint/2010/main" val="2710789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5155" y="206169"/>
            <a:ext cx="2059186" cy="439270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597" y="206169"/>
            <a:ext cx="6025026" cy="43927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A611622-63D0-4480-B3FD-317FA9B10A30}" type="datetimeFigureOut">
              <a:rPr lang="en-AU" smtClean="0"/>
              <a:t>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08247F-C485-43F5-9CB7-AC235FFFCDB7}" type="slidenum">
              <a:rPr lang="en-AU" smtClean="0"/>
              <a:t>‹#›</a:t>
            </a:fld>
            <a:endParaRPr lang="en-AU"/>
          </a:p>
        </p:txBody>
      </p:sp>
    </p:spTree>
    <p:extLst>
      <p:ext uri="{BB962C8B-B14F-4D97-AF65-F5344CB8AC3E}">
        <p14:creationId xmlns:p14="http://schemas.microsoft.com/office/powerpoint/2010/main" val="1213147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98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23809" y="1494010"/>
            <a:ext cx="7779147" cy="864096"/>
          </a:xfrm>
        </p:spPr>
        <p:txBody>
          <a:bodyPr>
            <a:normAutofit/>
          </a:bodyPr>
          <a:lstStyle>
            <a:lvl1pPr algn="l">
              <a:defRPr sz="4000"/>
            </a:lvl1pPr>
          </a:lstStyle>
          <a:p>
            <a:r>
              <a:rPr lang="en-US" dirty="0" smtClean="0"/>
              <a:t>Click to edit Master title style</a:t>
            </a:r>
            <a:endParaRPr lang="en-AU" dirty="0"/>
          </a:p>
        </p:txBody>
      </p:sp>
      <p:sp>
        <p:nvSpPr>
          <p:cNvPr id="7" name="Subtitle 2"/>
          <p:cNvSpPr>
            <a:spLocks noGrp="1"/>
          </p:cNvSpPr>
          <p:nvPr>
            <p:ph type="subTitle" idx="1"/>
          </p:nvPr>
        </p:nvSpPr>
        <p:spPr>
          <a:xfrm>
            <a:off x="323809" y="2430115"/>
            <a:ext cx="6406357" cy="43204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210271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6232" y="1205979"/>
            <a:ext cx="7779147" cy="1103540"/>
          </a:xfrm>
        </p:spPr>
        <p:txBody>
          <a:bodyPr>
            <a:normAutofit/>
          </a:bodyPr>
          <a:lstStyle>
            <a:lvl1pPr>
              <a:defRPr sz="4000"/>
            </a:lvl1pPr>
          </a:lstStyle>
          <a:p>
            <a:r>
              <a:rPr lang="en-US" dirty="0" smtClean="0"/>
              <a:t>Click to edit Master title style</a:t>
            </a:r>
            <a:endParaRPr lang="en-AU" dirty="0"/>
          </a:p>
        </p:txBody>
      </p:sp>
      <p:sp>
        <p:nvSpPr>
          <p:cNvPr id="3" name="Subtitle 2"/>
          <p:cNvSpPr>
            <a:spLocks noGrp="1"/>
          </p:cNvSpPr>
          <p:nvPr>
            <p:ph type="subTitle" idx="1"/>
          </p:nvPr>
        </p:nvSpPr>
        <p:spPr>
          <a:xfrm>
            <a:off x="1332796" y="2574132"/>
            <a:ext cx="6406357"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4" name="Date Placeholder 3"/>
          <p:cNvSpPr>
            <a:spLocks noGrp="1"/>
          </p:cNvSpPr>
          <p:nvPr>
            <p:ph type="dt" sz="half" idx="10"/>
          </p:nvPr>
        </p:nvSpPr>
        <p:spPr/>
        <p:txBody>
          <a:bodyPr/>
          <a:lstStyle/>
          <a:p>
            <a:fld id="{4A611622-63D0-4480-B3FD-317FA9B10A30}" type="datetimeFigureOut">
              <a:rPr lang="en-AU" smtClean="0"/>
              <a:t>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08247F-C485-43F5-9CB7-AC235FFFCDB7}" type="slidenum">
              <a:rPr lang="en-AU" smtClean="0"/>
              <a:t>‹#›</a:t>
            </a:fld>
            <a:endParaRPr lang="en-AU"/>
          </a:p>
        </p:txBody>
      </p:sp>
    </p:spTree>
    <p:extLst>
      <p:ext uri="{BB962C8B-B14F-4D97-AF65-F5344CB8AC3E}">
        <p14:creationId xmlns:p14="http://schemas.microsoft.com/office/powerpoint/2010/main" val="248532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AU" dirty="0"/>
          </a:p>
        </p:txBody>
      </p:sp>
      <p:sp>
        <p:nvSpPr>
          <p:cNvPr id="3" name="Content Placeholder 2"/>
          <p:cNvSpPr>
            <a:spLocks noGrp="1"/>
          </p:cNvSpPr>
          <p:nvPr>
            <p:ph idx="1"/>
          </p:nvPr>
        </p:nvSpPr>
        <p:spPr>
          <a:xfrm>
            <a:off x="457597" y="1201262"/>
            <a:ext cx="8236744" cy="317306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39042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940" y="3308236"/>
            <a:ext cx="7779147" cy="1022502"/>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940" y="2182054"/>
            <a:ext cx="7779147"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11622-63D0-4480-B3FD-317FA9B10A30}" type="datetimeFigureOut">
              <a:rPr lang="en-AU" smtClean="0"/>
              <a:t>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08247F-C485-43F5-9CB7-AC235FFFCDB7}" type="slidenum">
              <a:rPr lang="en-AU" smtClean="0"/>
              <a:t>‹#›</a:t>
            </a:fld>
            <a:endParaRPr lang="en-AU"/>
          </a:p>
        </p:txBody>
      </p:sp>
    </p:spTree>
    <p:extLst>
      <p:ext uri="{BB962C8B-B14F-4D97-AF65-F5344CB8AC3E}">
        <p14:creationId xmlns:p14="http://schemas.microsoft.com/office/powerpoint/2010/main" val="250545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597" y="1201262"/>
            <a:ext cx="4042106" cy="3397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52235" y="1201262"/>
            <a:ext cx="4042106" cy="3397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A611622-63D0-4480-B3FD-317FA9B10A30}" type="datetimeFigureOut">
              <a:rPr lang="en-AU" smtClean="0"/>
              <a:t>7/09/2017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08247F-C485-43F5-9CB7-AC235FFFCDB7}" type="slidenum">
              <a:rPr lang="en-AU" smtClean="0"/>
              <a:t>‹#›</a:t>
            </a:fld>
            <a:endParaRPr lang="en-AU"/>
          </a:p>
        </p:txBody>
      </p:sp>
    </p:spTree>
    <p:extLst>
      <p:ext uri="{BB962C8B-B14F-4D97-AF65-F5344CB8AC3E}">
        <p14:creationId xmlns:p14="http://schemas.microsoft.com/office/powerpoint/2010/main" val="91246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597" y="1152401"/>
            <a:ext cx="404369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597" y="1632667"/>
            <a:ext cx="404369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9059" y="1152401"/>
            <a:ext cx="4045284"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9059" y="1632667"/>
            <a:ext cx="4045284"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A611622-63D0-4480-B3FD-317FA9B10A30}" type="datetimeFigureOut">
              <a:rPr lang="en-AU" smtClean="0"/>
              <a:t>7/09/2017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908247F-C485-43F5-9CB7-AC235FFFCDB7}" type="slidenum">
              <a:rPr lang="en-AU" smtClean="0"/>
              <a:t>‹#›</a:t>
            </a:fld>
            <a:endParaRPr lang="en-AU"/>
          </a:p>
        </p:txBody>
      </p:sp>
    </p:spTree>
    <p:extLst>
      <p:ext uri="{BB962C8B-B14F-4D97-AF65-F5344CB8AC3E}">
        <p14:creationId xmlns:p14="http://schemas.microsoft.com/office/powerpoint/2010/main" val="246316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A611622-63D0-4480-B3FD-317FA9B10A30}" type="datetimeFigureOut">
              <a:rPr lang="en-AU" smtClean="0"/>
              <a:t>7/09/2017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908247F-C485-43F5-9CB7-AC235FFFCDB7}" type="slidenum">
              <a:rPr lang="en-AU" smtClean="0"/>
              <a:t>‹#›</a:t>
            </a:fld>
            <a:endParaRPr lang="en-AU"/>
          </a:p>
        </p:txBody>
      </p:sp>
    </p:spTree>
    <p:extLst>
      <p:ext uri="{BB962C8B-B14F-4D97-AF65-F5344CB8AC3E}">
        <p14:creationId xmlns:p14="http://schemas.microsoft.com/office/powerpoint/2010/main" val="3515150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11622-63D0-4480-B3FD-317FA9B10A30}" type="datetimeFigureOut">
              <a:rPr lang="en-AU" smtClean="0"/>
              <a:t>7/09/2017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908247F-C485-43F5-9CB7-AC235FFFCDB7}" type="slidenum">
              <a:rPr lang="en-AU" smtClean="0"/>
              <a:t>‹#›</a:t>
            </a:fld>
            <a:endParaRPr lang="en-AU"/>
          </a:p>
        </p:txBody>
      </p:sp>
    </p:spTree>
    <p:extLst>
      <p:ext uri="{BB962C8B-B14F-4D97-AF65-F5344CB8AC3E}">
        <p14:creationId xmlns:p14="http://schemas.microsoft.com/office/powerpoint/2010/main" val="90947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597" y="206169"/>
            <a:ext cx="8236744" cy="858044"/>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597" y="1201263"/>
            <a:ext cx="8236744" cy="32450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251738" y="4518348"/>
            <a:ext cx="792776" cy="274097"/>
          </a:xfrm>
          <a:prstGeom prst="rect">
            <a:avLst/>
          </a:prstGeom>
        </p:spPr>
        <p:txBody>
          <a:bodyPr vert="horz" lIns="91440" tIns="45720" rIns="91440" bIns="45720" rtlCol="0" anchor="ctr"/>
          <a:lstStyle>
            <a:lvl1pPr algn="l">
              <a:defRPr sz="1200">
                <a:solidFill>
                  <a:schemeClr val="tx1">
                    <a:tint val="75000"/>
                  </a:schemeClr>
                </a:solidFill>
              </a:defRPr>
            </a:lvl1pPr>
          </a:lstStyle>
          <a:p>
            <a:fld id="{4A611622-63D0-4480-B3FD-317FA9B10A30}" type="datetimeFigureOut">
              <a:rPr lang="en-AU" smtClean="0"/>
              <a:t>7/09/2017</a:t>
            </a:fld>
            <a:endParaRPr lang="en-AU"/>
          </a:p>
        </p:txBody>
      </p:sp>
      <p:sp>
        <p:nvSpPr>
          <p:cNvPr id="5" name="Footer Placeholder 4"/>
          <p:cNvSpPr>
            <a:spLocks noGrp="1"/>
          </p:cNvSpPr>
          <p:nvPr>
            <p:ph type="ftr" sz="quarter" idx="3"/>
          </p:nvPr>
        </p:nvSpPr>
        <p:spPr>
          <a:xfrm>
            <a:off x="1981430" y="4518348"/>
            <a:ext cx="4324231"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1116584" y="4518348"/>
            <a:ext cx="792776" cy="274097"/>
          </a:xfrm>
          <a:prstGeom prst="rect">
            <a:avLst/>
          </a:prstGeom>
        </p:spPr>
        <p:txBody>
          <a:bodyPr vert="horz" lIns="91440" tIns="45720" rIns="91440" bIns="45720" rtlCol="0" anchor="ctr"/>
          <a:lstStyle>
            <a:lvl1pPr algn="r">
              <a:defRPr sz="1200">
                <a:solidFill>
                  <a:schemeClr val="tx1">
                    <a:tint val="75000"/>
                  </a:schemeClr>
                </a:solidFill>
              </a:defRPr>
            </a:lvl1pPr>
          </a:lstStyle>
          <a:p>
            <a:fld id="{8908247F-C485-43F5-9CB7-AC235FFFCDB7}" type="slidenum">
              <a:rPr lang="en-AU" smtClean="0"/>
              <a:t>‹#›</a:t>
            </a:fld>
            <a:endParaRPr lang="en-AU"/>
          </a:p>
        </p:txBody>
      </p:sp>
    </p:spTree>
    <p:extLst>
      <p:ext uri="{BB962C8B-B14F-4D97-AF65-F5344CB8AC3E}">
        <p14:creationId xmlns:p14="http://schemas.microsoft.com/office/powerpoint/2010/main" val="316193824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811" y="1328967"/>
            <a:ext cx="7772400" cy="1512167"/>
          </a:xfrm>
        </p:spPr>
        <p:txBody>
          <a:bodyPr>
            <a:noAutofit/>
          </a:bodyPr>
          <a:lstStyle/>
          <a:p>
            <a:r>
              <a:rPr lang="en-AU" sz="2800" dirty="0" smtClean="0">
                <a:solidFill>
                  <a:schemeClr val="accent5">
                    <a:lumMod val="75000"/>
                  </a:schemeClr>
                </a:solidFill>
              </a:rPr>
              <a:t>Linking implementation </a:t>
            </a:r>
            <a:r>
              <a:rPr lang="en-AU" sz="2800" dirty="0">
                <a:solidFill>
                  <a:schemeClr val="accent5">
                    <a:lumMod val="75000"/>
                  </a:schemeClr>
                </a:solidFill>
              </a:rPr>
              <a:t>and outcomes: Process evaluation </a:t>
            </a:r>
            <a:r>
              <a:rPr lang="en-AU" sz="2800" dirty="0" smtClean="0">
                <a:solidFill>
                  <a:schemeClr val="accent5">
                    <a:lumMod val="75000"/>
                  </a:schemeClr>
                </a:solidFill>
              </a:rPr>
              <a:t>of </a:t>
            </a:r>
            <a:r>
              <a:rPr lang="en-AU" sz="2800" i="1" dirty="0">
                <a:solidFill>
                  <a:schemeClr val="accent5">
                    <a:lumMod val="75000"/>
                  </a:schemeClr>
                </a:solidFill>
              </a:rPr>
              <a:t>Transform-Us! </a:t>
            </a:r>
            <a:r>
              <a:rPr lang="en-AU" sz="2800" dirty="0" smtClean="0">
                <a:solidFill>
                  <a:schemeClr val="accent5">
                    <a:lumMod val="75000"/>
                  </a:schemeClr>
                </a:solidFill>
              </a:rPr>
              <a:t>to </a:t>
            </a:r>
            <a:r>
              <a:rPr lang="en-AU" sz="2800" dirty="0">
                <a:solidFill>
                  <a:schemeClr val="accent5">
                    <a:lumMod val="75000"/>
                  </a:schemeClr>
                </a:solidFill>
              </a:rPr>
              <a:t>promote children’s physical activity and reduce sedentary behaviour</a:t>
            </a:r>
            <a:endParaRPr lang="en-US" sz="2800" dirty="0"/>
          </a:p>
        </p:txBody>
      </p:sp>
      <p:sp>
        <p:nvSpPr>
          <p:cNvPr id="5" name="Subtitle 4"/>
          <p:cNvSpPr>
            <a:spLocks noGrp="1"/>
          </p:cNvSpPr>
          <p:nvPr>
            <p:ph type="subTitle" idx="1"/>
          </p:nvPr>
        </p:nvSpPr>
        <p:spPr>
          <a:xfrm>
            <a:off x="355811" y="2934171"/>
            <a:ext cx="8036582" cy="720080"/>
          </a:xfrm>
        </p:spPr>
        <p:txBody>
          <a:bodyPr>
            <a:normAutofit lnSpcReduction="10000"/>
          </a:bodyPr>
          <a:lstStyle/>
          <a:p>
            <a:r>
              <a:rPr lang="en-AU" sz="2000" b="1" dirty="0">
                <a:solidFill>
                  <a:schemeClr val="bg2">
                    <a:lumMod val="25000"/>
                  </a:schemeClr>
                </a:solidFill>
              </a:rPr>
              <a:t>Dr Harriet </a:t>
            </a:r>
            <a:r>
              <a:rPr lang="en-AU" sz="2000" b="1" dirty="0" err="1" smtClean="0">
                <a:solidFill>
                  <a:schemeClr val="bg2">
                    <a:lumMod val="25000"/>
                  </a:schemeClr>
                </a:solidFill>
              </a:rPr>
              <a:t>Koorts</a:t>
            </a:r>
            <a:endParaRPr lang="en-AU" sz="2000" b="1" dirty="0" smtClean="0">
              <a:solidFill>
                <a:schemeClr val="bg2">
                  <a:lumMod val="25000"/>
                </a:schemeClr>
              </a:solidFill>
            </a:endParaRPr>
          </a:p>
          <a:p>
            <a:r>
              <a:rPr lang="en-AU" sz="1800" b="1" dirty="0" smtClean="0">
                <a:solidFill>
                  <a:schemeClr val="bg2">
                    <a:lumMod val="25000"/>
                  </a:schemeClr>
                </a:solidFill>
              </a:rPr>
              <a:t>Deakin University, Melbourne, Australia</a:t>
            </a:r>
          </a:p>
          <a:p>
            <a:endParaRPr lang="en-AU" sz="2000" b="1" dirty="0">
              <a:solidFill>
                <a:schemeClr val="bg2">
                  <a:lumMod val="25000"/>
                </a:schemeClr>
              </a:solidFill>
            </a:endParaRPr>
          </a:p>
          <a:p>
            <a:endParaRPr lang="en-AU" sz="600" b="1" dirty="0">
              <a:solidFill>
                <a:schemeClr val="bg1">
                  <a:lumMod val="50000"/>
                </a:schemeClr>
              </a:solidFill>
            </a:endParaRPr>
          </a:p>
        </p:txBody>
      </p:sp>
      <p:sp>
        <p:nvSpPr>
          <p:cNvPr id="7" name="Subtitle 2"/>
          <p:cNvSpPr txBox="1">
            <a:spLocks/>
          </p:cNvSpPr>
          <p:nvPr/>
        </p:nvSpPr>
        <p:spPr>
          <a:xfrm>
            <a:off x="355810" y="3768653"/>
            <a:ext cx="8796127" cy="792088"/>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AU" sz="1900" dirty="0">
                <a:solidFill>
                  <a:schemeClr val="tx1"/>
                </a:solidFill>
              </a:rPr>
              <a:t>Anna Timperio1, Gavin Abbott1, Lauren Arundell1, Nicola Ridgers1, Ester Cerin2, Helen Brown1, Robin Daly1, David Dunstan3, </a:t>
            </a:r>
            <a:r>
              <a:rPr lang="en-AU" sz="1900" dirty="0" smtClean="0">
                <a:solidFill>
                  <a:schemeClr val="tx1"/>
                </a:solidFill>
              </a:rPr>
              <a:t>Clare </a:t>
            </a:r>
            <a:r>
              <a:rPr lang="en-AU" sz="1900" dirty="0">
                <a:solidFill>
                  <a:schemeClr val="tx1"/>
                </a:solidFill>
              </a:rPr>
              <a:t>Hume4, Mai Chinapaw5</a:t>
            </a:r>
            <a:r>
              <a:rPr lang="en-AU" sz="1900" dirty="0" smtClean="0">
                <a:solidFill>
                  <a:schemeClr val="tx1"/>
                </a:solidFill>
              </a:rPr>
              <a:t>, </a:t>
            </a:r>
            <a:r>
              <a:rPr lang="en-AU" sz="1900" dirty="0">
                <a:solidFill>
                  <a:schemeClr val="tx1"/>
                </a:solidFill>
              </a:rPr>
              <a:t>Marj Moodie1, Kylie Hesketh1 &amp; Jo Salmon1</a:t>
            </a:r>
          </a:p>
          <a:p>
            <a:endParaRPr lang="en-AU" sz="200" dirty="0">
              <a:solidFill>
                <a:schemeClr val="tx1"/>
              </a:solidFill>
            </a:endParaRPr>
          </a:p>
          <a:p>
            <a:r>
              <a:rPr lang="en-AU" sz="1400" dirty="0">
                <a:solidFill>
                  <a:schemeClr val="tx1"/>
                </a:solidFill>
              </a:rPr>
              <a:t>1</a:t>
            </a:r>
            <a:r>
              <a:rPr lang="en-AU" sz="1600" dirty="0">
                <a:solidFill>
                  <a:schemeClr val="tx1"/>
                </a:solidFill>
              </a:rPr>
              <a:t>Deakin University, </a:t>
            </a:r>
            <a:r>
              <a:rPr lang="en-AU" sz="1200" dirty="0">
                <a:solidFill>
                  <a:schemeClr val="tx1"/>
                </a:solidFill>
              </a:rPr>
              <a:t>2</a:t>
            </a:r>
            <a:r>
              <a:rPr lang="en-AU" sz="1600" dirty="0">
                <a:solidFill>
                  <a:schemeClr val="tx1"/>
                </a:solidFill>
              </a:rPr>
              <a:t>Australian Catholic University, </a:t>
            </a:r>
            <a:r>
              <a:rPr lang="en-AU" sz="1200" dirty="0" smtClean="0">
                <a:solidFill>
                  <a:schemeClr val="tx1"/>
                </a:solidFill>
              </a:rPr>
              <a:t>3</a:t>
            </a:r>
            <a:r>
              <a:rPr lang="en-AU" sz="1600" dirty="0" smtClean="0">
                <a:solidFill>
                  <a:schemeClr val="tx1"/>
                </a:solidFill>
              </a:rPr>
              <a:t>Baker </a:t>
            </a:r>
            <a:r>
              <a:rPr lang="en-AU" sz="1600" dirty="0">
                <a:solidFill>
                  <a:schemeClr val="tx1"/>
                </a:solidFill>
              </a:rPr>
              <a:t>Heart and Diabetes Institute, </a:t>
            </a:r>
            <a:r>
              <a:rPr lang="en-AU" sz="1200" dirty="0">
                <a:solidFill>
                  <a:schemeClr val="tx1"/>
                </a:solidFill>
              </a:rPr>
              <a:t>4</a:t>
            </a:r>
            <a:r>
              <a:rPr lang="en-AU" sz="1600" dirty="0">
                <a:solidFill>
                  <a:schemeClr val="tx1"/>
                </a:solidFill>
              </a:rPr>
              <a:t>University of Adelaide, </a:t>
            </a:r>
            <a:r>
              <a:rPr lang="en-AU" sz="1300" dirty="0">
                <a:solidFill>
                  <a:schemeClr val="tx1"/>
                </a:solidFill>
              </a:rPr>
              <a:t>5</a:t>
            </a:r>
            <a:r>
              <a:rPr lang="en-AU" sz="1600" dirty="0">
                <a:solidFill>
                  <a:schemeClr val="tx1"/>
                </a:solidFill>
              </a:rPr>
              <a:t>VU University Medical </a:t>
            </a:r>
            <a:r>
              <a:rPr lang="en-AU" sz="1600" dirty="0" err="1">
                <a:solidFill>
                  <a:schemeClr val="tx1"/>
                </a:solidFill>
              </a:rPr>
              <a:t>Center</a:t>
            </a:r>
            <a:r>
              <a:rPr lang="en-AU" sz="1600" dirty="0">
                <a:solidFill>
                  <a:schemeClr val="tx1"/>
                </a:solidFill>
              </a:rPr>
              <a:t>.</a:t>
            </a:r>
          </a:p>
        </p:txBody>
      </p:sp>
    </p:spTree>
    <p:extLst>
      <p:ext uri="{BB962C8B-B14F-4D97-AF65-F5344CB8AC3E}">
        <p14:creationId xmlns:p14="http://schemas.microsoft.com/office/powerpoint/2010/main" val="3762429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9" y="197148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61169" y="103355"/>
            <a:ext cx="8229600" cy="858044"/>
          </a:xfrm>
        </p:spPr>
        <p:txBody>
          <a:bodyPr>
            <a:normAutofit/>
          </a:bodyPr>
          <a:lstStyle/>
          <a:p>
            <a:r>
              <a:rPr lang="en-AU" sz="2800" dirty="0">
                <a:solidFill>
                  <a:schemeClr val="accent5">
                    <a:lumMod val="50000"/>
                  </a:schemeClr>
                </a:solidFill>
              </a:rPr>
              <a:t>Teacher fidelity &amp; dose delivered</a:t>
            </a:r>
          </a:p>
        </p:txBody>
      </p:sp>
      <p:sp>
        <p:nvSpPr>
          <p:cNvPr id="6" name="TextBox 5"/>
          <p:cNvSpPr txBox="1"/>
          <p:nvPr/>
        </p:nvSpPr>
        <p:spPr>
          <a:xfrm>
            <a:off x="666290" y="1116145"/>
            <a:ext cx="2520280" cy="307777"/>
          </a:xfrm>
          <a:prstGeom prst="rect">
            <a:avLst/>
          </a:prstGeom>
          <a:noFill/>
        </p:spPr>
        <p:txBody>
          <a:bodyPr wrap="square" rtlCol="0">
            <a:spAutoFit/>
          </a:bodyPr>
          <a:lstStyle/>
          <a:p>
            <a:pPr algn="ctr"/>
            <a:r>
              <a:rPr lang="en-AU" sz="1400" dirty="0"/>
              <a:t>Curriculum aspects</a:t>
            </a:r>
          </a:p>
        </p:txBody>
      </p:sp>
      <p:sp>
        <p:nvSpPr>
          <p:cNvPr id="9" name="TextBox 8"/>
          <p:cNvSpPr txBox="1"/>
          <p:nvPr/>
        </p:nvSpPr>
        <p:spPr>
          <a:xfrm>
            <a:off x="6160145" y="3458894"/>
            <a:ext cx="2664296" cy="1200329"/>
          </a:xfrm>
          <a:prstGeom prst="rect">
            <a:avLst/>
          </a:prstGeom>
          <a:noFill/>
        </p:spPr>
        <p:txBody>
          <a:bodyPr wrap="square" rtlCol="0">
            <a:spAutoFit/>
          </a:bodyPr>
          <a:lstStyle/>
          <a:p>
            <a:pPr algn="ctr"/>
            <a:r>
              <a:rPr lang="en-AU" sz="1200" dirty="0"/>
              <a:t>T3: Average no. key messages delivered was sig. greater in PA group </a:t>
            </a:r>
          </a:p>
          <a:p>
            <a:pPr algn="ctr"/>
            <a:r>
              <a:rPr lang="en-AU" sz="1200" dirty="0"/>
              <a:t>(M=7.55, SD=1.53, p=.002)</a:t>
            </a:r>
          </a:p>
          <a:p>
            <a:pPr algn="ctr"/>
            <a:endParaRPr lang="en-AU" sz="1200" dirty="0"/>
          </a:p>
          <a:p>
            <a:pPr algn="ctr"/>
            <a:r>
              <a:rPr lang="en-AU" sz="1200" dirty="0"/>
              <a:t>Dose of active homework was low; consistently higher in PA group</a:t>
            </a:r>
          </a:p>
        </p:txBody>
      </p:sp>
      <p:sp>
        <p:nvSpPr>
          <p:cNvPr id="10" name="TextBox 9"/>
          <p:cNvSpPr txBox="1"/>
          <p:nvPr/>
        </p:nvSpPr>
        <p:spPr>
          <a:xfrm>
            <a:off x="2325873" y="4764375"/>
            <a:ext cx="936104" cy="276999"/>
          </a:xfrm>
          <a:prstGeom prst="rect">
            <a:avLst/>
          </a:prstGeom>
          <a:noFill/>
        </p:spPr>
        <p:txBody>
          <a:bodyPr wrap="square" rtlCol="0">
            <a:spAutoFit/>
          </a:bodyPr>
          <a:lstStyle/>
          <a:p>
            <a:r>
              <a:rPr lang="en-AU" sz="1200" dirty="0">
                <a:solidFill>
                  <a:schemeClr val="tx1">
                    <a:lumMod val="65000"/>
                    <a:lumOff val="35000"/>
                  </a:schemeClr>
                </a:solidFill>
              </a:rPr>
              <a:t>  </a:t>
            </a:r>
            <a:r>
              <a:rPr lang="en-AU" sz="1100" dirty="0">
                <a:solidFill>
                  <a:schemeClr val="tx1">
                    <a:lumMod val="65000"/>
                    <a:lumOff val="35000"/>
                  </a:schemeClr>
                </a:solidFill>
              </a:rPr>
              <a:t>n=60   n=92</a:t>
            </a:r>
          </a:p>
        </p:txBody>
      </p:sp>
      <p:graphicFrame>
        <p:nvGraphicFramePr>
          <p:cNvPr id="4" name="Table 3"/>
          <p:cNvGraphicFramePr>
            <a:graphicFrameLocks noGrp="1"/>
          </p:cNvGraphicFramePr>
          <p:nvPr>
            <p:extLst>
              <p:ext uri="{D42A27DB-BD31-4B8C-83A1-F6EECF244321}">
                <p14:modId xmlns:p14="http://schemas.microsoft.com/office/powerpoint/2010/main" val="345729864"/>
              </p:ext>
            </p:extLst>
          </p:nvPr>
        </p:nvGraphicFramePr>
        <p:xfrm>
          <a:off x="5872113" y="1816734"/>
          <a:ext cx="3168354" cy="1371600"/>
        </p:xfrm>
        <a:graphic>
          <a:graphicData uri="http://schemas.openxmlformats.org/drawingml/2006/table">
            <a:tbl>
              <a:tblPr firstRow="1" bandRow="1">
                <a:tableStyleId>{69CF1AB2-1976-4502-BF36-3FF5EA218861}</a:tableStyleId>
              </a:tblPr>
              <a:tblGrid>
                <a:gridCol w="350649"/>
                <a:gridCol w="1377543"/>
                <a:gridCol w="1440162"/>
              </a:tblGrid>
              <a:tr h="253341">
                <a:tc>
                  <a:txBody>
                    <a:bodyPr/>
                    <a:lstStyle/>
                    <a:p>
                      <a:pPr algn="ctr"/>
                      <a:endParaRPr lang="en-AU" sz="1200" dirty="0"/>
                    </a:p>
                  </a:txBody>
                  <a:tcPr>
                    <a:solidFill>
                      <a:schemeClr val="accent5">
                        <a:lumMod val="50000"/>
                      </a:schemeClr>
                    </a:solidFill>
                  </a:tcPr>
                </a:tc>
                <a:tc>
                  <a:txBody>
                    <a:bodyPr/>
                    <a:lstStyle/>
                    <a:p>
                      <a:pPr algn="ctr"/>
                      <a:r>
                        <a:rPr lang="en-AU" sz="1200" dirty="0" smtClean="0">
                          <a:solidFill>
                            <a:schemeClr val="bg1"/>
                          </a:solidFill>
                        </a:rPr>
                        <a:t>Key messages </a:t>
                      </a:r>
                    </a:p>
                    <a:p>
                      <a:pPr algn="ctr"/>
                      <a:r>
                        <a:rPr lang="en-AU" sz="1200" dirty="0" smtClean="0">
                          <a:solidFill>
                            <a:schemeClr val="bg1"/>
                          </a:solidFill>
                        </a:rPr>
                        <a:t>(Max tot. 9)</a:t>
                      </a:r>
                      <a:endParaRPr lang="en-AU" sz="1200" dirty="0">
                        <a:solidFill>
                          <a:schemeClr val="bg1"/>
                        </a:solidFill>
                      </a:endParaRPr>
                    </a:p>
                  </a:txBody>
                  <a:tcPr>
                    <a:solidFill>
                      <a:schemeClr val="accent5">
                        <a:lumMod val="50000"/>
                      </a:schemeClr>
                    </a:solidFill>
                  </a:tcPr>
                </a:tc>
                <a:tc>
                  <a:txBody>
                    <a:bodyPr/>
                    <a:lstStyle/>
                    <a:p>
                      <a:pPr algn="ctr"/>
                      <a:r>
                        <a:rPr lang="en-AU" sz="1200" dirty="0" smtClean="0">
                          <a:solidFill>
                            <a:schemeClr val="bg1"/>
                          </a:solidFill>
                        </a:rPr>
                        <a:t>Set active/standing</a:t>
                      </a:r>
                      <a:r>
                        <a:rPr lang="en-AU" sz="1200" baseline="0" dirty="0" smtClean="0">
                          <a:solidFill>
                            <a:schemeClr val="bg1"/>
                          </a:solidFill>
                        </a:rPr>
                        <a:t> </a:t>
                      </a:r>
                      <a:r>
                        <a:rPr lang="en-AU" sz="1200" dirty="0" smtClean="0">
                          <a:solidFill>
                            <a:schemeClr val="bg1"/>
                          </a:solidFill>
                        </a:rPr>
                        <a:t>homework</a:t>
                      </a:r>
                      <a:endParaRPr lang="en-AU" sz="1200" dirty="0">
                        <a:solidFill>
                          <a:schemeClr val="bg1"/>
                        </a:solidFill>
                      </a:endParaRPr>
                    </a:p>
                  </a:txBody>
                  <a:tcPr>
                    <a:solidFill>
                      <a:schemeClr val="accent5">
                        <a:lumMod val="50000"/>
                      </a:schemeClr>
                    </a:solidFill>
                  </a:tcPr>
                </a:tc>
              </a:tr>
              <a:tr h="380589">
                <a:tc>
                  <a:txBody>
                    <a:bodyPr/>
                    <a:lstStyle/>
                    <a:p>
                      <a:r>
                        <a:rPr lang="en-AU" sz="1200" b="1" dirty="0" smtClean="0"/>
                        <a:t>T3 </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70%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(M=6.34, SD=2.86)</a:t>
                      </a:r>
                    </a:p>
                  </a:txBody>
                  <a:tcPr>
                    <a:noFill/>
                  </a:tcPr>
                </a:tc>
                <a:tc>
                  <a:txBody>
                    <a:bodyPr/>
                    <a:lstStyle/>
                    <a:p>
                      <a:r>
                        <a:rPr lang="en-AU" sz="1200" dirty="0" smtClean="0"/>
                        <a:t>65% (n=30) </a:t>
                      </a:r>
                      <a:endParaRPr lang="en-AU" sz="1200" dirty="0"/>
                    </a:p>
                  </a:txBody>
                  <a:tcPr>
                    <a:noFill/>
                  </a:tcPr>
                </a:tc>
              </a:tr>
              <a:tr h="381986">
                <a:tc>
                  <a:txBody>
                    <a:bodyPr/>
                    <a:lstStyle/>
                    <a:p>
                      <a:r>
                        <a:rPr lang="en-AU" sz="1200" b="1" dirty="0" smtClean="0"/>
                        <a:t>T4</a:t>
                      </a:r>
                      <a:endParaRPr lang="en-AU" sz="1200" b="1"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48%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(M=4.36, SD=3.53) </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39% (n=26)</a:t>
                      </a:r>
                    </a:p>
                    <a:p>
                      <a:endParaRPr lang="en-AU" sz="1200" dirty="0"/>
                    </a:p>
                  </a:txBody>
                  <a:tcPr>
                    <a:noFill/>
                  </a:tcPr>
                </a:tc>
              </a:tr>
            </a:tbl>
          </a:graphicData>
        </a:graphic>
      </p:graphicFrame>
      <p:sp>
        <p:nvSpPr>
          <p:cNvPr id="12" name="Rectangle 11"/>
          <p:cNvSpPr/>
          <p:nvPr/>
        </p:nvSpPr>
        <p:spPr>
          <a:xfrm>
            <a:off x="789061" y="1552371"/>
            <a:ext cx="2274739" cy="302433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AU">
              <a:ln w="3175">
                <a:solidFill>
                  <a:schemeClr val="tx1"/>
                </a:solidFill>
              </a:ln>
            </a:endParaRPr>
          </a:p>
        </p:txBody>
      </p:sp>
      <p:graphicFrame>
        <p:nvGraphicFramePr>
          <p:cNvPr id="11" name="Content Placeholder 3"/>
          <p:cNvGraphicFramePr>
            <a:graphicFrameLocks/>
          </p:cNvGraphicFramePr>
          <p:nvPr>
            <p:extLst>
              <p:ext uri="{D42A27DB-BD31-4B8C-83A1-F6EECF244321}">
                <p14:modId xmlns:p14="http://schemas.microsoft.com/office/powerpoint/2010/main" val="768862377"/>
              </p:ext>
            </p:extLst>
          </p:nvPr>
        </p:nvGraphicFramePr>
        <p:xfrm>
          <a:off x="3970" y="1448411"/>
          <a:ext cx="5436096" cy="3429975"/>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1522163" y="1816734"/>
            <a:ext cx="782587" cy="415498"/>
          </a:xfrm>
          <a:prstGeom prst="rect">
            <a:avLst/>
          </a:prstGeom>
        </p:spPr>
        <p:txBody>
          <a:bodyPr wrap="none">
            <a:spAutoFit/>
          </a:bodyPr>
          <a:lstStyle/>
          <a:p>
            <a:pPr algn="ctr"/>
            <a:r>
              <a:rPr lang="en-AU" sz="1050" dirty="0"/>
              <a:t>*PA group </a:t>
            </a:r>
          </a:p>
          <a:p>
            <a:pPr algn="ctr"/>
            <a:r>
              <a:rPr lang="en-AU" sz="1050" dirty="0"/>
              <a:t>p=.002</a:t>
            </a:r>
          </a:p>
        </p:txBody>
      </p:sp>
    </p:spTree>
    <p:extLst>
      <p:ext uri="{BB962C8B-B14F-4D97-AF65-F5344CB8AC3E}">
        <p14:creationId xmlns:p14="http://schemas.microsoft.com/office/powerpoint/2010/main" val="1296603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9" y="197148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61169" y="103355"/>
            <a:ext cx="8229600" cy="858044"/>
          </a:xfrm>
        </p:spPr>
        <p:txBody>
          <a:bodyPr>
            <a:normAutofit/>
          </a:bodyPr>
          <a:lstStyle/>
          <a:p>
            <a:r>
              <a:rPr lang="en-AU" sz="2800" dirty="0">
                <a:solidFill>
                  <a:schemeClr val="accent5">
                    <a:lumMod val="50000"/>
                  </a:schemeClr>
                </a:solidFill>
              </a:rPr>
              <a:t>Teacher fidelity &amp; dose delivered</a:t>
            </a:r>
          </a:p>
        </p:txBody>
      </p:sp>
      <p:sp>
        <p:nvSpPr>
          <p:cNvPr id="10" name="TextBox 9"/>
          <p:cNvSpPr txBox="1"/>
          <p:nvPr/>
        </p:nvSpPr>
        <p:spPr>
          <a:xfrm>
            <a:off x="2325873" y="4764375"/>
            <a:ext cx="936104" cy="276999"/>
          </a:xfrm>
          <a:prstGeom prst="rect">
            <a:avLst/>
          </a:prstGeom>
          <a:noFill/>
        </p:spPr>
        <p:txBody>
          <a:bodyPr wrap="square" rtlCol="0">
            <a:spAutoFit/>
          </a:bodyPr>
          <a:lstStyle/>
          <a:p>
            <a:r>
              <a:rPr lang="en-AU" sz="1200" dirty="0">
                <a:solidFill>
                  <a:schemeClr val="tx1">
                    <a:lumMod val="65000"/>
                    <a:lumOff val="35000"/>
                  </a:schemeClr>
                </a:solidFill>
              </a:rPr>
              <a:t>  </a:t>
            </a:r>
            <a:r>
              <a:rPr lang="en-AU" sz="1100" dirty="0">
                <a:solidFill>
                  <a:schemeClr val="tx1">
                    <a:lumMod val="65000"/>
                    <a:lumOff val="35000"/>
                  </a:schemeClr>
                </a:solidFill>
              </a:rPr>
              <a:t>n=60   n=92</a:t>
            </a:r>
          </a:p>
        </p:txBody>
      </p:sp>
      <p:sp>
        <p:nvSpPr>
          <p:cNvPr id="14" name="TextBox 13"/>
          <p:cNvSpPr txBox="1"/>
          <p:nvPr/>
        </p:nvSpPr>
        <p:spPr>
          <a:xfrm>
            <a:off x="1945091" y="1102212"/>
            <a:ext cx="2520280" cy="307777"/>
          </a:xfrm>
          <a:prstGeom prst="rect">
            <a:avLst/>
          </a:prstGeom>
          <a:noFill/>
        </p:spPr>
        <p:txBody>
          <a:bodyPr wrap="square" rtlCol="0">
            <a:spAutoFit/>
          </a:bodyPr>
          <a:lstStyle/>
          <a:p>
            <a:pPr algn="ctr"/>
            <a:r>
              <a:rPr lang="en-AU" sz="1400" dirty="0"/>
              <a:t>Pedagogical components</a:t>
            </a:r>
          </a:p>
        </p:txBody>
      </p:sp>
      <p:graphicFrame>
        <p:nvGraphicFramePr>
          <p:cNvPr id="11" name="Content Placeholder 3"/>
          <p:cNvGraphicFramePr>
            <a:graphicFrameLocks/>
          </p:cNvGraphicFramePr>
          <p:nvPr>
            <p:extLst>
              <p:ext uri="{D42A27DB-BD31-4B8C-83A1-F6EECF244321}">
                <p14:modId xmlns:p14="http://schemas.microsoft.com/office/powerpoint/2010/main" val="3557976296"/>
              </p:ext>
            </p:extLst>
          </p:nvPr>
        </p:nvGraphicFramePr>
        <p:xfrm>
          <a:off x="3970" y="1448411"/>
          <a:ext cx="5436096" cy="3429975"/>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2991793" y="1552371"/>
            <a:ext cx="936104" cy="302433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AU">
              <a:ln w="3175">
                <a:solidFill>
                  <a:schemeClr val="tx1"/>
                </a:solidFill>
              </a:ln>
            </a:endParaRPr>
          </a:p>
        </p:txBody>
      </p:sp>
      <p:sp>
        <p:nvSpPr>
          <p:cNvPr id="16" name="TextBox 15"/>
          <p:cNvSpPr txBox="1"/>
          <p:nvPr/>
        </p:nvSpPr>
        <p:spPr>
          <a:xfrm>
            <a:off x="6178401" y="3336946"/>
            <a:ext cx="2664296" cy="461665"/>
          </a:xfrm>
          <a:prstGeom prst="rect">
            <a:avLst/>
          </a:prstGeom>
          <a:noFill/>
        </p:spPr>
        <p:txBody>
          <a:bodyPr wrap="square" rtlCol="0">
            <a:spAutoFit/>
          </a:bodyPr>
          <a:lstStyle/>
          <a:p>
            <a:pPr algn="ctr"/>
            <a:r>
              <a:rPr lang="en-AU" sz="1200" dirty="0"/>
              <a:t>Fidelity remained higher in SB+PA group; not significant</a:t>
            </a:r>
          </a:p>
        </p:txBody>
      </p:sp>
      <p:graphicFrame>
        <p:nvGraphicFramePr>
          <p:cNvPr id="17" name="Table 16"/>
          <p:cNvGraphicFramePr>
            <a:graphicFrameLocks noGrp="1"/>
          </p:cNvGraphicFramePr>
          <p:nvPr>
            <p:extLst>
              <p:ext uri="{D42A27DB-BD31-4B8C-83A1-F6EECF244321}">
                <p14:modId xmlns:p14="http://schemas.microsoft.com/office/powerpoint/2010/main" val="3075408548"/>
              </p:ext>
            </p:extLst>
          </p:nvPr>
        </p:nvGraphicFramePr>
        <p:xfrm>
          <a:off x="5854364" y="1854051"/>
          <a:ext cx="3168354" cy="1005840"/>
        </p:xfrm>
        <a:graphic>
          <a:graphicData uri="http://schemas.openxmlformats.org/drawingml/2006/table">
            <a:tbl>
              <a:tblPr firstRow="1" bandRow="1">
                <a:tableStyleId>{69CF1AB2-1976-4502-BF36-3FF5EA218861}</a:tableStyleId>
              </a:tblPr>
              <a:tblGrid>
                <a:gridCol w="350649"/>
                <a:gridCol w="1377543"/>
                <a:gridCol w="1440162"/>
              </a:tblGrid>
              <a:tr h="253341">
                <a:tc>
                  <a:txBody>
                    <a:bodyPr/>
                    <a:lstStyle/>
                    <a:p>
                      <a:pPr algn="ctr"/>
                      <a:endParaRPr lang="en-AU" sz="1200" dirty="0"/>
                    </a:p>
                  </a:txBody>
                  <a:tcPr>
                    <a:solidFill>
                      <a:schemeClr val="accent5">
                        <a:lumMod val="50000"/>
                      </a:schemeClr>
                    </a:solidFill>
                  </a:tcPr>
                </a:tc>
                <a:tc>
                  <a:txBody>
                    <a:bodyPr/>
                    <a:lstStyle/>
                    <a:p>
                      <a:pPr algn="ctr"/>
                      <a:r>
                        <a:rPr lang="en-AU" sz="1200" dirty="0" smtClean="0">
                          <a:solidFill>
                            <a:schemeClr val="bg1"/>
                          </a:solidFill>
                        </a:rPr>
                        <a:t>Standing lesson</a:t>
                      </a:r>
                    </a:p>
                    <a:p>
                      <a:pPr algn="ctr"/>
                      <a:r>
                        <a:rPr lang="en-AU" sz="1200" dirty="0" smtClean="0">
                          <a:solidFill>
                            <a:schemeClr val="bg1"/>
                          </a:solidFill>
                        </a:rPr>
                        <a:t>(one</a:t>
                      </a:r>
                      <a:r>
                        <a:rPr lang="en-AU" sz="1200" baseline="0" dirty="0" smtClean="0">
                          <a:solidFill>
                            <a:schemeClr val="bg1"/>
                          </a:solidFill>
                        </a:rPr>
                        <a:t> p/day)</a:t>
                      </a:r>
                      <a:endParaRPr lang="en-AU" sz="1200" dirty="0">
                        <a:solidFill>
                          <a:schemeClr val="bg1"/>
                        </a:solidFill>
                      </a:endParaRPr>
                    </a:p>
                  </a:txBody>
                  <a:tcPr>
                    <a:solidFill>
                      <a:schemeClr val="accent5">
                        <a:lumMod val="50000"/>
                      </a:schemeClr>
                    </a:solidFill>
                  </a:tcPr>
                </a:tc>
                <a:tc>
                  <a:txBody>
                    <a:bodyPr/>
                    <a:lstStyle/>
                    <a:p>
                      <a:pPr algn="ctr"/>
                      <a:r>
                        <a:rPr lang="en-AU" sz="1200" dirty="0" smtClean="0">
                          <a:solidFill>
                            <a:schemeClr val="bg1"/>
                          </a:solidFill>
                        </a:rPr>
                        <a:t>Delivered active breaks</a:t>
                      </a:r>
                      <a:endParaRPr lang="en-AU" sz="1200" dirty="0">
                        <a:solidFill>
                          <a:schemeClr val="bg1"/>
                        </a:solidFill>
                      </a:endParaRPr>
                    </a:p>
                  </a:txBody>
                  <a:tcPr>
                    <a:solidFill>
                      <a:schemeClr val="accent5">
                        <a:lumMod val="50000"/>
                      </a:schemeClr>
                    </a:solidFill>
                  </a:tcPr>
                </a:tc>
              </a:tr>
              <a:tr h="228189">
                <a:tc>
                  <a:txBody>
                    <a:bodyPr/>
                    <a:lstStyle/>
                    <a:p>
                      <a:r>
                        <a:rPr lang="en-AU" sz="1200" b="1" dirty="0" smtClean="0"/>
                        <a:t>T3 </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30% (n=10)</a:t>
                      </a:r>
                    </a:p>
                  </a:txBody>
                  <a:tcPr>
                    <a:noFill/>
                  </a:tcPr>
                </a:tc>
                <a:tc>
                  <a:txBody>
                    <a:bodyPr/>
                    <a:lstStyle/>
                    <a:p>
                      <a:r>
                        <a:rPr lang="en-AU" sz="1200" dirty="0" smtClean="0"/>
                        <a:t>56% (n=19)</a:t>
                      </a:r>
                      <a:endParaRPr lang="en-AU" sz="1200" dirty="0"/>
                    </a:p>
                  </a:txBody>
                  <a:tcPr>
                    <a:noFill/>
                  </a:tcPr>
                </a:tc>
              </a:tr>
              <a:tr h="241901">
                <a:tc>
                  <a:txBody>
                    <a:bodyPr/>
                    <a:lstStyle/>
                    <a:p>
                      <a:r>
                        <a:rPr lang="en-AU" sz="1200" b="1" dirty="0" smtClean="0"/>
                        <a:t>T4</a:t>
                      </a:r>
                      <a:endParaRPr lang="en-AU" sz="1200" b="1"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56% (n=20)</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66% (n=23)</a:t>
                      </a:r>
                    </a:p>
                  </a:txBody>
                  <a:tcPr>
                    <a:noFill/>
                  </a:tcPr>
                </a:tc>
              </a:tr>
            </a:tbl>
          </a:graphicData>
        </a:graphic>
      </p:graphicFrame>
    </p:spTree>
    <p:extLst>
      <p:ext uri="{BB962C8B-B14F-4D97-AF65-F5344CB8AC3E}">
        <p14:creationId xmlns:p14="http://schemas.microsoft.com/office/powerpoint/2010/main" val="3979791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9" y="197148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61169" y="103355"/>
            <a:ext cx="8229600" cy="858044"/>
          </a:xfrm>
        </p:spPr>
        <p:txBody>
          <a:bodyPr>
            <a:normAutofit/>
          </a:bodyPr>
          <a:lstStyle/>
          <a:p>
            <a:r>
              <a:rPr lang="en-AU" sz="2800" dirty="0">
                <a:solidFill>
                  <a:schemeClr val="accent5">
                    <a:lumMod val="50000"/>
                  </a:schemeClr>
                </a:solidFill>
              </a:rPr>
              <a:t>Teacher fidelity &amp; dose delivered</a:t>
            </a:r>
          </a:p>
        </p:txBody>
      </p:sp>
      <p:sp>
        <p:nvSpPr>
          <p:cNvPr id="10" name="TextBox 9"/>
          <p:cNvSpPr txBox="1"/>
          <p:nvPr/>
        </p:nvSpPr>
        <p:spPr>
          <a:xfrm>
            <a:off x="2325873" y="4764375"/>
            <a:ext cx="936104" cy="276999"/>
          </a:xfrm>
          <a:prstGeom prst="rect">
            <a:avLst/>
          </a:prstGeom>
          <a:noFill/>
        </p:spPr>
        <p:txBody>
          <a:bodyPr wrap="square" rtlCol="0">
            <a:spAutoFit/>
          </a:bodyPr>
          <a:lstStyle/>
          <a:p>
            <a:r>
              <a:rPr lang="en-AU" sz="1200" dirty="0">
                <a:solidFill>
                  <a:schemeClr val="tx1">
                    <a:lumMod val="65000"/>
                    <a:lumOff val="35000"/>
                  </a:schemeClr>
                </a:solidFill>
              </a:rPr>
              <a:t>  </a:t>
            </a:r>
            <a:r>
              <a:rPr lang="en-AU" sz="1100" dirty="0">
                <a:solidFill>
                  <a:schemeClr val="tx1">
                    <a:lumMod val="65000"/>
                    <a:lumOff val="35000"/>
                  </a:schemeClr>
                </a:solidFill>
              </a:rPr>
              <a:t>n=60   n=92</a:t>
            </a:r>
          </a:p>
        </p:txBody>
      </p:sp>
      <p:graphicFrame>
        <p:nvGraphicFramePr>
          <p:cNvPr id="11" name="Content Placeholder 3"/>
          <p:cNvGraphicFramePr>
            <a:graphicFrameLocks/>
          </p:cNvGraphicFramePr>
          <p:nvPr>
            <p:extLst>
              <p:ext uri="{D42A27DB-BD31-4B8C-83A1-F6EECF244321}">
                <p14:modId xmlns:p14="http://schemas.microsoft.com/office/powerpoint/2010/main" val="3557976296"/>
              </p:ext>
            </p:extLst>
          </p:nvPr>
        </p:nvGraphicFramePr>
        <p:xfrm>
          <a:off x="3970" y="1448411"/>
          <a:ext cx="5436096" cy="3429975"/>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3855889" y="1552371"/>
            <a:ext cx="1512168" cy="302433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AU">
              <a:ln w="3175">
                <a:solidFill>
                  <a:schemeClr val="tx1"/>
                </a:solidFill>
              </a:ln>
            </a:endParaRPr>
          </a:p>
        </p:txBody>
      </p:sp>
      <p:sp>
        <p:nvSpPr>
          <p:cNvPr id="12" name="TextBox 11"/>
          <p:cNvSpPr txBox="1"/>
          <p:nvPr/>
        </p:nvSpPr>
        <p:spPr>
          <a:xfrm>
            <a:off x="2991793" y="1099900"/>
            <a:ext cx="2520280" cy="307777"/>
          </a:xfrm>
          <a:prstGeom prst="rect">
            <a:avLst/>
          </a:prstGeom>
          <a:noFill/>
        </p:spPr>
        <p:txBody>
          <a:bodyPr wrap="square" rtlCol="0">
            <a:spAutoFit/>
          </a:bodyPr>
          <a:lstStyle/>
          <a:p>
            <a:pPr algn="ctr"/>
            <a:r>
              <a:rPr lang="en-AU" sz="1400" dirty="0"/>
              <a:t>Environmental components</a:t>
            </a:r>
          </a:p>
        </p:txBody>
      </p:sp>
      <p:graphicFrame>
        <p:nvGraphicFramePr>
          <p:cNvPr id="13" name="Table 12"/>
          <p:cNvGraphicFramePr>
            <a:graphicFrameLocks noGrp="1"/>
          </p:cNvGraphicFramePr>
          <p:nvPr>
            <p:extLst>
              <p:ext uri="{D42A27DB-BD31-4B8C-83A1-F6EECF244321}">
                <p14:modId xmlns:p14="http://schemas.microsoft.com/office/powerpoint/2010/main" val="3426063453"/>
              </p:ext>
            </p:extLst>
          </p:nvPr>
        </p:nvGraphicFramePr>
        <p:xfrm>
          <a:off x="5854364" y="1854051"/>
          <a:ext cx="3168354" cy="1371600"/>
        </p:xfrm>
        <a:graphic>
          <a:graphicData uri="http://schemas.openxmlformats.org/drawingml/2006/table">
            <a:tbl>
              <a:tblPr firstRow="1" bandRow="1">
                <a:tableStyleId>{69CF1AB2-1976-4502-BF36-3FF5EA218861}</a:tableStyleId>
              </a:tblPr>
              <a:tblGrid>
                <a:gridCol w="350649"/>
                <a:gridCol w="1377543"/>
                <a:gridCol w="1440162"/>
              </a:tblGrid>
              <a:tr h="253341">
                <a:tc>
                  <a:txBody>
                    <a:bodyPr/>
                    <a:lstStyle/>
                    <a:p>
                      <a:pPr algn="ctr"/>
                      <a:endParaRPr lang="en-AU" sz="1200" dirty="0"/>
                    </a:p>
                  </a:txBody>
                  <a:tcPr>
                    <a:solidFill>
                      <a:schemeClr val="accent5">
                        <a:lumMod val="50000"/>
                      </a:schemeClr>
                    </a:solidFill>
                  </a:tcPr>
                </a:tc>
                <a:tc>
                  <a:txBody>
                    <a:bodyPr/>
                    <a:lstStyle/>
                    <a:p>
                      <a:pPr algn="ctr"/>
                      <a:r>
                        <a:rPr lang="en-AU" sz="1200" dirty="0" smtClean="0">
                          <a:solidFill>
                            <a:schemeClr val="bg1"/>
                          </a:solidFill>
                        </a:rPr>
                        <a:t>Sports equipment available / used</a:t>
                      </a:r>
                      <a:endParaRPr lang="en-AU" sz="1200" dirty="0">
                        <a:solidFill>
                          <a:schemeClr val="bg1"/>
                        </a:solidFill>
                      </a:endParaRPr>
                    </a:p>
                  </a:txBody>
                  <a:tcPr>
                    <a:solidFill>
                      <a:schemeClr val="accent5">
                        <a:lumMod val="50000"/>
                      </a:schemeClr>
                    </a:solidFill>
                  </a:tcPr>
                </a:tc>
                <a:tc>
                  <a:txBody>
                    <a:bodyPr/>
                    <a:lstStyle/>
                    <a:p>
                      <a:pPr algn="ctr"/>
                      <a:r>
                        <a:rPr lang="en-AU" sz="1200" dirty="0" smtClean="0">
                          <a:solidFill>
                            <a:schemeClr val="bg1"/>
                          </a:solidFill>
                        </a:rPr>
                        <a:t>Signage</a:t>
                      </a:r>
                      <a:r>
                        <a:rPr lang="en-AU" sz="1200" baseline="0" dirty="0" smtClean="0">
                          <a:solidFill>
                            <a:schemeClr val="bg1"/>
                          </a:solidFill>
                        </a:rPr>
                        <a:t> promoting PA recess/lunch</a:t>
                      </a:r>
                      <a:endParaRPr lang="en-AU" sz="1200" dirty="0">
                        <a:solidFill>
                          <a:schemeClr val="bg1"/>
                        </a:solidFill>
                      </a:endParaRPr>
                    </a:p>
                  </a:txBody>
                  <a:tcPr>
                    <a:solidFill>
                      <a:schemeClr val="accent5">
                        <a:lumMod val="50000"/>
                      </a:schemeClr>
                    </a:solidFill>
                  </a:tcPr>
                </a:tc>
              </a:tr>
              <a:tr h="228189">
                <a:tc>
                  <a:txBody>
                    <a:bodyPr/>
                    <a:lstStyle/>
                    <a:p>
                      <a:r>
                        <a:rPr lang="en-AU" sz="1200" b="1" dirty="0" smtClean="0"/>
                        <a:t>T3 </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96% (n=43)</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81%</a:t>
                      </a:r>
                      <a:r>
                        <a:rPr lang="en-AU" sz="1200" baseline="0" dirty="0" smtClean="0"/>
                        <a:t> (n=34)</a:t>
                      </a:r>
                      <a:endParaRPr lang="en-AU" sz="1200" dirty="0" smtClean="0"/>
                    </a:p>
                  </a:txBody>
                  <a:tcPr>
                    <a:noFill/>
                  </a:tcPr>
                </a:tc>
                <a:tc>
                  <a:txBody>
                    <a:bodyPr/>
                    <a:lstStyle/>
                    <a:p>
                      <a:r>
                        <a:rPr lang="en-AU" sz="1200" dirty="0" smtClean="0"/>
                        <a:t>91% (n=40)</a:t>
                      </a:r>
                      <a:endParaRPr lang="en-AU" sz="1200" dirty="0"/>
                    </a:p>
                  </a:txBody>
                  <a:tcPr>
                    <a:noFill/>
                  </a:tcPr>
                </a:tc>
              </a:tr>
              <a:tr h="241901">
                <a:tc>
                  <a:txBody>
                    <a:bodyPr/>
                    <a:lstStyle/>
                    <a:p>
                      <a:r>
                        <a:rPr lang="en-AU" sz="1200" b="1" dirty="0" smtClean="0"/>
                        <a:t>T4</a:t>
                      </a:r>
                      <a:endParaRPr lang="en-AU" sz="1200" b="1"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85% (n=41)</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89% (n=41)</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43% (n=26)</a:t>
                      </a:r>
                    </a:p>
                  </a:txBody>
                  <a:tcPr>
                    <a:noFill/>
                  </a:tcPr>
                </a:tc>
              </a:tr>
            </a:tbl>
          </a:graphicData>
        </a:graphic>
      </p:graphicFrame>
      <p:sp>
        <p:nvSpPr>
          <p:cNvPr id="18" name="TextBox 17"/>
          <p:cNvSpPr txBox="1"/>
          <p:nvPr/>
        </p:nvSpPr>
        <p:spPr>
          <a:xfrm>
            <a:off x="6160145" y="3458894"/>
            <a:ext cx="2664296" cy="461665"/>
          </a:xfrm>
          <a:prstGeom prst="rect">
            <a:avLst/>
          </a:prstGeom>
          <a:noFill/>
        </p:spPr>
        <p:txBody>
          <a:bodyPr wrap="square" rtlCol="0">
            <a:spAutoFit/>
          </a:bodyPr>
          <a:lstStyle/>
          <a:p>
            <a:pPr algn="ctr"/>
            <a:r>
              <a:rPr lang="en-AU" sz="1200" dirty="0"/>
              <a:t>Dose sports equipment use in class higher in SB+PA group; not significant</a:t>
            </a:r>
          </a:p>
        </p:txBody>
      </p:sp>
    </p:spTree>
    <p:extLst>
      <p:ext uri="{BB962C8B-B14F-4D97-AF65-F5344CB8AC3E}">
        <p14:creationId xmlns:p14="http://schemas.microsoft.com/office/powerpoint/2010/main" val="1732850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AU" dirty="0" smtClean="0"/>
          </a:p>
          <a:p>
            <a:pPr marL="0" indent="0">
              <a:buNone/>
            </a:pP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1770575441"/>
              </p:ext>
            </p:extLst>
          </p:nvPr>
        </p:nvGraphicFramePr>
        <p:xfrm>
          <a:off x="1263601" y="2400789"/>
          <a:ext cx="6377208" cy="1998358"/>
        </p:xfrm>
        <a:graphic>
          <a:graphicData uri="http://schemas.openxmlformats.org/drawingml/2006/table">
            <a:tbl>
              <a:tblPr firstRow="1" bandRow="1">
                <a:tableStyleId>{BC89EF96-8CEA-46FF-86C4-4CE0E7609802}</a:tableStyleId>
              </a:tblPr>
              <a:tblGrid>
                <a:gridCol w="3020783"/>
                <a:gridCol w="1745341"/>
                <a:gridCol w="1611084"/>
              </a:tblGrid>
              <a:tr h="535318">
                <a:tc>
                  <a:txBody>
                    <a:bodyPr/>
                    <a:lstStyle/>
                    <a:p>
                      <a:pPr algn="ctr"/>
                      <a:r>
                        <a:rPr lang="en-AU" sz="1300" dirty="0" smtClean="0"/>
                        <a:t>Implementation</a:t>
                      </a:r>
                      <a:r>
                        <a:rPr lang="en-AU" sz="1300" baseline="0" dirty="0" smtClean="0"/>
                        <a:t> L</a:t>
                      </a:r>
                      <a:r>
                        <a:rPr lang="en-AU" sz="1300" dirty="0" smtClean="0"/>
                        <a:t>evel</a:t>
                      </a:r>
                      <a:endParaRPr lang="en-AU" sz="1300" b="1" i="0" dirty="0"/>
                    </a:p>
                  </a:txBody>
                  <a:tcPr/>
                </a:tc>
                <a:tc>
                  <a:txBody>
                    <a:bodyPr/>
                    <a:lstStyle/>
                    <a:p>
                      <a:pPr algn="ctr"/>
                      <a:r>
                        <a:rPr lang="en-AU" sz="1300" dirty="0" smtClean="0"/>
                        <a:t>T3</a:t>
                      </a:r>
                    </a:p>
                    <a:p>
                      <a:pPr algn="ctr"/>
                      <a:r>
                        <a:rPr lang="en-AU" sz="1300" dirty="0" smtClean="0"/>
                        <a:t>(n=46)</a:t>
                      </a:r>
                      <a:endParaRPr lang="en-AU" sz="1300" b="1" i="0" dirty="0"/>
                    </a:p>
                  </a:txBody>
                  <a:tcPr/>
                </a:tc>
                <a:tc>
                  <a:txBody>
                    <a:bodyPr/>
                    <a:lstStyle/>
                    <a:p>
                      <a:pPr algn="ctr"/>
                      <a:r>
                        <a:rPr lang="en-AU" sz="1300" dirty="0" smtClean="0"/>
                        <a:t>T4</a:t>
                      </a:r>
                    </a:p>
                    <a:p>
                      <a:pPr algn="ctr"/>
                      <a:r>
                        <a:rPr lang="en-AU" sz="1300" dirty="0" smtClean="0"/>
                        <a:t>(n=28)</a:t>
                      </a:r>
                      <a:endParaRPr lang="en-AU" sz="1300" b="1" i="0" dirty="0"/>
                    </a:p>
                  </a:txBody>
                  <a:tcPr/>
                </a:tc>
              </a:tr>
              <a:tr h="321191">
                <a:tc>
                  <a:txBody>
                    <a:bodyPr/>
                    <a:lstStyle/>
                    <a:p>
                      <a:pPr marL="0" indent="0" algn="l">
                        <a:buFont typeface="Wingdings" panose="05000000000000000000" pitchFamily="2" charset="2"/>
                        <a:buNone/>
                      </a:pPr>
                      <a:r>
                        <a:rPr lang="en-AU" sz="1300" b="1" dirty="0" smtClean="0"/>
                        <a:t>Low </a:t>
                      </a:r>
                    </a:p>
                    <a:p>
                      <a:pPr marL="0" indent="0" algn="l">
                        <a:buFont typeface="Wingdings" panose="05000000000000000000" pitchFamily="2" charset="2"/>
                        <a:buNone/>
                      </a:pPr>
                      <a:r>
                        <a:rPr lang="en-AU" sz="1300" dirty="0" smtClean="0"/>
                        <a:t>(&lt;33% of the entire intervention)</a:t>
                      </a:r>
                      <a:endParaRPr lang="en-AU" sz="1300" b="1" dirty="0"/>
                    </a:p>
                  </a:txBody>
                  <a:tcPr anchor="ctr"/>
                </a:tc>
                <a:tc>
                  <a:txBody>
                    <a:bodyPr/>
                    <a:lstStyle/>
                    <a:p>
                      <a:pPr marL="0" indent="0" algn="l">
                        <a:buFont typeface="Wingdings" panose="05000000000000000000" pitchFamily="2" charset="2"/>
                        <a:buNone/>
                      </a:pPr>
                      <a:r>
                        <a:rPr lang="en-AU" sz="1300" dirty="0" smtClean="0"/>
                        <a:t>26% (n=12)</a:t>
                      </a:r>
                      <a:endParaRPr lang="en-AU" sz="13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AU" sz="1300" dirty="0" smtClean="0"/>
                        <a:t>46% (n=13) </a:t>
                      </a:r>
                      <a:r>
                        <a:rPr lang="en-AU" sz="1300" b="1" dirty="0" smtClean="0">
                          <a:solidFill>
                            <a:schemeClr val="tx2">
                              <a:lumMod val="60000"/>
                              <a:lumOff val="40000"/>
                            </a:schemeClr>
                          </a:solidFill>
                        </a:rPr>
                        <a:t>(p=.003)</a:t>
                      </a:r>
                    </a:p>
                  </a:txBody>
                  <a:tcPr anchor="ctr"/>
                </a:tc>
              </a:tr>
              <a:tr h="321191">
                <a:tc>
                  <a:txBody>
                    <a:bodyPr/>
                    <a:lstStyle/>
                    <a:p>
                      <a:pPr algn="l"/>
                      <a:r>
                        <a:rPr lang="en-AU" sz="1300" b="1" dirty="0" smtClean="0"/>
                        <a:t>Moderate</a:t>
                      </a:r>
                    </a:p>
                    <a:p>
                      <a:pPr algn="l"/>
                      <a:r>
                        <a:rPr lang="en-AU" sz="1300" dirty="0" smtClean="0"/>
                        <a:t>(33-67% of the entire intervention)</a:t>
                      </a:r>
                      <a:endParaRPr lang="en-AU" sz="13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300" dirty="0" smtClean="0"/>
                        <a:t>48% (n=</a:t>
                      </a:r>
                      <a:r>
                        <a:rPr lang="en-AU" sz="1300" baseline="0" dirty="0" smtClean="0"/>
                        <a:t>22</a:t>
                      </a:r>
                      <a:r>
                        <a:rPr lang="en-AU" sz="1300" dirty="0" smtClean="0"/>
                        <a:t>) </a:t>
                      </a:r>
                      <a:r>
                        <a:rPr lang="en-AU" sz="1300" b="1" dirty="0" smtClean="0">
                          <a:solidFill>
                            <a:schemeClr val="tx2">
                              <a:lumMod val="60000"/>
                              <a:lumOff val="40000"/>
                            </a:schemeClr>
                          </a:solidFill>
                        </a:rPr>
                        <a:t>(p=.03)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AU" sz="1300" dirty="0" smtClean="0"/>
                        <a:t>43% (n=</a:t>
                      </a:r>
                      <a:r>
                        <a:rPr lang="en-AU" sz="1300" baseline="0" dirty="0" smtClean="0"/>
                        <a:t>12</a:t>
                      </a:r>
                      <a:r>
                        <a:rPr lang="en-AU" sz="1300" dirty="0" smtClean="0"/>
                        <a:t>) </a:t>
                      </a:r>
                      <a:r>
                        <a:rPr lang="en-AU" sz="1300" b="1" dirty="0" smtClean="0">
                          <a:solidFill>
                            <a:schemeClr val="tx2">
                              <a:lumMod val="60000"/>
                              <a:lumOff val="40000"/>
                            </a:schemeClr>
                          </a:solidFill>
                        </a:rPr>
                        <a:t>(p=.007)</a:t>
                      </a:r>
                    </a:p>
                  </a:txBody>
                  <a:tcPr anchor="ctr"/>
                </a:tc>
              </a:tr>
              <a:tr h="362338">
                <a:tc>
                  <a:txBody>
                    <a:bodyPr/>
                    <a:lstStyle/>
                    <a:p>
                      <a:pPr algn="l"/>
                      <a:r>
                        <a:rPr lang="en-AU" sz="1300" b="1" dirty="0" smtClean="0"/>
                        <a:t>High </a:t>
                      </a:r>
                    </a:p>
                    <a:p>
                      <a:pPr algn="l"/>
                      <a:r>
                        <a:rPr lang="en-AU" sz="1300" dirty="0" smtClean="0"/>
                        <a:t>(&gt;67% of the entire intervention)</a:t>
                      </a:r>
                      <a:endParaRPr lang="en-AU" sz="1300" b="1" dirty="0"/>
                    </a:p>
                  </a:txBody>
                  <a:tcPr anchor="ctr"/>
                </a:tc>
                <a:tc>
                  <a:txBody>
                    <a:bodyPr/>
                    <a:lstStyle/>
                    <a:p>
                      <a:pPr algn="l"/>
                      <a:r>
                        <a:rPr lang="en-AU" sz="1300" dirty="0" smtClean="0"/>
                        <a:t>26% (n=12)</a:t>
                      </a:r>
                      <a:endParaRPr lang="en-AU" sz="1300" dirty="0"/>
                    </a:p>
                  </a:txBody>
                  <a:tcPr anchor="ctr"/>
                </a:tc>
                <a:tc>
                  <a:txBody>
                    <a:bodyPr/>
                    <a:lstStyle/>
                    <a:p>
                      <a:pPr marL="0" indent="0" algn="l">
                        <a:buFont typeface="Wingdings" panose="05000000000000000000" pitchFamily="2" charset="2"/>
                        <a:buNone/>
                      </a:pPr>
                      <a:r>
                        <a:rPr lang="en-AU" sz="1300" dirty="0" smtClean="0"/>
                        <a:t>11% (n=3)</a:t>
                      </a:r>
                      <a:endParaRPr lang="en-AU" sz="1300" dirty="0"/>
                    </a:p>
                  </a:txBody>
                  <a:tcPr anchor="ctr"/>
                </a:tc>
              </a:tr>
            </a:tbl>
          </a:graphicData>
        </a:graphic>
      </p:graphicFrame>
      <p:sp>
        <p:nvSpPr>
          <p:cNvPr id="5" name="Content Placeholder 2"/>
          <p:cNvSpPr txBox="1">
            <a:spLocks/>
          </p:cNvSpPr>
          <p:nvPr/>
        </p:nvSpPr>
        <p:spPr>
          <a:xfrm>
            <a:off x="255489" y="2884322"/>
            <a:ext cx="8640960" cy="1512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400" dirty="0"/>
          </a:p>
        </p:txBody>
      </p:sp>
      <p:sp>
        <p:nvSpPr>
          <p:cNvPr id="6" name="Content Placeholder 2"/>
          <p:cNvSpPr txBox="1">
            <a:spLocks/>
          </p:cNvSpPr>
          <p:nvPr/>
        </p:nvSpPr>
        <p:spPr>
          <a:xfrm>
            <a:off x="461169" y="907952"/>
            <a:ext cx="8435280" cy="1512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AU" sz="1600" dirty="0" smtClean="0"/>
              <a:t>T3</a:t>
            </a:r>
            <a:r>
              <a:rPr lang="en-AU" sz="1600" dirty="0"/>
              <a:t>: </a:t>
            </a:r>
            <a:r>
              <a:rPr lang="en-AU" sz="1600" dirty="0" smtClean="0"/>
              <a:t>Significantly more likely to report </a:t>
            </a:r>
            <a:r>
              <a:rPr lang="en-AU" sz="1600" b="1" dirty="0" smtClean="0"/>
              <a:t>moderate </a:t>
            </a:r>
            <a:r>
              <a:rPr lang="en-AU" sz="1600" b="1" dirty="0"/>
              <a:t>levels </a:t>
            </a:r>
            <a:r>
              <a:rPr lang="en-AU" sz="1600" b="1" dirty="0" smtClean="0"/>
              <a:t>implementation</a:t>
            </a:r>
            <a:endParaRPr lang="en-AU" sz="1600" b="1" dirty="0"/>
          </a:p>
          <a:p>
            <a:pPr>
              <a:spcBef>
                <a:spcPts val="0"/>
              </a:spcBef>
              <a:defRPr/>
            </a:pPr>
            <a:endParaRPr lang="en-AU" sz="1600" dirty="0"/>
          </a:p>
          <a:p>
            <a:pPr>
              <a:spcBef>
                <a:spcPts val="0"/>
              </a:spcBef>
              <a:defRPr/>
            </a:pPr>
            <a:r>
              <a:rPr lang="en-AU" sz="1600" dirty="0"/>
              <a:t>T4: </a:t>
            </a:r>
            <a:r>
              <a:rPr lang="en-AU" sz="1600" dirty="0" smtClean="0"/>
              <a:t>Majority </a:t>
            </a:r>
            <a:r>
              <a:rPr lang="en-AU" sz="1600" b="1" dirty="0" smtClean="0"/>
              <a:t>low levels implementation</a:t>
            </a:r>
            <a:r>
              <a:rPr lang="en-AU" sz="1600" dirty="0" smtClean="0"/>
              <a:t>, significantly </a:t>
            </a:r>
            <a:r>
              <a:rPr lang="en-AU" sz="1600" dirty="0"/>
              <a:t>less likely to report high </a:t>
            </a:r>
            <a:r>
              <a:rPr lang="en-AU" sz="1600" dirty="0" smtClean="0"/>
              <a:t>implementation</a:t>
            </a:r>
          </a:p>
          <a:p>
            <a:pPr>
              <a:spcBef>
                <a:spcPts val="0"/>
              </a:spcBef>
              <a:defRPr/>
            </a:pPr>
            <a:endParaRPr lang="en-AU" sz="1600" dirty="0"/>
          </a:p>
          <a:p>
            <a:pPr>
              <a:spcBef>
                <a:spcPts val="0"/>
              </a:spcBef>
              <a:defRPr/>
            </a:pPr>
            <a:r>
              <a:rPr lang="en-AU" sz="1600" u="sng" dirty="0" smtClean="0"/>
              <a:t>Moderate implementation remained consistent over time</a:t>
            </a:r>
            <a:r>
              <a:rPr lang="en-AU" sz="1600" dirty="0" smtClean="0"/>
              <a:t>, no sig. differences</a:t>
            </a:r>
            <a:endParaRPr lang="en-AU" sz="1600" dirty="0"/>
          </a:p>
          <a:p>
            <a:pPr>
              <a:spcBef>
                <a:spcPts val="0"/>
              </a:spcBef>
              <a:defRPr/>
            </a:pPr>
            <a:r>
              <a:rPr lang="en-AU" sz="1600" dirty="0">
                <a:solidFill>
                  <a:schemeClr val="bg1"/>
                </a:solidFill>
              </a:rPr>
              <a:t>T3: a significantly greater proportion teachers delivered moderate levels imp</a:t>
            </a:r>
          </a:p>
          <a:p>
            <a:pPr>
              <a:spcBef>
                <a:spcPts val="0"/>
              </a:spcBef>
              <a:defRPr/>
            </a:pPr>
            <a:endParaRPr lang="en-AU" sz="1600" dirty="0">
              <a:solidFill>
                <a:schemeClr val="bg1"/>
              </a:solidFill>
            </a:endParaRPr>
          </a:p>
          <a:p>
            <a:pPr>
              <a:spcBef>
                <a:spcPts val="0"/>
              </a:spcBef>
              <a:defRPr/>
            </a:pPr>
            <a:r>
              <a:rPr lang="en-AU" sz="1600" dirty="0">
                <a:solidFill>
                  <a:schemeClr val="bg1"/>
                </a:solidFill>
              </a:rPr>
              <a:t>T4: significantly less likely to report high implementation than low and moderate</a:t>
            </a:r>
          </a:p>
          <a:p>
            <a:endParaRPr lang="en-AU" sz="1600" dirty="0"/>
          </a:p>
        </p:txBody>
      </p:sp>
      <p:sp>
        <p:nvSpPr>
          <p:cNvPr id="8" name="Title 1"/>
          <p:cNvSpPr>
            <a:spLocks noGrp="1"/>
          </p:cNvSpPr>
          <p:nvPr>
            <p:ph type="title"/>
          </p:nvPr>
        </p:nvSpPr>
        <p:spPr>
          <a:xfrm>
            <a:off x="457597" y="47251"/>
            <a:ext cx="8236744" cy="858044"/>
          </a:xfrm>
        </p:spPr>
        <p:txBody>
          <a:bodyPr>
            <a:normAutofit/>
          </a:bodyPr>
          <a:lstStyle/>
          <a:p>
            <a:r>
              <a:rPr lang="en-AU" sz="2800" dirty="0">
                <a:solidFill>
                  <a:schemeClr val="accent5">
                    <a:lumMod val="50000"/>
                  </a:schemeClr>
                </a:solidFill>
              </a:rPr>
              <a:t>Teacher implementation level</a:t>
            </a:r>
          </a:p>
        </p:txBody>
      </p:sp>
    </p:spTree>
    <p:extLst>
      <p:ext uri="{BB962C8B-B14F-4D97-AF65-F5344CB8AC3E}">
        <p14:creationId xmlns:p14="http://schemas.microsoft.com/office/powerpoint/2010/main" val="1740550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solidFill>
                  <a:schemeClr val="accent5">
                    <a:lumMod val="50000"/>
                  </a:schemeClr>
                </a:solidFill>
              </a:rPr>
              <a:t>A</a:t>
            </a:r>
            <a:r>
              <a:rPr lang="en-AU" sz="2800" dirty="0" smtClean="0">
                <a:solidFill>
                  <a:schemeClr val="accent5">
                    <a:lumMod val="50000"/>
                  </a:schemeClr>
                </a:solidFill>
              </a:rPr>
              <a:t>ssociation </a:t>
            </a:r>
            <a:r>
              <a:rPr lang="en-AU" sz="2800" dirty="0">
                <a:solidFill>
                  <a:schemeClr val="accent5">
                    <a:lumMod val="50000"/>
                  </a:schemeClr>
                </a:solidFill>
              </a:rPr>
              <a:t>between implementation &amp; outcomes</a:t>
            </a:r>
          </a:p>
        </p:txBody>
      </p:sp>
      <p:sp>
        <p:nvSpPr>
          <p:cNvPr id="3" name="Content Placeholder 2"/>
          <p:cNvSpPr>
            <a:spLocks noGrp="1"/>
          </p:cNvSpPr>
          <p:nvPr>
            <p:ph idx="1"/>
          </p:nvPr>
        </p:nvSpPr>
        <p:spPr/>
        <p:txBody>
          <a:bodyPr>
            <a:normAutofit/>
          </a:bodyPr>
          <a:lstStyle/>
          <a:p>
            <a:endParaRPr lang="en-AU" dirty="0" smtClean="0"/>
          </a:p>
          <a:p>
            <a:pPr marL="0" indent="0">
              <a:buNone/>
            </a:pPr>
            <a:endParaRPr lang="en-AU" dirty="0"/>
          </a:p>
        </p:txBody>
      </p:sp>
      <p:sp>
        <p:nvSpPr>
          <p:cNvPr id="5" name="Content Placeholder 2"/>
          <p:cNvSpPr txBox="1">
            <a:spLocks/>
          </p:cNvSpPr>
          <p:nvPr/>
        </p:nvSpPr>
        <p:spPr>
          <a:xfrm>
            <a:off x="255489" y="4392179"/>
            <a:ext cx="8640960" cy="1512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1600" dirty="0"/>
          </a:p>
        </p:txBody>
      </p:sp>
      <p:graphicFrame>
        <p:nvGraphicFramePr>
          <p:cNvPr id="7" name="Table 6"/>
          <p:cNvGraphicFramePr>
            <a:graphicFrameLocks noGrp="1"/>
          </p:cNvGraphicFramePr>
          <p:nvPr>
            <p:extLst>
              <p:ext uri="{D42A27DB-BD31-4B8C-83A1-F6EECF244321}">
                <p14:modId xmlns:p14="http://schemas.microsoft.com/office/powerpoint/2010/main" val="3292338166"/>
              </p:ext>
            </p:extLst>
          </p:nvPr>
        </p:nvGraphicFramePr>
        <p:xfrm>
          <a:off x="461170" y="1165371"/>
          <a:ext cx="8077007" cy="3244850"/>
        </p:xfrm>
        <a:graphic>
          <a:graphicData uri="http://schemas.openxmlformats.org/drawingml/2006/table">
            <a:tbl>
              <a:tblPr firstRow="1" firstCol="1" bandRow="1">
                <a:tableStyleId>{5C22544A-7EE6-4342-B048-85BDC9FD1C3A}</a:tableStyleId>
              </a:tblPr>
              <a:tblGrid>
                <a:gridCol w="2677154"/>
                <a:gridCol w="488944"/>
                <a:gridCol w="849109"/>
                <a:gridCol w="849109"/>
                <a:gridCol w="447065"/>
                <a:gridCol w="535012"/>
                <a:gridCol w="892036"/>
                <a:gridCol w="892036"/>
                <a:gridCol w="446542"/>
              </a:tblGrid>
              <a:tr h="231775">
                <a:tc rowSpan="2">
                  <a:txBody>
                    <a:bodyPr/>
                    <a:lstStyle/>
                    <a:p>
                      <a:pPr>
                        <a:lnSpc>
                          <a:spcPct val="150000"/>
                        </a:lnSpc>
                        <a:spcAft>
                          <a:spcPts val="0"/>
                        </a:spcAft>
                      </a:pPr>
                      <a:r>
                        <a:rPr lang="en-AU" sz="1000" dirty="0">
                          <a:effectLst/>
                        </a:rPr>
                        <a:t>Outcome variable </a:t>
                      </a:r>
                      <a:r>
                        <a:rPr lang="en-AU" sz="1000" dirty="0" smtClean="0">
                          <a:effectLst/>
                        </a:rPr>
                        <a:t>(mins): </a:t>
                      </a:r>
                      <a:r>
                        <a:rPr lang="en-AU" sz="1000" dirty="0" smtClean="0">
                          <a:effectLst/>
                          <a:latin typeface="Calibri" panose="020F0502020204030204" pitchFamily="34" charset="0"/>
                          <a:ea typeface="Calibri" panose="020F0502020204030204" pitchFamily="34" charset="0"/>
                          <a:cs typeface="Times New Roman" panose="02020603050405020304" pitchFamily="18" charset="0"/>
                        </a:rPr>
                        <a:t>Children</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gridSpan="4">
                  <a:txBody>
                    <a:bodyPr/>
                    <a:lstStyle/>
                    <a:p>
                      <a:pPr>
                        <a:lnSpc>
                          <a:spcPct val="150000"/>
                        </a:lnSpc>
                        <a:spcAft>
                          <a:spcPts val="0"/>
                        </a:spcAft>
                      </a:pPr>
                      <a:r>
                        <a:rPr lang="en-AU" sz="1000">
                          <a:effectLst/>
                        </a:rPr>
                        <a:t>T3</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hMerge="1">
                  <a:txBody>
                    <a:bodyPr/>
                    <a:lstStyle/>
                    <a:p>
                      <a:endParaRPr lang="en-AU"/>
                    </a:p>
                  </a:txBody>
                  <a:tcPr/>
                </a:tc>
                <a:tc hMerge="1">
                  <a:txBody>
                    <a:bodyPr/>
                    <a:lstStyle/>
                    <a:p>
                      <a:endParaRPr lang="en-AU"/>
                    </a:p>
                  </a:txBody>
                  <a:tcPr/>
                </a:tc>
                <a:tc hMerge="1">
                  <a:txBody>
                    <a:bodyPr/>
                    <a:lstStyle/>
                    <a:p>
                      <a:endParaRPr lang="en-AU"/>
                    </a:p>
                  </a:txBody>
                  <a:tcPr/>
                </a:tc>
                <a:tc gridSpan="4">
                  <a:txBody>
                    <a:bodyPr/>
                    <a:lstStyle/>
                    <a:p>
                      <a:pPr>
                        <a:lnSpc>
                          <a:spcPct val="150000"/>
                        </a:lnSpc>
                        <a:spcAft>
                          <a:spcPts val="0"/>
                        </a:spcAft>
                      </a:pPr>
                      <a:r>
                        <a:rPr lang="en-AU" sz="1000">
                          <a:effectLst/>
                        </a:rPr>
                        <a:t>T4</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hMerge="1">
                  <a:txBody>
                    <a:bodyPr/>
                    <a:lstStyle/>
                    <a:p>
                      <a:endParaRPr lang="en-AU"/>
                    </a:p>
                  </a:txBody>
                  <a:tcPr/>
                </a:tc>
                <a:tc hMerge="1">
                  <a:txBody>
                    <a:bodyPr/>
                    <a:lstStyle/>
                    <a:p>
                      <a:endParaRPr lang="en-AU"/>
                    </a:p>
                  </a:txBody>
                  <a:tcPr/>
                </a:tc>
                <a:tc hMerge="1">
                  <a:txBody>
                    <a:bodyPr/>
                    <a:lstStyle/>
                    <a:p>
                      <a:endParaRPr lang="en-AU"/>
                    </a:p>
                  </a:txBody>
                  <a:tcPr/>
                </a:tc>
              </a:tr>
              <a:tr h="231775">
                <a:tc vMerge="1">
                  <a:txBody>
                    <a:bodyPr/>
                    <a:lstStyle/>
                    <a:p>
                      <a:endParaRPr lang="en-AU"/>
                    </a:p>
                  </a:txBody>
                  <a:tcPr/>
                </a:tc>
                <a:tc>
                  <a:txBody>
                    <a:bodyPr/>
                    <a:lstStyle/>
                    <a:p>
                      <a:pPr>
                        <a:lnSpc>
                          <a:spcPct val="150000"/>
                        </a:lnSpc>
                        <a:spcAft>
                          <a:spcPts val="0"/>
                        </a:spcAft>
                      </a:pPr>
                      <a:r>
                        <a:rPr lang="en-AU" sz="1000">
                          <a:effectLst/>
                        </a:rPr>
                        <a:t>N</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sym typeface="Symbol" panose="05050102010706020507" pitchFamily="18" charset="2"/>
                        </a:rPr>
                        <a:t></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95% CI</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P</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N</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sym typeface="Symbol" panose="05050102010706020507" pitchFamily="18" charset="2"/>
                        </a:rPr>
                        <a:t></a:t>
                      </a:r>
                      <a:r>
                        <a:rPr lang="en-AU" sz="1000">
                          <a:effectLst/>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95% CI</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P</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r>
              <a:tr h="231775">
                <a:tc>
                  <a:txBody>
                    <a:bodyPr/>
                    <a:lstStyle/>
                    <a:p>
                      <a:pPr>
                        <a:lnSpc>
                          <a:spcPct val="150000"/>
                        </a:lnSpc>
                        <a:spcAft>
                          <a:spcPts val="0"/>
                        </a:spcAft>
                      </a:pPr>
                      <a:r>
                        <a:rPr lang="en-AU" sz="1000">
                          <a:effectLst/>
                        </a:rPr>
                        <a:t>Sedentary time average day</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105</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-0.75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-9.51, 8.01</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0.86</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86</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6.17</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-4.16, 16.50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0.23</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r>
              <a:tr h="231775">
                <a:tc>
                  <a:txBody>
                    <a:bodyPr/>
                    <a:lstStyle/>
                    <a:p>
                      <a:pPr>
                        <a:lnSpc>
                          <a:spcPct val="150000"/>
                        </a:lnSpc>
                        <a:spcAft>
                          <a:spcPts val="0"/>
                        </a:spcAft>
                      </a:pPr>
                      <a:r>
                        <a:rPr lang="en-AU" sz="1000">
                          <a:effectLst/>
                        </a:rPr>
                        <a:t>Sedentary time weekday</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143</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-0.23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-8.69, 8.23</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0.96</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125</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8.18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-0.79, 17.14</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0.07</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r>
              <a:tr h="231775">
                <a:tc>
                  <a:txBody>
                    <a:bodyPr/>
                    <a:lstStyle/>
                    <a:p>
                      <a:pPr>
                        <a:lnSpc>
                          <a:spcPct val="150000"/>
                        </a:lnSpc>
                        <a:spcAft>
                          <a:spcPts val="0"/>
                        </a:spcAft>
                      </a:pPr>
                      <a:r>
                        <a:rPr lang="en-AU" sz="1000">
                          <a:effectLst/>
                        </a:rPr>
                        <a:t>Sedentary time weekend day</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134</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-2.27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-16.77, 12.23</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0.75</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1.43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-12.37, 15.24</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0.83</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r>
              <a:tr h="231775">
                <a:tc>
                  <a:txBody>
                    <a:bodyPr/>
                    <a:lstStyle/>
                    <a:p>
                      <a:pPr>
                        <a:lnSpc>
                          <a:spcPct val="150000"/>
                        </a:lnSpc>
                        <a:spcAft>
                          <a:spcPts val="0"/>
                        </a:spcAft>
                      </a:pPr>
                      <a:r>
                        <a:rPr lang="en-AU" sz="1000">
                          <a:effectLst/>
                        </a:rPr>
                        <a:t>Light-intensity physical activity average day</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105</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-2.26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-8.51, 3.98</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0.47</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86</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-4.95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-12.98, 3.08</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0.22</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r>
              <a:tr h="231775">
                <a:tc>
                  <a:txBody>
                    <a:bodyPr/>
                    <a:lstStyle/>
                    <a:p>
                      <a:pPr>
                        <a:lnSpc>
                          <a:spcPct val="150000"/>
                        </a:lnSpc>
                        <a:spcAft>
                          <a:spcPts val="0"/>
                        </a:spcAft>
                      </a:pPr>
                      <a:r>
                        <a:rPr lang="en-AU" sz="1000">
                          <a:effectLst/>
                        </a:rPr>
                        <a:t>Light-intensity physical activity week day</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143</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-3.18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-10.39, 4.04</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0.38</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125</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-6.96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-14.58, 0.66</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0.07</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r>
              <a:tr h="231775">
                <a:tc>
                  <a:txBody>
                    <a:bodyPr/>
                    <a:lstStyle/>
                    <a:p>
                      <a:pPr>
                        <a:lnSpc>
                          <a:spcPct val="150000"/>
                        </a:lnSpc>
                        <a:spcAft>
                          <a:spcPts val="0"/>
                        </a:spcAft>
                      </a:pPr>
                      <a:r>
                        <a:rPr lang="en-AU" sz="1000">
                          <a:effectLst/>
                        </a:rPr>
                        <a:t>Light-intensity physical activity weekend day</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134</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-2.59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111.02, 5.83</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0.54</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-4.80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-13.82, 4.23</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0.29</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r>
              <a:tr h="231775">
                <a:tc>
                  <a:txBody>
                    <a:bodyPr/>
                    <a:lstStyle/>
                    <a:p>
                      <a:pPr>
                        <a:lnSpc>
                          <a:spcPct val="150000"/>
                        </a:lnSpc>
                        <a:spcAft>
                          <a:spcPts val="0"/>
                        </a:spcAft>
                      </a:pPr>
                      <a:r>
                        <a:rPr lang="en-AU" sz="1000">
                          <a:effectLst/>
                        </a:rPr>
                        <a:t>MVPA average day</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105</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1.22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-3.05, 5.49</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0.57</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86</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-1.11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-7.32, 5.11</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0.72</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r>
              <a:tr h="231775">
                <a:tc>
                  <a:txBody>
                    <a:bodyPr/>
                    <a:lstStyle/>
                    <a:p>
                      <a:pPr>
                        <a:lnSpc>
                          <a:spcPct val="150000"/>
                        </a:lnSpc>
                        <a:spcAft>
                          <a:spcPts val="0"/>
                        </a:spcAft>
                      </a:pPr>
                      <a:r>
                        <a:rPr lang="en-AU" sz="1000">
                          <a:effectLst/>
                        </a:rPr>
                        <a:t>MVPA week day</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143</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3.39</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-0.76, 7.53</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0.11</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125</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-0.92</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-5.16, 3.32</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0.66</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r>
              <a:tr h="231775">
                <a:tc>
                  <a:txBody>
                    <a:bodyPr/>
                    <a:lstStyle/>
                    <a:p>
                      <a:pPr>
                        <a:lnSpc>
                          <a:spcPct val="150000"/>
                        </a:lnSpc>
                        <a:spcAft>
                          <a:spcPts val="0"/>
                        </a:spcAft>
                      </a:pPr>
                      <a:r>
                        <a:rPr lang="en-AU" sz="1000">
                          <a:effectLst/>
                        </a:rPr>
                        <a:t>MVPA weekend day</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134</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1.26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-5.86, 8.37)</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0.72</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-0.06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-5.51, 5.39</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0.98</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r>
              <a:tr h="231775">
                <a:tc>
                  <a:txBody>
                    <a:bodyPr/>
                    <a:lstStyle/>
                    <a:p>
                      <a:pPr>
                        <a:lnSpc>
                          <a:spcPct val="150000"/>
                        </a:lnSpc>
                        <a:spcAft>
                          <a:spcPts val="0"/>
                        </a:spcAft>
                      </a:pPr>
                      <a:r>
                        <a:rPr lang="en-AU" sz="1000">
                          <a:effectLst/>
                        </a:rPr>
                        <a:t>Sedentary breaks (freq) average day</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105</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-3.44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-9.24, 2.37</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0.24</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86</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-5.97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-15.32, 3.38</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0.20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r>
              <a:tr h="231775">
                <a:tc>
                  <a:txBody>
                    <a:bodyPr/>
                    <a:lstStyle/>
                    <a:p>
                      <a:pPr>
                        <a:lnSpc>
                          <a:spcPct val="150000"/>
                        </a:lnSpc>
                        <a:spcAft>
                          <a:spcPts val="0"/>
                        </a:spcAft>
                      </a:pPr>
                      <a:r>
                        <a:rPr lang="en-AU" sz="1000">
                          <a:effectLst/>
                        </a:rPr>
                        <a:t>Sedentary breaks (freq) weekday</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143</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-4.96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-10.75, 0.9</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0.09</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125</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-5.85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-13.93, 2.22</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0.15</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r>
              <a:tr h="231775">
                <a:tc>
                  <a:txBody>
                    <a:bodyPr/>
                    <a:lstStyle/>
                    <a:p>
                      <a:pPr>
                        <a:lnSpc>
                          <a:spcPct val="150000"/>
                        </a:lnSpc>
                        <a:spcAft>
                          <a:spcPts val="0"/>
                        </a:spcAft>
                      </a:pPr>
                      <a:r>
                        <a:rPr lang="en-AU" sz="1000">
                          <a:effectLst/>
                        </a:rPr>
                        <a:t>Sedentary breaks (freq) weekend day</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134</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-6.36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-14.03, 1.31</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dirty="0">
                          <a:effectLst/>
                        </a:rPr>
                        <a:t>0.10</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-8.61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a:effectLst/>
                        </a:rPr>
                        <a:t>-18.36, 1.14</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c>
                  <a:txBody>
                    <a:bodyPr/>
                    <a:lstStyle/>
                    <a:p>
                      <a:pPr>
                        <a:lnSpc>
                          <a:spcPct val="150000"/>
                        </a:lnSpc>
                        <a:spcAft>
                          <a:spcPts val="0"/>
                        </a:spcAft>
                      </a:pPr>
                      <a:r>
                        <a:rPr lang="en-AU" sz="1000" dirty="0">
                          <a:effectLst/>
                        </a:rPr>
                        <a:t>0.08</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11" marR="63211" marT="0" marB="0"/>
                </a:tc>
              </a:tr>
            </a:tbl>
          </a:graphicData>
        </a:graphic>
      </p:graphicFrame>
      <p:sp>
        <p:nvSpPr>
          <p:cNvPr id="8" name="Rectangle 7"/>
          <p:cNvSpPr/>
          <p:nvPr/>
        </p:nvSpPr>
        <p:spPr>
          <a:xfrm>
            <a:off x="5296049" y="1361069"/>
            <a:ext cx="432048" cy="30963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8089436" y="1349995"/>
            <a:ext cx="432048" cy="30963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35094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241" y="191589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a:bodyPr>
          <a:lstStyle/>
          <a:p>
            <a:r>
              <a:rPr lang="en-AU" sz="2800" dirty="0" smtClean="0">
                <a:solidFill>
                  <a:schemeClr val="accent5">
                    <a:lumMod val="50000"/>
                  </a:schemeClr>
                </a:solidFill>
              </a:rPr>
              <a:t>Key facilitators: Uptake &amp; delivery</a:t>
            </a:r>
            <a:endParaRPr lang="en-AU" sz="2800" dirty="0">
              <a:solidFill>
                <a:schemeClr val="accent5">
                  <a:lumMod val="50000"/>
                </a:schemeClr>
              </a:solidFill>
            </a:endParaRPr>
          </a:p>
        </p:txBody>
      </p:sp>
      <p:sp>
        <p:nvSpPr>
          <p:cNvPr id="3" name="Content Placeholder 2"/>
          <p:cNvSpPr>
            <a:spLocks noGrp="1"/>
          </p:cNvSpPr>
          <p:nvPr>
            <p:ph idx="1"/>
          </p:nvPr>
        </p:nvSpPr>
        <p:spPr>
          <a:xfrm>
            <a:off x="327497" y="1116073"/>
            <a:ext cx="8496944" cy="4032191"/>
          </a:xfrm>
        </p:spPr>
        <p:txBody>
          <a:bodyPr>
            <a:normAutofit/>
          </a:bodyPr>
          <a:lstStyle/>
          <a:p>
            <a:pPr marL="0" indent="0">
              <a:buNone/>
            </a:pPr>
            <a:r>
              <a:rPr lang="en-AU" sz="1800" dirty="0" smtClean="0"/>
              <a:t>Children’s enjoyment:</a:t>
            </a:r>
          </a:p>
          <a:p>
            <a:pPr marL="0" indent="0">
              <a:buNone/>
            </a:pPr>
            <a:endParaRPr lang="en-AU" sz="1800" b="1" dirty="0"/>
          </a:p>
          <a:p>
            <a:pPr marL="0" indent="0">
              <a:buNone/>
            </a:pPr>
            <a:endParaRPr lang="en-AU" sz="1800" b="1" dirty="0" smtClean="0"/>
          </a:p>
          <a:p>
            <a:pPr marL="0" indent="0">
              <a:buNone/>
            </a:pPr>
            <a:endParaRPr lang="en-AU" sz="1800" b="1" dirty="0"/>
          </a:p>
          <a:p>
            <a:pPr marL="0" indent="0">
              <a:buNone/>
            </a:pPr>
            <a:endParaRPr lang="en-AU" sz="1800" b="1" dirty="0" smtClean="0"/>
          </a:p>
          <a:p>
            <a:pPr marL="0" indent="0">
              <a:buNone/>
            </a:pPr>
            <a:endParaRPr lang="en-AU" sz="1800" dirty="0"/>
          </a:p>
          <a:p>
            <a:pPr marL="0" indent="0">
              <a:buNone/>
            </a:pPr>
            <a:r>
              <a:rPr lang="en-AU" sz="1800" dirty="0" smtClean="0"/>
              <a:t>Teacher awareness and understanding program value and benefits:</a:t>
            </a:r>
            <a:endParaRPr lang="en-AU" sz="1800" dirty="0" smtClean="0">
              <a:solidFill>
                <a:schemeClr val="tx2">
                  <a:lumMod val="75000"/>
                </a:schemeClr>
              </a:solidFill>
            </a:endParaRPr>
          </a:p>
        </p:txBody>
      </p:sp>
      <p:grpSp>
        <p:nvGrpSpPr>
          <p:cNvPr id="4" name="Group 3"/>
          <p:cNvGrpSpPr/>
          <p:nvPr/>
        </p:nvGrpSpPr>
        <p:grpSpPr>
          <a:xfrm>
            <a:off x="652739" y="3607495"/>
            <a:ext cx="8496944" cy="1224136"/>
            <a:chOff x="457597" y="3654251"/>
            <a:chExt cx="8496944" cy="1224136"/>
          </a:xfrm>
        </p:grpSpPr>
        <p:sp>
          <p:nvSpPr>
            <p:cNvPr id="7" name="Rounded Rectangular Callout 6"/>
            <p:cNvSpPr/>
            <p:nvPr/>
          </p:nvSpPr>
          <p:spPr>
            <a:xfrm>
              <a:off x="691018" y="3654251"/>
              <a:ext cx="8078812" cy="1224136"/>
            </a:xfrm>
            <a:prstGeom prst="wedgeRoundRectCallout">
              <a:avLst>
                <a:gd name="adj1" fmla="val 34622"/>
                <a:gd name="adj2" fmla="val 64440"/>
                <a:gd name="adj3" fmla="val 1666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2"/>
            <p:cNvSpPr txBox="1">
              <a:spLocks/>
            </p:cNvSpPr>
            <p:nvPr/>
          </p:nvSpPr>
          <p:spPr>
            <a:xfrm>
              <a:off x="457597" y="3822977"/>
              <a:ext cx="8496944" cy="8866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AU" sz="1800" b="1" dirty="0" smtClean="0">
                  <a:solidFill>
                    <a:schemeClr val="bg1"/>
                  </a:solidFill>
                </a:rPr>
                <a:t>“</a:t>
              </a:r>
              <a:r>
                <a:rPr lang="en-AU" sz="1800" b="1" i="1" dirty="0" smtClean="0">
                  <a:solidFill>
                    <a:schemeClr val="bg1"/>
                  </a:solidFill>
                </a:rPr>
                <a:t>Has many benefits and makes the classroom much more fun and I think, </a:t>
              </a:r>
            </a:p>
            <a:p>
              <a:pPr marL="0" indent="0" algn="ctr">
                <a:buFont typeface="Arial" pitchFamily="34" charset="0"/>
                <a:buNone/>
              </a:pPr>
              <a:r>
                <a:rPr lang="en-AU" sz="1800" b="1" i="1" dirty="0" smtClean="0">
                  <a:solidFill>
                    <a:schemeClr val="bg1"/>
                  </a:solidFill>
                </a:rPr>
                <a:t>even more relaxed!</a:t>
              </a:r>
              <a:r>
                <a:rPr lang="en-AU" sz="1800" b="1" dirty="0" smtClean="0">
                  <a:solidFill>
                    <a:schemeClr val="bg1"/>
                  </a:solidFill>
                </a:rPr>
                <a:t>” [T3, Grade 3/4 Teacher, SB+PA-I]</a:t>
              </a:r>
            </a:p>
          </p:txBody>
        </p:sp>
      </p:grpSp>
      <p:grpSp>
        <p:nvGrpSpPr>
          <p:cNvPr id="9" name="Group 8"/>
          <p:cNvGrpSpPr/>
          <p:nvPr/>
        </p:nvGrpSpPr>
        <p:grpSpPr>
          <a:xfrm>
            <a:off x="108399" y="1583542"/>
            <a:ext cx="8356002" cy="1172276"/>
            <a:chOff x="457597" y="3654251"/>
            <a:chExt cx="8496944" cy="1224136"/>
          </a:xfrm>
        </p:grpSpPr>
        <p:sp>
          <p:nvSpPr>
            <p:cNvPr id="10" name="Rounded Rectangular Callout 9"/>
            <p:cNvSpPr/>
            <p:nvPr/>
          </p:nvSpPr>
          <p:spPr>
            <a:xfrm>
              <a:off x="691018" y="3654251"/>
              <a:ext cx="8078812" cy="1224136"/>
            </a:xfrm>
            <a:prstGeom prst="wedgeRoundRectCallout">
              <a:avLst>
                <a:gd name="adj1" fmla="val -41331"/>
                <a:gd name="adj2" fmla="val 66406"/>
                <a:gd name="adj3" fmla="val 1666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Content Placeholder 2"/>
            <p:cNvSpPr txBox="1">
              <a:spLocks/>
            </p:cNvSpPr>
            <p:nvPr/>
          </p:nvSpPr>
          <p:spPr>
            <a:xfrm>
              <a:off x="457597" y="3822977"/>
              <a:ext cx="8496944" cy="8866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AU" sz="1800" b="1" i="1" dirty="0">
                  <a:solidFill>
                    <a:schemeClr val="bg1"/>
                  </a:solidFill>
                </a:rPr>
                <a:t>“It </a:t>
              </a:r>
              <a:r>
                <a:rPr lang="en-AU" sz="1800" b="1" dirty="0">
                  <a:solidFill>
                    <a:schemeClr val="bg1"/>
                  </a:solidFill>
                </a:rPr>
                <a:t>[Transform-Us!] </a:t>
              </a:r>
              <a:r>
                <a:rPr lang="en-AU" sz="1800" b="1" i="1" dirty="0">
                  <a:solidFill>
                    <a:schemeClr val="bg1"/>
                  </a:solidFill>
                </a:rPr>
                <a:t>offers practical, easy to implement activities for the classroom teacher which children enjoy.” </a:t>
              </a:r>
              <a:r>
                <a:rPr lang="en-AU" sz="1800" b="1" dirty="0">
                  <a:solidFill>
                    <a:schemeClr val="bg1"/>
                  </a:solidFill>
                </a:rPr>
                <a:t>[T3, Grade 4 Teacher, SB-I</a:t>
              </a:r>
              <a:r>
                <a:rPr lang="en-AU" sz="1800" b="1" dirty="0" smtClean="0">
                  <a:solidFill>
                    <a:schemeClr val="bg1"/>
                  </a:solidFill>
                </a:rPr>
                <a:t>]</a:t>
              </a:r>
              <a:endParaRPr lang="en-AU" sz="1800" b="1" i="1" dirty="0">
                <a:solidFill>
                  <a:schemeClr val="bg1"/>
                </a:solidFill>
              </a:endParaRPr>
            </a:p>
          </p:txBody>
        </p:sp>
      </p:grpSp>
    </p:spTree>
    <p:extLst>
      <p:ext uri="{BB962C8B-B14F-4D97-AF65-F5344CB8AC3E}">
        <p14:creationId xmlns:p14="http://schemas.microsoft.com/office/powerpoint/2010/main" val="286674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241" y="191589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94093" y="1565453"/>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a:xfrm>
            <a:off x="352500" y="485899"/>
            <a:ext cx="8496944" cy="4526335"/>
          </a:xfrm>
        </p:spPr>
        <p:txBody>
          <a:bodyPr>
            <a:normAutofit/>
          </a:bodyPr>
          <a:lstStyle/>
          <a:p>
            <a:pPr marL="0" indent="0">
              <a:buNone/>
            </a:pPr>
            <a:r>
              <a:rPr lang="en-AU" sz="1800" dirty="0" smtClean="0"/>
              <a:t>Integration and expansion of existing teaching practices:</a:t>
            </a:r>
          </a:p>
          <a:p>
            <a:pPr marL="0" indent="0">
              <a:buNone/>
            </a:pPr>
            <a:endParaRPr lang="en-AU" sz="1800" dirty="0"/>
          </a:p>
          <a:p>
            <a:pPr marL="0" indent="0">
              <a:buNone/>
            </a:pPr>
            <a:endParaRPr lang="en-AU" sz="1800" dirty="0" smtClean="0"/>
          </a:p>
          <a:p>
            <a:pPr marL="0" indent="0">
              <a:buNone/>
            </a:pPr>
            <a:endParaRPr lang="en-AU" sz="1800" dirty="0"/>
          </a:p>
          <a:p>
            <a:pPr marL="0" indent="0">
              <a:buNone/>
            </a:pPr>
            <a:endParaRPr lang="en-AU" sz="1800" dirty="0" smtClean="0"/>
          </a:p>
          <a:p>
            <a:pPr marL="0" indent="0">
              <a:buNone/>
            </a:pPr>
            <a:endParaRPr lang="en-AU" sz="1800" dirty="0" smtClean="0"/>
          </a:p>
          <a:p>
            <a:pPr marL="0" indent="0">
              <a:buNone/>
            </a:pPr>
            <a:endParaRPr lang="en-AU" sz="1050" dirty="0"/>
          </a:p>
          <a:p>
            <a:pPr marL="0" indent="0">
              <a:buNone/>
            </a:pPr>
            <a:r>
              <a:rPr lang="en-AU" sz="1800" dirty="0" smtClean="0"/>
              <a:t>Supporting school ethos and infrastructure:</a:t>
            </a:r>
          </a:p>
          <a:p>
            <a:pPr marL="0" indent="0">
              <a:buNone/>
            </a:pPr>
            <a:endParaRPr lang="en-AU" sz="1800" b="1" dirty="0" smtClean="0"/>
          </a:p>
          <a:p>
            <a:pPr marL="0" indent="0">
              <a:buNone/>
            </a:pPr>
            <a:endParaRPr lang="en-AU" sz="1800" b="1" dirty="0"/>
          </a:p>
          <a:p>
            <a:pPr marL="0" indent="0">
              <a:buNone/>
            </a:pPr>
            <a:endParaRPr lang="en-AU" sz="1800" b="1" dirty="0" smtClean="0"/>
          </a:p>
          <a:p>
            <a:pPr marL="0" indent="0">
              <a:buNone/>
            </a:pPr>
            <a:endParaRPr lang="en-AU" sz="1800" b="1" dirty="0"/>
          </a:p>
          <a:p>
            <a:pPr marL="0" indent="0">
              <a:buNone/>
            </a:pPr>
            <a:endParaRPr lang="en-AU" sz="1800" b="1" dirty="0" smtClean="0"/>
          </a:p>
        </p:txBody>
      </p:sp>
      <p:grpSp>
        <p:nvGrpSpPr>
          <p:cNvPr id="7" name="Group 6"/>
          <p:cNvGrpSpPr/>
          <p:nvPr/>
        </p:nvGrpSpPr>
        <p:grpSpPr>
          <a:xfrm>
            <a:off x="257753" y="953385"/>
            <a:ext cx="8582868" cy="1253665"/>
            <a:chOff x="481952" y="3654251"/>
            <a:chExt cx="8496944" cy="1253665"/>
          </a:xfrm>
        </p:grpSpPr>
        <p:sp>
          <p:nvSpPr>
            <p:cNvPr id="8" name="Rounded Rectangular Callout 7"/>
            <p:cNvSpPr/>
            <p:nvPr/>
          </p:nvSpPr>
          <p:spPr>
            <a:xfrm>
              <a:off x="691018" y="3654251"/>
              <a:ext cx="8078812" cy="1224136"/>
            </a:xfrm>
            <a:prstGeom prst="wedgeRoundRectCallout">
              <a:avLst>
                <a:gd name="adj1" fmla="val -41331"/>
                <a:gd name="adj2" fmla="val 66406"/>
                <a:gd name="adj3" fmla="val 1666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9" name="Content Placeholder 2"/>
            <p:cNvSpPr txBox="1">
              <a:spLocks/>
            </p:cNvSpPr>
            <p:nvPr/>
          </p:nvSpPr>
          <p:spPr>
            <a:xfrm>
              <a:off x="481952" y="3683780"/>
              <a:ext cx="8496944"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AU" sz="2000" b="1" i="1" dirty="0">
                  <a:solidFill>
                    <a:schemeClr val="bg1"/>
                  </a:solidFill>
                </a:rPr>
                <a:t>“The concept of more active participation, lessons, standing, </a:t>
              </a:r>
              <a:r>
                <a:rPr lang="en-AU" sz="2000" b="1" i="1" dirty="0" err="1">
                  <a:solidFill>
                    <a:schemeClr val="bg1"/>
                  </a:solidFill>
                </a:rPr>
                <a:t>etc</a:t>
              </a:r>
              <a:r>
                <a:rPr lang="en-AU" sz="2000" b="1" i="1" dirty="0">
                  <a:solidFill>
                    <a:schemeClr val="bg1"/>
                  </a:solidFill>
                </a:rPr>
                <a:t> has been successfully integrated. Transform-Us! made us think beyond what </a:t>
              </a:r>
              <a:endParaRPr lang="en-AU" sz="2000" b="1" i="1" dirty="0" smtClean="0">
                <a:solidFill>
                  <a:schemeClr val="bg1"/>
                </a:solidFill>
              </a:endParaRPr>
            </a:p>
            <a:p>
              <a:pPr marL="0" indent="0" algn="ctr">
                <a:buNone/>
              </a:pPr>
              <a:r>
                <a:rPr lang="en-AU" sz="2000" b="1" i="1" dirty="0" smtClean="0">
                  <a:solidFill>
                    <a:schemeClr val="bg1"/>
                  </a:solidFill>
                </a:rPr>
                <a:t>we </a:t>
              </a:r>
              <a:r>
                <a:rPr lang="en-AU" sz="2000" b="1" i="1" dirty="0">
                  <a:solidFill>
                    <a:schemeClr val="bg1"/>
                  </a:solidFill>
                </a:rPr>
                <a:t>were already doing” </a:t>
              </a:r>
              <a:r>
                <a:rPr lang="en-AU" sz="2000" b="1" i="1" dirty="0" smtClean="0">
                  <a:solidFill>
                    <a:schemeClr val="bg1"/>
                  </a:solidFill>
                </a:rPr>
                <a:t>[</a:t>
              </a:r>
              <a:r>
                <a:rPr lang="en-AU" sz="2000" b="1" i="1" dirty="0">
                  <a:solidFill>
                    <a:schemeClr val="bg1"/>
                  </a:solidFill>
                </a:rPr>
                <a:t>T4, Grade 3/4 Teacher, PA-I]</a:t>
              </a:r>
            </a:p>
          </p:txBody>
        </p:sp>
      </p:grpSp>
      <p:grpSp>
        <p:nvGrpSpPr>
          <p:cNvPr id="10" name="Group 9"/>
          <p:cNvGrpSpPr/>
          <p:nvPr/>
        </p:nvGrpSpPr>
        <p:grpSpPr>
          <a:xfrm>
            <a:off x="352500" y="3113625"/>
            <a:ext cx="8591691" cy="1569059"/>
            <a:chOff x="662581" y="3654251"/>
            <a:chExt cx="8107249" cy="1253666"/>
          </a:xfrm>
        </p:grpSpPr>
        <p:sp>
          <p:nvSpPr>
            <p:cNvPr id="11" name="Rounded Rectangular Callout 10"/>
            <p:cNvSpPr/>
            <p:nvPr/>
          </p:nvSpPr>
          <p:spPr>
            <a:xfrm>
              <a:off x="691018" y="3654251"/>
              <a:ext cx="8078812" cy="1224136"/>
            </a:xfrm>
            <a:prstGeom prst="wedgeRoundRectCallout">
              <a:avLst>
                <a:gd name="adj1" fmla="val 36242"/>
                <a:gd name="adj2" fmla="val 56197"/>
                <a:gd name="adj3" fmla="val 1666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2"/>
            <p:cNvSpPr txBox="1">
              <a:spLocks/>
            </p:cNvSpPr>
            <p:nvPr/>
          </p:nvSpPr>
          <p:spPr>
            <a:xfrm>
              <a:off x="662581" y="3748365"/>
              <a:ext cx="8107249" cy="1159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AU" sz="1800" b="1" i="1" dirty="0" smtClean="0">
                  <a:solidFill>
                    <a:schemeClr val="bg1"/>
                  </a:solidFill>
                </a:rPr>
                <a:t>“[</a:t>
              </a:r>
              <a:r>
                <a:rPr lang="en-AU" sz="1800" b="1" i="1" dirty="0">
                  <a:solidFill>
                    <a:schemeClr val="bg1"/>
                  </a:solidFill>
                </a:rPr>
                <a:t>Transform-Us! was] Easy to do - because we have a courtyard for the kids to run laps around - also provides a break for water &amp; toilets - so it stops further interruptions by 1/2 kids - all going on mass makes it more efficient &amp; a more sensible approach</a:t>
              </a:r>
              <a:r>
                <a:rPr lang="en-AU" sz="1800" b="1" i="1" dirty="0" smtClean="0">
                  <a:solidFill>
                    <a:schemeClr val="bg1"/>
                  </a:solidFill>
                </a:rPr>
                <a:t>.” [</a:t>
              </a:r>
              <a:r>
                <a:rPr lang="en-AU" sz="1800" b="1" i="1" dirty="0">
                  <a:solidFill>
                    <a:schemeClr val="bg1"/>
                  </a:solidFill>
                </a:rPr>
                <a:t>T3, Grade 3/4 Teacher, SB+PA-I]</a:t>
              </a:r>
            </a:p>
          </p:txBody>
        </p:sp>
      </p:grpSp>
    </p:spTree>
    <p:extLst>
      <p:ext uri="{BB962C8B-B14F-4D97-AF65-F5344CB8AC3E}">
        <p14:creationId xmlns:p14="http://schemas.microsoft.com/office/powerpoint/2010/main" val="1174168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241" y="191589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a:bodyPr>
          <a:lstStyle/>
          <a:p>
            <a:r>
              <a:rPr lang="en-AU" sz="2800" dirty="0" smtClean="0">
                <a:solidFill>
                  <a:schemeClr val="accent5">
                    <a:lumMod val="50000"/>
                  </a:schemeClr>
                </a:solidFill>
              </a:rPr>
              <a:t>Key barriers: Uptake &amp; delivery</a:t>
            </a:r>
            <a:endParaRPr lang="en-AU" sz="2800" dirty="0">
              <a:solidFill>
                <a:schemeClr val="accent5">
                  <a:lumMod val="50000"/>
                </a:schemeClr>
              </a:solidFill>
            </a:endParaRPr>
          </a:p>
        </p:txBody>
      </p:sp>
      <p:sp>
        <p:nvSpPr>
          <p:cNvPr id="3" name="Content Placeholder 2"/>
          <p:cNvSpPr>
            <a:spLocks noGrp="1"/>
          </p:cNvSpPr>
          <p:nvPr>
            <p:ph idx="1"/>
          </p:nvPr>
        </p:nvSpPr>
        <p:spPr>
          <a:xfrm>
            <a:off x="327497" y="1116073"/>
            <a:ext cx="8496944" cy="4032191"/>
          </a:xfrm>
        </p:spPr>
        <p:txBody>
          <a:bodyPr>
            <a:normAutofit/>
          </a:bodyPr>
          <a:lstStyle/>
          <a:p>
            <a:pPr marL="0" indent="0">
              <a:buNone/>
            </a:pPr>
            <a:r>
              <a:rPr lang="en-AU" sz="1800" dirty="0"/>
              <a:t>Time constraints (‘crowded curriculum’):</a:t>
            </a:r>
            <a:endParaRPr lang="en-AU" sz="1800" dirty="0">
              <a:solidFill>
                <a:srgbClr val="002060"/>
              </a:solidFill>
            </a:endParaRPr>
          </a:p>
          <a:p>
            <a:pPr marL="0" indent="0">
              <a:buNone/>
            </a:pPr>
            <a:endParaRPr lang="en-AU" sz="1800" dirty="0">
              <a:solidFill>
                <a:srgbClr val="002060"/>
              </a:solidFill>
            </a:endParaRPr>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smtClean="0"/>
          </a:p>
          <a:p>
            <a:pPr marL="0" indent="0">
              <a:buNone/>
            </a:pPr>
            <a:r>
              <a:rPr lang="en-AU" sz="1800" dirty="0" smtClean="0"/>
              <a:t>Perceptions </a:t>
            </a:r>
            <a:r>
              <a:rPr lang="en-AU" sz="1800" dirty="0"/>
              <a:t>of disruptions/distractions:</a:t>
            </a:r>
          </a:p>
        </p:txBody>
      </p:sp>
      <p:grpSp>
        <p:nvGrpSpPr>
          <p:cNvPr id="12" name="Group 11"/>
          <p:cNvGrpSpPr/>
          <p:nvPr/>
        </p:nvGrpSpPr>
        <p:grpSpPr>
          <a:xfrm>
            <a:off x="201914" y="1573774"/>
            <a:ext cx="8356002" cy="1056110"/>
            <a:chOff x="457597" y="3654251"/>
            <a:chExt cx="8496944" cy="1224136"/>
          </a:xfrm>
        </p:grpSpPr>
        <p:sp>
          <p:nvSpPr>
            <p:cNvPr id="13" name="Rounded Rectangular Callout 12"/>
            <p:cNvSpPr/>
            <p:nvPr/>
          </p:nvSpPr>
          <p:spPr>
            <a:xfrm>
              <a:off x="691018" y="3654251"/>
              <a:ext cx="8078812" cy="1224136"/>
            </a:xfrm>
            <a:prstGeom prst="wedgeRoundRectCallout">
              <a:avLst>
                <a:gd name="adj1" fmla="val -41331"/>
                <a:gd name="adj2" fmla="val 66406"/>
                <a:gd name="adj3" fmla="val 1666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ontent Placeholder 2"/>
            <p:cNvSpPr txBox="1">
              <a:spLocks/>
            </p:cNvSpPr>
            <p:nvPr/>
          </p:nvSpPr>
          <p:spPr>
            <a:xfrm>
              <a:off x="457597" y="3822977"/>
              <a:ext cx="8496944" cy="8866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AU" sz="1800" b="1" i="1" dirty="0" smtClean="0">
                  <a:solidFill>
                    <a:schemeClr val="bg1"/>
                  </a:solidFill>
                </a:rPr>
                <a:t>“Very </a:t>
              </a:r>
              <a:r>
                <a:rPr lang="en-AU" sz="1800" b="1" i="1" dirty="0">
                  <a:solidFill>
                    <a:schemeClr val="bg1"/>
                  </a:solidFill>
                </a:rPr>
                <a:t>busy Term 4 with reports and school commitments and integrated </a:t>
              </a:r>
              <a:r>
                <a:rPr lang="en-AU" sz="1800" b="1" i="1" dirty="0" smtClean="0">
                  <a:solidFill>
                    <a:schemeClr val="bg1"/>
                  </a:solidFill>
                </a:rPr>
                <a:t>topic” </a:t>
              </a:r>
              <a:endParaRPr lang="en-AU" sz="1800" b="1" i="1" dirty="0" smtClean="0">
                <a:solidFill>
                  <a:schemeClr val="bg1"/>
                </a:solidFill>
              </a:endParaRPr>
            </a:p>
            <a:p>
              <a:pPr marL="0" indent="0" algn="ctr">
                <a:buNone/>
              </a:pPr>
              <a:r>
                <a:rPr lang="en-AU" sz="1800" b="1" i="1" dirty="0" smtClean="0">
                  <a:solidFill>
                    <a:schemeClr val="bg1"/>
                  </a:solidFill>
                </a:rPr>
                <a:t>[</a:t>
              </a:r>
              <a:r>
                <a:rPr lang="en-AU" sz="1800" b="1" i="1" dirty="0" smtClean="0">
                  <a:solidFill>
                    <a:schemeClr val="bg1"/>
                  </a:solidFill>
                </a:rPr>
                <a:t>T3, Grade 3/4 Teacher, PA-I]</a:t>
              </a:r>
              <a:endParaRPr lang="en-AU" sz="1800" b="1" i="1" dirty="0">
                <a:solidFill>
                  <a:schemeClr val="bg1"/>
                </a:solidFill>
              </a:endParaRPr>
            </a:p>
          </p:txBody>
        </p:sp>
      </p:grpSp>
      <p:grpSp>
        <p:nvGrpSpPr>
          <p:cNvPr id="15" name="Group 14"/>
          <p:cNvGrpSpPr/>
          <p:nvPr/>
        </p:nvGrpSpPr>
        <p:grpSpPr>
          <a:xfrm>
            <a:off x="626591" y="3518035"/>
            <a:ext cx="8356002" cy="1056110"/>
            <a:chOff x="457597" y="3654251"/>
            <a:chExt cx="8496944" cy="1224136"/>
          </a:xfrm>
        </p:grpSpPr>
        <p:sp>
          <p:nvSpPr>
            <p:cNvPr id="16" name="Rounded Rectangular Callout 15"/>
            <p:cNvSpPr/>
            <p:nvPr/>
          </p:nvSpPr>
          <p:spPr>
            <a:xfrm>
              <a:off x="691018" y="3654251"/>
              <a:ext cx="8078812" cy="1224136"/>
            </a:xfrm>
            <a:prstGeom prst="wedgeRoundRectCallout">
              <a:avLst>
                <a:gd name="adj1" fmla="val 45612"/>
                <a:gd name="adj2" fmla="val 73426"/>
                <a:gd name="adj3" fmla="val 1666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Content Placeholder 2"/>
            <p:cNvSpPr txBox="1">
              <a:spLocks/>
            </p:cNvSpPr>
            <p:nvPr/>
          </p:nvSpPr>
          <p:spPr>
            <a:xfrm>
              <a:off x="457597" y="3822977"/>
              <a:ext cx="8496944" cy="8866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AU" sz="1800" b="1" i="1" dirty="0">
                  <a:solidFill>
                    <a:schemeClr val="bg1"/>
                  </a:solidFill>
                </a:rPr>
                <a:t>“Some students with sensory processing issues may find this [standing lessons] </a:t>
              </a:r>
              <a:endParaRPr lang="en-AU" sz="1800" b="1" i="1" dirty="0" smtClean="0">
                <a:solidFill>
                  <a:schemeClr val="bg1"/>
                </a:solidFill>
              </a:endParaRPr>
            </a:p>
            <a:p>
              <a:pPr marL="0" indent="0" algn="ctr">
                <a:buNone/>
              </a:pPr>
              <a:r>
                <a:rPr lang="en-AU" sz="1800" b="1" i="1" dirty="0" smtClean="0">
                  <a:solidFill>
                    <a:schemeClr val="bg1"/>
                  </a:solidFill>
                </a:rPr>
                <a:t>to </a:t>
              </a:r>
              <a:r>
                <a:rPr lang="en-AU" sz="1800" b="1" i="1" dirty="0">
                  <a:solidFill>
                    <a:schemeClr val="bg1"/>
                  </a:solidFill>
                </a:rPr>
                <a:t>be loud or too non-routine.” [T4, Grade 5 Teacher, SB+PA-I</a:t>
              </a:r>
              <a:r>
                <a:rPr lang="en-AU" sz="1800" b="1" i="1" dirty="0" smtClean="0">
                  <a:solidFill>
                    <a:schemeClr val="bg1"/>
                  </a:solidFill>
                </a:rPr>
                <a:t>]</a:t>
              </a:r>
              <a:endParaRPr lang="en-AU" sz="1800" b="1" i="1" dirty="0">
                <a:solidFill>
                  <a:schemeClr val="bg1"/>
                </a:solidFill>
              </a:endParaRPr>
            </a:p>
          </p:txBody>
        </p:sp>
      </p:grpSp>
    </p:spTree>
    <p:extLst>
      <p:ext uri="{BB962C8B-B14F-4D97-AF65-F5344CB8AC3E}">
        <p14:creationId xmlns:p14="http://schemas.microsoft.com/office/powerpoint/2010/main" val="3133825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242" y="191589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a:xfrm>
            <a:off x="307622" y="557907"/>
            <a:ext cx="8496944" cy="4122355"/>
          </a:xfrm>
        </p:spPr>
        <p:txBody>
          <a:bodyPr>
            <a:normAutofit/>
          </a:bodyPr>
          <a:lstStyle/>
          <a:p>
            <a:pPr marL="0" indent="0">
              <a:buNone/>
            </a:pPr>
            <a:r>
              <a:rPr lang="en-AU" sz="1800" dirty="0" smtClean="0"/>
              <a:t>Absence ‘top down’ school level promotion:</a:t>
            </a:r>
          </a:p>
          <a:p>
            <a:pPr marL="0" indent="0" algn="ctr">
              <a:buNone/>
            </a:pPr>
            <a:endParaRPr lang="en-AU" sz="1800" dirty="0" smtClean="0">
              <a:solidFill>
                <a:schemeClr val="accent1">
                  <a:lumMod val="75000"/>
                </a:schemeClr>
              </a:solidFill>
            </a:endParaRPr>
          </a:p>
          <a:p>
            <a:pPr marL="0" indent="0" algn="ctr">
              <a:buNone/>
            </a:pPr>
            <a:endParaRPr lang="en-AU" sz="1800" dirty="0">
              <a:solidFill>
                <a:schemeClr val="accent1">
                  <a:lumMod val="75000"/>
                </a:schemeClr>
              </a:solidFill>
            </a:endParaRPr>
          </a:p>
          <a:p>
            <a:pPr marL="0" indent="0" algn="ctr">
              <a:buNone/>
            </a:pPr>
            <a:endParaRPr lang="en-AU" sz="1800" dirty="0" smtClean="0">
              <a:solidFill>
                <a:schemeClr val="accent1">
                  <a:lumMod val="75000"/>
                </a:schemeClr>
              </a:solidFill>
            </a:endParaRPr>
          </a:p>
          <a:p>
            <a:pPr marL="0" indent="0">
              <a:buNone/>
            </a:pPr>
            <a:endParaRPr lang="en-AU" sz="1800" b="1" dirty="0" smtClean="0"/>
          </a:p>
          <a:p>
            <a:pPr marL="0" indent="0">
              <a:buNone/>
            </a:pPr>
            <a:endParaRPr lang="en-AU" sz="2000" b="1" dirty="0">
              <a:solidFill>
                <a:srgbClr val="002060"/>
              </a:solidFill>
            </a:endParaRPr>
          </a:p>
          <a:p>
            <a:pPr marL="0" indent="0">
              <a:buNone/>
            </a:pPr>
            <a:endParaRPr lang="en-AU" sz="1000" dirty="0">
              <a:solidFill>
                <a:srgbClr val="002060"/>
              </a:solidFill>
            </a:endParaRPr>
          </a:p>
        </p:txBody>
      </p:sp>
      <p:grpSp>
        <p:nvGrpSpPr>
          <p:cNvPr id="7" name="Group 6"/>
          <p:cNvGrpSpPr/>
          <p:nvPr/>
        </p:nvGrpSpPr>
        <p:grpSpPr>
          <a:xfrm>
            <a:off x="148092" y="1189062"/>
            <a:ext cx="7848872" cy="1150620"/>
            <a:chOff x="457597" y="3654251"/>
            <a:chExt cx="8496944" cy="1224136"/>
          </a:xfrm>
        </p:grpSpPr>
        <p:sp>
          <p:nvSpPr>
            <p:cNvPr id="8" name="Rounded Rectangular Callout 7"/>
            <p:cNvSpPr/>
            <p:nvPr/>
          </p:nvSpPr>
          <p:spPr>
            <a:xfrm>
              <a:off x="691018" y="3654251"/>
              <a:ext cx="8078812" cy="1224136"/>
            </a:xfrm>
            <a:prstGeom prst="wedgeRoundRectCallout">
              <a:avLst>
                <a:gd name="adj1" fmla="val -41331"/>
                <a:gd name="adj2" fmla="val 66406"/>
                <a:gd name="adj3" fmla="val 1666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2"/>
            <p:cNvSpPr txBox="1">
              <a:spLocks/>
            </p:cNvSpPr>
            <p:nvPr/>
          </p:nvSpPr>
          <p:spPr>
            <a:xfrm>
              <a:off x="457597" y="3822977"/>
              <a:ext cx="8496944" cy="8866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AU" sz="1800" b="1" i="1" dirty="0">
                  <a:solidFill>
                    <a:schemeClr val="bg1"/>
                  </a:solidFill>
                </a:rPr>
                <a:t>“[Reason for not delivering active breaks] Hasn't been pushed from </a:t>
              </a:r>
              <a:endParaRPr lang="en-AU" sz="1800" b="1" i="1" dirty="0" smtClean="0">
                <a:solidFill>
                  <a:schemeClr val="bg1"/>
                </a:solidFill>
              </a:endParaRPr>
            </a:p>
            <a:p>
              <a:pPr marL="0" indent="0" algn="ctr">
                <a:buNone/>
              </a:pPr>
              <a:r>
                <a:rPr lang="en-AU" sz="1800" b="1" i="1" dirty="0" smtClean="0">
                  <a:solidFill>
                    <a:schemeClr val="bg1"/>
                  </a:solidFill>
                </a:rPr>
                <a:t>Principal/leadership</a:t>
              </a:r>
              <a:r>
                <a:rPr lang="en-AU" sz="1800" b="1" i="1" dirty="0">
                  <a:solidFill>
                    <a:schemeClr val="bg1"/>
                  </a:solidFill>
                </a:rPr>
                <a:t>.” [T4, Grade 5 Teacher, SB-I]</a:t>
              </a:r>
            </a:p>
          </p:txBody>
        </p:sp>
      </p:grpSp>
      <p:grpSp>
        <p:nvGrpSpPr>
          <p:cNvPr id="10" name="Group 9"/>
          <p:cNvGrpSpPr/>
          <p:nvPr/>
        </p:nvGrpSpPr>
        <p:grpSpPr>
          <a:xfrm>
            <a:off x="510979" y="2922067"/>
            <a:ext cx="8640959" cy="1150620"/>
            <a:chOff x="457597" y="3654251"/>
            <a:chExt cx="8496944" cy="1224136"/>
          </a:xfrm>
        </p:grpSpPr>
        <p:sp>
          <p:nvSpPr>
            <p:cNvPr id="11" name="Rounded Rectangular Callout 10"/>
            <p:cNvSpPr/>
            <p:nvPr/>
          </p:nvSpPr>
          <p:spPr>
            <a:xfrm>
              <a:off x="691018" y="3654251"/>
              <a:ext cx="8078812" cy="1224136"/>
            </a:xfrm>
            <a:prstGeom prst="wedgeRoundRectCallout">
              <a:avLst>
                <a:gd name="adj1" fmla="val 43461"/>
                <a:gd name="adj2" fmla="val 71634"/>
                <a:gd name="adj3" fmla="val 1666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2"/>
            <p:cNvSpPr txBox="1">
              <a:spLocks/>
            </p:cNvSpPr>
            <p:nvPr/>
          </p:nvSpPr>
          <p:spPr>
            <a:xfrm>
              <a:off x="457597" y="3822977"/>
              <a:ext cx="8496944" cy="8866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AU" sz="1800" b="1" i="1" dirty="0" smtClean="0">
                  <a:solidFill>
                    <a:schemeClr val="bg1"/>
                  </a:solidFill>
                </a:rPr>
                <a:t>“</a:t>
              </a:r>
              <a:r>
                <a:rPr lang="en-AU" sz="1800" b="1" i="1" dirty="0">
                  <a:solidFill>
                    <a:schemeClr val="bg1"/>
                  </a:solidFill>
                </a:rPr>
                <a:t>School leadership should ensure that all students across the school </a:t>
              </a:r>
              <a:endParaRPr lang="en-AU" sz="1800" b="1" i="1" dirty="0" smtClean="0">
                <a:solidFill>
                  <a:schemeClr val="bg1"/>
                </a:solidFill>
              </a:endParaRPr>
            </a:p>
            <a:p>
              <a:pPr marL="0" indent="0" algn="ctr">
                <a:buNone/>
              </a:pPr>
              <a:r>
                <a:rPr lang="en-AU" sz="1800" b="1" i="1" dirty="0" smtClean="0">
                  <a:solidFill>
                    <a:schemeClr val="bg1"/>
                  </a:solidFill>
                </a:rPr>
                <a:t>are </a:t>
              </a:r>
              <a:r>
                <a:rPr lang="en-AU" sz="1800" b="1" i="1" dirty="0">
                  <a:solidFill>
                    <a:schemeClr val="bg1"/>
                  </a:solidFill>
                </a:rPr>
                <a:t>involved in active learning tasks every day!” </a:t>
              </a:r>
              <a:r>
                <a:rPr lang="en-AU" sz="1800" b="1" i="1" dirty="0" smtClean="0">
                  <a:solidFill>
                    <a:schemeClr val="bg1"/>
                  </a:solidFill>
                </a:rPr>
                <a:t>[</a:t>
              </a:r>
              <a:r>
                <a:rPr lang="en-AU" sz="1800" b="1" i="1" dirty="0">
                  <a:solidFill>
                    <a:schemeClr val="bg1"/>
                  </a:solidFill>
                </a:rPr>
                <a:t>T4, Grade 6 Teacher, PA-I]</a:t>
              </a:r>
            </a:p>
          </p:txBody>
        </p:sp>
      </p:grpSp>
    </p:spTree>
    <p:extLst>
      <p:ext uri="{BB962C8B-B14F-4D97-AF65-F5344CB8AC3E}">
        <p14:creationId xmlns:p14="http://schemas.microsoft.com/office/powerpoint/2010/main" val="3280794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69" y="197148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6367775" y="5945834"/>
            <a:ext cx="1647184" cy="215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543521" y="-22470"/>
            <a:ext cx="8236744" cy="858044"/>
          </a:xfrm>
        </p:spPr>
        <p:txBody>
          <a:bodyPr>
            <a:normAutofit fontScale="90000"/>
          </a:bodyPr>
          <a:lstStyle/>
          <a:p>
            <a:r>
              <a:rPr lang="en-AU" sz="3200" dirty="0" smtClean="0">
                <a:solidFill>
                  <a:schemeClr val="bg1"/>
                </a:solidFill>
              </a:rPr>
              <a:t>Translating Research into Practice: Context specific</a:t>
            </a:r>
            <a:endParaRPr lang="en-AU" sz="3200" dirty="0">
              <a:solidFill>
                <a:schemeClr val="bg1"/>
              </a:solidFill>
            </a:endParaRPr>
          </a:p>
        </p:txBody>
      </p:sp>
      <p:sp>
        <p:nvSpPr>
          <p:cNvPr id="12" name="TextBox 11"/>
          <p:cNvSpPr txBox="1"/>
          <p:nvPr/>
        </p:nvSpPr>
        <p:spPr>
          <a:xfrm>
            <a:off x="6823791" y="4971966"/>
            <a:ext cx="2372190" cy="215444"/>
          </a:xfrm>
          <a:prstGeom prst="rect">
            <a:avLst/>
          </a:prstGeom>
          <a:noFill/>
        </p:spPr>
        <p:txBody>
          <a:bodyPr wrap="square" rtlCol="0">
            <a:spAutoFit/>
          </a:bodyPr>
          <a:lstStyle/>
          <a:p>
            <a:pPr algn="r"/>
            <a:r>
              <a:rPr lang="en-AU" sz="800" dirty="0" smtClean="0">
                <a:solidFill>
                  <a:schemeClr val="bg1">
                    <a:lumMod val="95000"/>
                  </a:schemeClr>
                </a:solidFill>
              </a:rPr>
              <a:t>Source: Pixabay.com</a:t>
            </a:r>
            <a:endParaRPr lang="en-AU" sz="800" dirty="0">
              <a:solidFill>
                <a:schemeClr val="bg1">
                  <a:lumMod val="95000"/>
                </a:schemeClr>
              </a:solidFill>
            </a:endParaRPr>
          </a:p>
        </p:txBody>
      </p:sp>
      <p:sp>
        <p:nvSpPr>
          <p:cNvPr id="11" name="Title 1"/>
          <p:cNvSpPr txBox="1">
            <a:spLocks/>
          </p:cNvSpPr>
          <p:nvPr/>
        </p:nvSpPr>
        <p:spPr>
          <a:xfrm>
            <a:off x="457596" y="138553"/>
            <a:ext cx="8236744" cy="858044"/>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r>
              <a:rPr lang="en-AU" sz="3200" smtClean="0">
                <a:solidFill>
                  <a:schemeClr val="bg1"/>
                </a:solidFill>
              </a:rPr>
              <a:t>Translating Research into Practice: Context specific</a:t>
            </a:r>
            <a:endParaRPr lang="en-AU" sz="3200" dirty="0">
              <a:solidFill>
                <a:schemeClr val="bg1"/>
              </a:solidFill>
            </a:endParaRPr>
          </a:p>
        </p:txBody>
      </p:sp>
      <p:sp>
        <p:nvSpPr>
          <p:cNvPr id="13" name="TextBox 12"/>
          <p:cNvSpPr txBox="1"/>
          <p:nvPr/>
        </p:nvSpPr>
        <p:spPr>
          <a:xfrm>
            <a:off x="280129" y="1390392"/>
            <a:ext cx="7718773" cy="2554545"/>
          </a:xfrm>
          <a:prstGeom prst="rect">
            <a:avLst/>
          </a:prstGeom>
          <a:noFill/>
        </p:spPr>
        <p:txBody>
          <a:bodyPr wrap="square" rtlCol="0">
            <a:spAutoFit/>
          </a:bodyPr>
          <a:lstStyle/>
          <a:p>
            <a:pPr marL="342900" indent="-342900">
              <a:buFont typeface="Wingdings" panose="05000000000000000000" pitchFamily="2" charset="2"/>
              <a:buChar char="§"/>
            </a:pPr>
            <a:r>
              <a:rPr lang="en-AU" sz="2000" dirty="0" smtClean="0">
                <a:solidFill>
                  <a:schemeClr val="bg1"/>
                </a:solidFill>
                <a:cs typeface="Courier New" panose="02070309020205020404" pitchFamily="49" charset="0"/>
              </a:rPr>
              <a:t>Positive health outcomes when implementation varied</a:t>
            </a:r>
          </a:p>
          <a:p>
            <a:pPr marL="342900" indent="-342900">
              <a:buFont typeface="Wingdings" panose="05000000000000000000" pitchFamily="2" charset="2"/>
              <a:buChar char="§"/>
            </a:pPr>
            <a:endParaRPr lang="en-AU" sz="2000" dirty="0" smtClean="0">
              <a:solidFill>
                <a:schemeClr val="bg1"/>
              </a:solidFill>
              <a:cs typeface="Courier New" panose="02070309020205020404" pitchFamily="49" charset="0"/>
            </a:endParaRPr>
          </a:p>
          <a:p>
            <a:pPr marL="342900" indent="-342900">
              <a:buFont typeface="Wingdings" panose="05000000000000000000" pitchFamily="2" charset="2"/>
              <a:buChar char="§"/>
            </a:pPr>
            <a:r>
              <a:rPr lang="en-AU" sz="2000" dirty="0">
                <a:solidFill>
                  <a:schemeClr val="bg1"/>
                </a:solidFill>
                <a:cs typeface="Courier New" panose="02070309020205020404" pitchFamily="49" charset="0"/>
              </a:rPr>
              <a:t>Senior school leadership, support, endorsement may be required</a:t>
            </a:r>
          </a:p>
          <a:p>
            <a:pPr marL="342900" indent="-342900">
              <a:buFont typeface="Wingdings" panose="05000000000000000000" pitchFamily="2" charset="2"/>
              <a:buChar char="§"/>
            </a:pPr>
            <a:endParaRPr lang="en-AU" sz="2000" dirty="0" smtClean="0">
              <a:solidFill>
                <a:schemeClr val="bg1"/>
              </a:solidFill>
              <a:cs typeface="Courier New" panose="02070309020205020404" pitchFamily="49" charset="0"/>
            </a:endParaRPr>
          </a:p>
          <a:p>
            <a:pPr marL="342900" indent="-342900">
              <a:buFont typeface="Wingdings" panose="05000000000000000000" pitchFamily="2" charset="2"/>
              <a:buChar char="§"/>
            </a:pPr>
            <a:r>
              <a:rPr lang="en-AU" sz="2000" dirty="0">
                <a:solidFill>
                  <a:schemeClr val="bg1"/>
                </a:solidFill>
              </a:rPr>
              <a:t>Contributes towards achieving existing benchmarks &amp; </a:t>
            </a:r>
            <a:r>
              <a:rPr lang="en-AU" sz="2000" dirty="0" smtClean="0">
                <a:solidFill>
                  <a:schemeClr val="bg1"/>
                </a:solidFill>
              </a:rPr>
              <a:t>expectations</a:t>
            </a:r>
          </a:p>
          <a:p>
            <a:pPr marL="342900" indent="-342900">
              <a:buFont typeface="Wingdings" panose="05000000000000000000" pitchFamily="2" charset="2"/>
              <a:buChar char="§"/>
            </a:pPr>
            <a:endParaRPr lang="en-AU" sz="2000" dirty="0">
              <a:solidFill>
                <a:schemeClr val="bg1"/>
              </a:solidFill>
            </a:endParaRPr>
          </a:p>
          <a:p>
            <a:pPr marL="342900" indent="-342900">
              <a:buFont typeface="Wingdings" panose="05000000000000000000" pitchFamily="2" charset="2"/>
              <a:buChar char="§"/>
            </a:pPr>
            <a:r>
              <a:rPr lang="en-AU" sz="2000" dirty="0">
                <a:solidFill>
                  <a:schemeClr val="bg1"/>
                </a:solidFill>
              </a:rPr>
              <a:t>Specific policy not </a:t>
            </a:r>
            <a:r>
              <a:rPr lang="en-AU" sz="2000" dirty="0" smtClean="0">
                <a:solidFill>
                  <a:schemeClr val="bg1"/>
                </a:solidFill>
              </a:rPr>
              <a:t>required. Feature </a:t>
            </a:r>
            <a:r>
              <a:rPr lang="en-AU" sz="2000" dirty="0">
                <a:solidFill>
                  <a:schemeClr val="bg1"/>
                </a:solidFill>
              </a:rPr>
              <a:t>in existing health &amp; well-being/PA policies </a:t>
            </a:r>
          </a:p>
        </p:txBody>
      </p:sp>
      <p:pic>
        <p:nvPicPr>
          <p:cNvPr id="1026" name="Picture 2" descr="Chalkboard, Blackboard, Whiteboard, Board, Class,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37" y="138553"/>
            <a:ext cx="7776864" cy="500971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687537" y="290953"/>
            <a:ext cx="7704856" cy="85804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r>
              <a:rPr lang="en-AU" sz="3200" dirty="0" smtClean="0">
                <a:solidFill>
                  <a:schemeClr val="bg1"/>
                </a:solidFill>
                <a:latin typeface="OCR A Extended" panose="02010509020102010303" pitchFamily="50" charset="0"/>
              </a:rPr>
              <a:t>Translating Research into Practice: Context specific</a:t>
            </a:r>
            <a:endParaRPr lang="en-AU" sz="3200" dirty="0">
              <a:solidFill>
                <a:schemeClr val="bg1"/>
              </a:solidFill>
              <a:latin typeface="OCR A Extended" panose="02010509020102010303" pitchFamily="50" charset="0"/>
            </a:endParaRPr>
          </a:p>
        </p:txBody>
      </p:sp>
    </p:spTree>
    <p:extLst>
      <p:ext uri="{BB962C8B-B14F-4D97-AF65-F5344CB8AC3E}">
        <p14:creationId xmlns:p14="http://schemas.microsoft.com/office/powerpoint/2010/main" val="1855209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41355"/>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Content Placeholder 2"/>
          <p:cNvSpPr>
            <a:spLocks noGrp="1"/>
          </p:cNvSpPr>
          <p:nvPr>
            <p:ph idx="1"/>
          </p:nvPr>
        </p:nvSpPr>
        <p:spPr>
          <a:xfrm>
            <a:off x="297000" y="1133971"/>
            <a:ext cx="8557934" cy="3744416"/>
          </a:xfrm>
        </p:spPr>
        <p:txBody>
          <a:bodyPr>
            <a:noAutofit/>
          </a:bodyPr>
          <a:lstStyle/>
          <a:p>
            <a:pPr marL="0" indent="0">
              <a:buNone/>
            </a:pPr>
            <a:r>
              <a:rPr lang="en-AU" sz="1800" b="1" dirty="0" smtClean="0">
                <a:solidFill>
                  <a:schemeClr val="accent5">
                    <a:lumMod val="75000"/>
                  </a:schemeClr>
                </a:solidFill>
              </a:rPr>
              <a:t>The problem</a:t>
            </a:r>
          </a:p>
          <a:p>
            <a:r>
              <a:rPr lang="en-AU" sz="1400" u="sng" dirty="0" smtClean="0"/>
              <a:t>Physical </a:t>
            </a:r>
            <a:r>
              <a:rPr lang="en-AU" sz="1400" u="sng" dirty="0"/>
              <a:t>inactivity </a:t>
            </a:r>
            <a:r>
              <a:rPr lang="en-AU" sz="1400" dirty="0"/>
              <a:t>is a leading risk factor for global chronic disease </a:t>
            </a:r>
            <a:r>
              <a:rPr lang="en-AU" sz="1400" i="1" dirty="0" smtClean="0">
                <a:solidFill>
                  <a:schemeClr val="bg1">
                    <a:lumMod val="50000"/>
                  </a:schemeClr>
                </a:solidFill>
              </a:rPr>
              <a:t>(</a:t>
            </a:r>
            <a:r>
              <a:rPr lang="en-AU" sz="1400" i="1" dirty="0" smtClean="0">
                <a:solidFill>
                  <a:schemeClr val="bg1">
                    <a:lumMod val="50000"/>
                  </a:schemeClr>
                </a:solidFill>
              </a:rPr>
              <a:t>AIHW, 2014)</a:t>
            </a:r>
            <a:endParaRPr lang="en-AU" sz="1400" i="1" dirty="0">
              <a:solidFill>
                <a:schemeClr val="bg1">
                  <a:lumMod val="50000"/>
                </a:schemeClr>
              </a:solidFill>
            </a:endParaRPr>
          </a:p>
          <a:p>
            <a:r>
              <a:rPr lang="en-AU" sz="1400" u="sng" dirty="0" smtClean="0"/>
              <a:t>Sedentary </a:t>
            </a:r>
            <a:r>
              <a:rPr lang="en-AU" sz="1400" u="sng" dirty="0"/>
              <a:t>behaviour </a:t>
            </a:r>
            <a:r>
              <a:rPr lang="en-AU" sz="1400" dirty="0"/>
              <a:t>(time spent sitting/reclining whilst awake) may have detrimental health effects independent of physical activity </a:t>
            </a:r>
            <a:r>
              <a:rPr lang="en-AU" sz="1400" i="1" dirty="0">
                <a:solidFill>
                  <a:schemeClr val="bg1">
                    <a:lumMod val="50000"/>
                  </a:schemeClr>
                </a:solidFill>
              </a:rPr>
              <a:t>(Tremblay et al. 2011)</a:t>
            </a:r>
            <a:endParaRPr lang="en-AU" sz="1400" i="1" dirty="0"/>
          </a:p>
          <a:p>
            <a:pPr marL="0" indent="0">
              <a:buNone/>
            </a:pPr>
            <a:endParaRPr lang="en-AU" sz="1400" dirty="0" smtClean="0"/>
          </a:p>
          <a:p>
            <a:pPr marL="0" indent="0">
              <a:buNone/>
            </a:pPr>
            <a:r>
              <a:rPr lang="en-AU" sz="1800" b="1" dirty="0" smtClean="0">
                <a:solidFill>
                  <a:schemeClr val="accent5">
                    <a:lumMod val="75000"/>
                  </a:schemeClr>
                </a:solidFill>
              </a:rPr>
              <a:t>Why children? </a:t>
            </a:r>
            <a:endParaRPr lang="en-AU" sz="1800" b="1" dirty="0">
              <a:solidFill>
                <a:schemeClr val="accent5">
                  <a:lumMod val="75000"/>
                </a:schemeClr>
              </a:solidFill>
            </a:endParaRPr>
          </a:p>
          <a:p>
            <a:r>
              <a:rPr lang="en-AU" sz="1400" dirty="0" smtClean="0"/>
              <a:t>Tracks over time</a:t>
            </a:r>
          </a:p>
          <a:p>
            <a:r>
              <a:rPr lang="en-AU" sz="1400" dirty="0" smtClean="0"/>
              <a:t>29</a:t>
            </a:r>
            <a:r>
              <a:rPr lang="en-AU" sz="1400" dirty="0"/>
              <a:t>% of children (5-11years</a:t>
            </a:r>
            <a:r>
              <a:rPr lang="en-AU" sz="1400" dirty="0" smtClean="0"/>
              <a:t>) and </a:t>
            </a:r>
            <a:r>
              <a:rPr lang="en-AU" sz="1400" dirty="0"/>
              <a:t>8% of adolescents (12-17 years) </a:t>
            </a:r>
            <a:r>
              <a:rPr lang="en-AU" sz="1400" dirty="0" smtClean="0"/>
              <a:t>meet</a:t>
            </a:r>
            <a:r>
              <a:rPr lang="en-AU" sz="1400" dirty="0" smtClean="0"/>
              <a:t> </a:t>
            </a:r>
            <a:r>
              <a:rPr lang="en-AU" sz="1400" dirty="0"/>
              <a:t>recommended guidelines </a:t>
            </a:r>
            <a:r>
              <a:rPr lang="en-AU" sz="1400" i="1" dirty="0" smtClean="0">
                <a:solidFill>
                  <a:schemeClr val="bg1">
                    <a:lumMod val="50000"/>
                  </a:schemeClr>
                </a:solidFill>
              </a:rPr>
              <a:t>(ABS, </a:t>
            </a:r>
            <a:r>
              <a:rPr lang="en-AU" sz="1400" i="1" dirty="0" smtClean="0">
                <a:solidFill>
                  <a:schemeClr val="bg1">
                    <a:lumMod val="50000"/>
                  </a:schemeClr>
                </a:solidFill>
              </a:rPr>
              <a:t>2013</a:t>
            </a:r>
            <a:r>
              <a:rPr lang="en-AU" sz="1400" i="1" dirty="0" smtClean="0">
                <a:solidFill>
                  <a:schemeClr val="bg1">
                    <a:lumMod val="50000"/>
                  </a:schemeClr>
                </a:solidFill>
              </a:rPr>
              <a:t>)</a:t>
            </a:r>
          </a:p>
          <a:p>
            <a:pPr marL="0" indent="0">
              <a:buNone/>
            </a:pPr>
            <a:endParaRPr lang="en-AU" sz="1400" dirty="0"/>
          </a:p>
          <a:p>
            <a:pPr marL="0" indent="0">
              <a:buNone/>
            </a:pPr>
            <a:r>
              <a:rPr lang="en-AU" sz="1800" b="1" dirty="0" smtClean="0">
                <a:solidFill>
                  <a:schemeClr val="accent5">
                    <a:lumMod val="75000"/>
                  </a:schemeClr>
                </a:solidFill>
              </a:rPr>
              <a:t>Target </a:t>
            </a:r>
            <a:r>
              <a:rPr lang="en-AU" sz="1800" b="1" dirty="0" smtClean="0">
                <a:solidFill>
                  <a:schemeClr val="accent5">
                    <a:lumMod val="75000"/>
                  </a:schemeClr>
                </a:solidFill>
              </a:rPr>
              <a:t>settings for population impact</a:t>
            </a:r>
            <a:endParaRPr lang="en-AU" sz="1800" b="1" dirty="0" smtClean="0">
              <a:solidFill>
                <a:schemeClr val="accent5">
                  <a:lumMod val="75000"/>
                </a:schemeClr>
              </a:solidFill>
            </a:endParaRPr>
          </a:p>
          <a:p>
            <a:r>
              <a:rPr lang="en-AU" sz="1400" dirty="0" smtClean="0"/>
              <a:t>Almost </a:t>
            </a:r>
            <a:r>
              <a:rPr lang="en-AU" sz="1400" dirty="0"/>
              <a:t>all children accumulate some years of mandated schooling </a:t>
            </a:r>
            <a:r>
              <a:rPr lang="en-AU" sz="1400" i="1" dirty="0">
                <a:solidFill>
                  <a:schemeClr val="bg1">
                    <a:lumMod val="50000"/>
                  </a:schemeClr>
                </a:solidFill>
              </a:rPr>
              <a:t>(Langford et al., </a:t>
            </a:r>
            <a:r>
              <a:rPr lang="en-AU" sz="1400" i="1" dirty="0" smtClean="0">
                <a:solidFill>
                  <a:schemeClr val="bg1">
                    <a:lumMod val="50000"/>
                  </a:schemeClr>
                </a:solidFill>
              </a:rPr>
              <a:t>2015)</a:t>
            </a:r>
          </a:p>
          <a:p>
            <a:r>
              <a:rPr lang="en-AU" sz="1400" dirty="0"/>
              <a:t>Children spend the majority of their waking hours in </a:t>
            </a:r>
            <a:r>
              <a:rPr lang="en-AU" sz="1400" dirty="0" smtClean="0"/>
              <a:t>school </a:t>
            </a:r>
            <a:r>
              <a:rPr lang="en-AU" sz="1400" i="1" dirty="0">
                <a:solidFill>
                  <a:schemeClr val="bg1">
                    <a:lumMod val="50000"/>
                  </a:schemeClr>
                </a:solidFill>
              </a:rPr>
              <a:t>(</a:t>
            </a:r>
            <a:r>
              <a:rPr lang="en-AU" sz="1400" i="1" dirty="0" err="1">
                <a:solidFill>
                  <a:schemeClr val="bg1">
                    <a:lumMod val="50000"/>
                  </a:schemeClr>
                </a:solidFill>
              </a:rPr>
              <a:t>Kriemler</a:t>
            </a:r>
            <a:r>
              <a:rPr lang="en-AU" sz="1400" i="1" dirty="0">
                <a:solidFill>
                  <a:schemeClr val="bg1">
                    <a:lumMod val="50000"/>
                  </a:schemeClr>
                </a:solidFill>
              </a:rPr>
              <a:t> et al., 2011; P. Naylor &amp; McKay, 2009). </a:t>
            </a:r>
          </a:p>
          <a:p>
            <a:r>
              <a:rPr lang="en-AU" sz="1400" dirty="0" smtClean="0"/>
              <a:t>64</a:t>
            </a:r>
            <a:r>
              <a:rPr lang="en-AU" sz="1400" dirty="0"/>
              <a:t>% of class time can be spent sitting </a:t>
            </a:r>
            <a:r>
              <a:rPr lang="en-AU" sz="1400" i="1" dirty="0">
                <a:solidFill>
                  <a:schemeClr val="bg1">
                    <a:lumMod val="50000"/>
                  </a:schemeClr>
                </a:solidFill>
              </a:rPr>
              <a:t>(</a:t>
            </a:r>
            <a:r>
              <a:rPr lang="en-AU" sz="1400" i="1" dirty="0" err="1">
                <a:solidFill>
                  <a:schemeClr val="bg1">
                    <a:lumMod val="50000"/>
                  </a:schemeClr>
                </a:solidFill>
              </a:rPr>
              <a:t>Ridgers</a:t>
            </a:r>
            <a:r>
              <a:rPr lang="en-AU" sz="1400" i="1" dirty="0">
                <a:solidFill>
                  <a:schemeClr val="bg1">
                    <a:lumMod val="50000"/>
                  </a:schemeClr>
                </a:solidFill>
              </a:rPr>
              <a:t>, et al. 2012</a:t>
            </a:r>
            <a:r>
              <a:rPr lang="en-AU" sz="1400" i="1" dirty="0" smtClean="0">
                <a:solidFill>
                  <a:schemeClr val="bg1">
                    <a:lumMod val="50000"/>
                  </a:schemeClr>
                </a:solidFill>
              </a:rPr>
              <a:t>)</a:t>
            </a:r>
            <a:endParaRPr lang="en-AU" sz="1400" i="1" dirty="0" smtClean="0">
              <a:solidFill>
                <a:schemeClr val="bg1">
                  <a:lumMod val="50000"/>
                </a:schemeClr>
              </a:solidFill>
            </a:endParaRPr>
          </a:p>
        </p:txBody>
      </p:sp>
      <p:sp>
        <p:nvSpPr>
          <p:cNvPr id="9" name="Title 1"/>
          <p:cNvSpPr>
            <a:spLocks noGrp="1"/>
          </p:cNvSpPr>
          <p:nvPr>
            <p:ph type="title"/>
          </p:nvPr>
        </p:nvSpPr>
        <p:spPr>
          <a:xfrm>
            <a:off x="464974" y="341883"/>
            <a:ext cx="8221987" cy="567237"/>
          </a:xfrm>
        </p:spPr>
        <p:txBody>
          <a:bodyPr>
            <a:noAutofit/>
          </a:bodyPr>
          <a:lstStyle/>
          <a:p>
            <a:r>
              <a:rPr lang="en-AU" sz="3200" dirty="0" smtClean="0">
                <a:solidFill>
                  <a:schemeClr val="accent5">
                    <a:lumMod val="50000"/>
                  </a:schemeClr>
                </a:solidFill>
              </a:rPr>
              <a:t>Physical inactivity and sedentary behaviour </a:t>
            </a:r>
            <a:br>
              <a:rPr lang="en-AU" sz="3200" dirty="0" smtClean="0">
                <a:solidFill>
                  <a:schemeClr val="accent5">
                    <a:lumMod val="50000"/>
                  </a:schemeClr>
                </a:solidFill>
              </a:rPr>
            </a:br>
            <a:r>
              <a:rPr lang="en-AU" sz="3200" dirty="0" smtClean="0">
                <a:solidFill>
                  <a:schemeClr val="accent5">
                    <a:lumMod val="50000"/>
                  </a:schemeClr>
                </a:solidFill>
              </a:rPr>
              <a:t>in children</a:t>
            </a:r>
            <a:endParaRPr lang="en-AU" sz="3200" b="0" dirty="0">
              <a:solidFill>
                <a:schemeClr val="accent5">
                  <a:lumMod val="50000"/>
                </a:schemeClr>
              </a:solidFill>
              <a:latin typeface="+mn-lt"/>
              <a:ea typeface="ＭＳ Ｐゴシック" pitchFamily="34" charset="-128"/>
              <a:cs typeface="Arial" charset="0"/>
            </a:endParaRPr>
          </a:p>
        </p:txBody>
      </p:sp>
    </p:spTree>
    <p:extLst>
      <p:ext uri="{BB962C8B-B14F-4D97-AF65-F5344CB8AC3E}">
        <p14:creationId xmlns:p14="http://schemas.microsoft.com/office/powerpoint/2010/main" val="3550277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69" y="197148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6367775" y="5945834"/>
            <a:ext cx="1647184" cy="215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543521" y="-22470"/>
            <a:ext cx="8236744" cy="858044"/>
          </a:xfrm>
        </p:spPr>
        <p:txBody>
          <a:bodyPr>
            <a:normAutofit fontScale="90000"/>
          </a:bodyPr>
          <a:lstStyle/>
          <a:p>
            <a:r>
              <a:rPr lang="en-AU" sz="3200" dirty="0" smtClean="0">
                <a:solidFill>
                  <a:schemeClr val="bg1"/>
                </a:solidFill>
              </a:rPr>
              <a:t>Translating Research into Practice: Context specific</a:t>
            </a:r>
            <a:endParaRPr lang="en-AU" sz="3200" dirty="0">
              <a:solidFill>
                <a:schemeClr val="bg1"/>
              </a:solidFill>
            </a:endParaRPr>
          </a:p>
        </p:txBody>
      </p:sp>
      <p:sp>
        <p:nvSpPr>
          <p:cNvPr id="12" name="TextBox 11"/>
          <p:cNvSpPr txBox="1"/>
          <p:nvPr/>
        </p:nvSpPr>
        <p:spPr>
          <a:xfrm>
            <a:off x="6823791" y="4971966"/>
            <a:ext cx="2372190" cy="215444"/>
          </a:xfrm>
          <a:prstGeom prst="rect">
            <a:avLst/>
          </a:prstGeom>
          <a:noFill/>
        </p:spPr>
        <p:txBody>
          <a:bodyPr wrap="square" rtlCol="0">
            <a:spAutoFit/>
          </a:bodyPr>
          <a:lstStyle/>
          <a:p>
            <a:pPr algn="r"/>
            <a:r>
              <a:rPr lang="en-AU" sz="800" dirty="0" smtClean="0">
                <a:solidFill>
                  <a:schemeClr val="bg1">
                    <a:lumMod val="95000"/>
                  </a:schemeClr>
                </a:solidFill>
              </a:rPr>
              <a:t>Source: Pixabay.com</a:t>
            </a:r>
            <a:endParaRPr lang="en-AU" sz="800" dirty="0">
              <a:solidFill>
                <a:schemeClr val="bg1">
                  <a:lumMod val="95000"/>
                </a:schemeClr>
              </a:solidFill>
            </a:endParaRPr>
          </a:p>
        </p:txBody>
      </p:sp>
      <p:sp>
        <p:nvSpPr>
          <p:cNvPr id="9" name="TextBox 8"/>
          <p:cNvSpPr txBox="1"/>
          <p:nvPr/>
        </p:nvSpPr>
        <p:spPr>
          <a:xfrm>
            <a:off x="3860289" y="1387788"/>
            <a:ext cx="5256584" cy="2554545"/>
          </a:xfrm>
          <a:prstGeom prst="rect">
            <a:avLst/>
          </a:prstGeom>
          <a:noFill/>
        </p:spPr>
        <p:txBody>
          <a:bodyPr wrap="square" rtlCol="0">
            <a:spAutoFit/>
          </a:bodyPr>
          <a:lstStyle/>
          <a:p>
            <a:pPr marL="342900" indent="-342900">
              <a:buFont typeface="Wingdings" panose="05000000000000000000" pitchFamily="2" charset="2"/>
              <a:buChar char="§"/>
            </a:pPr>
            <a:r>
              <a:rPr lang="en-AU" sz="1600" dirty="0" smtClean="0">
                <a:solidFill>
                  <a:schemeClr val="bg1"/>
                </a:solidFill>
                <a:cs typeface="Courier New" panose="02070309020205020404" pitchFamily="49" charset="0"/>
              </a:rPr>
              <a:t>Positive health outcomes when implementation varied</a:t>
            </a:r>
          </a:p>
          <a:p>
            <a:pPr marL="342900" indent="-342900">
              <a:buFont typeface="Wingdings" panose="05000000000000000000" pitchFamily="2" charset="2"/>
              <a:buChar char="§"/>
            </a:pPr>
            <a:endParaRPr lang="en-AU" sz="1600" dirty="0" smtClean="0">
              <a:solidFill>
                <a:schemeClr val="bg1"/>
              </a:solidFill>
              <a:cs typeface="Courier New" panose="02070309020205020404" pitchFamily="49" charset="0"/>
            </a:endParaRPr>
          </a:p>
          <a:p>
            <a:pPr marL="342900" indent="-342900">
              <a:buFont typeface="Wingdings" panose="05000000000000000000" pitchFamily="2" charset="2"/>
              <a:buChar char="§"/>
            </a:pPr>
            <a:r>
              <a:rPr lang="en-AU" sz="1600" dirty="0">
                <a:solidFill>
                  <a:schemeClr val="bg1"/>
                </a:solidFill>
                <a:cs typeface="Courier New" panose="02070309020205020404" pitchFamily="49" charset="0"/>
              </a:rPr>
              <a:t>Senior school leadership, support, endorsement may be required</a:t>
            </a:r>
          </a:p>
          <a:p>
            <a:pPr marL="342900" indent="-342900">
              <a:buFont typeface="Wingdings" panose="05000000000000000000" pitchFamily="2" charset="2"/>
              <a:buChar char="§"/>
            </a:pPr>
            <a:endParaRPr lang="en-AU" sz="1600" dirty="0" smtClean="0">
              <a:solidFill>
                <a:schemeClr val="bg1"/>
              </a:solidFill>
              <a:cs typeface="Courier New" panose="02070309020205020404" pitchFamily="49" charset="0"/>
            </a:endParaRPr>
          </a:p>
          <a:p>
            <a:pPr marL="342900" indent="-342900">
              <a:buFont typeface="Wingdings" panose="05000000000000000000" pitchFamily="2" charset="2"/>
              <a:buChar char="§"/>
            </a:pPr>
            <a:r>
              <a:rPr lang="en-AU" sz="1600" dirty="0">
                <a:solidFill>
                  <a:schemeClr val="bg1"/>
                </a:solidFill>
              </a:rPr>
              <a:t>Contributes towards achieving existing benchmarks &amp; </a:t>
            </a:r>
            <a:r>
              <a:rPr lang="en-AU" sz="1600" dirty="0" smtClean="0">
                <a:solidFill>
                  <a:schemeClr val="bg1"/>
                </a:solidFill>
              </a:rPr>
              <a:t>expectations</a:t>
            </a:r>
          </a:p>
          <a:p>
            <a:pPr marL="342900" indent="-342900">
              <a:buFont typeface="Wingdings" panose="05000000000000000000" pitchFamily="2" charset="2"/>
              <a:buChar char="§"/>
            </a:pPr>
            <a:endParaRPr lang="en-AU" sz="1600" dirty="0">
              <a:solidFill>
                <a:schemeClr val="bg1"/>
              </a:solidFill>
            </a:endParaRPr>
          </a:p>
          <a:p>
            <a:pPr marL="342900" indent="-342900">
              <a:buFont typeface="Wingdings" panose="05000000000000000000" pitchFamily="2" charset="2"/>
              <a:buChar char="§"/>
            </a:pPr>
            <a:r>
              <a:rPr lang="en-AU" sz="1600" dirty="0">
                <a:solidFill>
                  <a:schemeClr val="bg1"/>
                </a:solidFill>
              </a:rPr>
              <a:t>Specific policy not </a:t>
            </a:r>
            <a:r>
              <a:rPr lang="en-AU" sz="1600" dirty="0" smtClean="0">
                <a:solidFill>
                  <a:schemeClr val="bg1"/>
                </a:solidFill>
              </a:rPr>
              <a:t>required. Feature </a:t>
            </a:r>
            <a:r>
              <a:rPr lang="en-AU" sz="1600" dirty="0">
                <a:solidFill>
                  <a:schemeClr val="bg1"/>
                </a:solidFill>
              </a:rPr>
              <a:t>in existing health &amp; well-being/PA policies </a:t>
            </a:r>
          </a:p>
        </p:txBody>
      </p:sp>
      <p:sp>
        <p:nvSpPr>
          <p:cNvPr id="11" name="Title 1"/>
          <p:cNvSpPr txBox="1">
            <a:spLocks/>
          </p:cNvSpPr>
          <p:nvPr/>
        </p:nvSpPr>
        <p:spPr>
          <a:xfrm>
            <a:off x="457596" y="138553"/>
            <a:ext cx="8236744" cy="858044"/>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r>
              <a:rPr lang="en-AU" sz="3200" smtClean="0">
                <a:solidFill>
                  <a:schemeClr val="bg1"/>
                </a:solidFill>
              </a:rPr>
              <a:t>Translating Research into Practice: Context specific</a:t>
            </a:r>
            <a:endParaRPr lang="en-AU" sz="3200" dirty="0">
              <a:solidFill>
                <a:schemeClr val="bg1"/>
              </a:solidFill>
            </a:endParaRPr>
          </a:p>
        </p:txBody>
      </p:sp>
      <p:sp>
        <p:nvSpPr>
          <p:cNvPr id="13" name="TextBox 12"/>
          <p:cNvSpPr txBox="1"/>
          <p:nvPr/>
        </p:nvSpPr>
        <p:spPr>
          <a:xfrm>
            <a:off x="280129" y="1390392"/>
            <a:ext cx="7718773" cy="2554545"/>
          </a:xfrm>
          <a:prstGeom prst="rect">
            <a:avLst/>
          </a:prstGeom>
          <a:noFill/>
        </p:spPr>
        <p:txBody>
          <a:bodyPr wrap="square" rtlCol="0">
            <a:spAutoFit/>
          </a:bodyPr>
          <a:lstStyle/>
          <a:p>
            <a:pPr marL="342900" indent="-342900">
              <a:buFont typeface="Wingdings" panose="05000000000000000000" pitchFamily="2" charset="2"/>
              <a:buChar char="§"/>
            </a:pPr>
            <a:r>
              <a:rPr lang="en-AU" sz="2000" dirty="0" smtClean="0">
                <a:solidFill>
                  <a:schemeClr val="bg1"/>
                </a:solidFill>
                <a:cs typeface="Courier New" panose="02070309020205020404" pitchFamily="49" charset="0"/>
              </a:rPr>
              <a:t>Positive health outcomes when implementation varied</a:t>
            </a:r>
          </a:p>
          <a:p>
            <a:pPr marL="342900" indent="-342900">
              <a:buFont typeface="Wingdings" panose="05000000000000000000" pitchFamily="2" charset="2"/>
              <a:buChar char="§"/>
            </a:pPr>
            <a:endParaRPr lang="en-AU" sz="2000" dirty="0" smtClean="0">
              <a:solidFill>
                <a:schemeClr val="bg1"/>
              </a:solidFill>
              <a:cs typeface="Courier New" panose="02070309020205020404" pitchFamily="49" charset="0"/>
            </a:endParaRPr>
          </a:p>
          <a:p>
            <a:pPr marL="342900" indent="-342900">
              <a:buFont typeface="Wingdings" panose="05000000000000000000" pitchFamily="2" charset="2"/>
              <a:buChar char="§"/>
            </a:pPr>
            <a:r>
              <a:rPr lang="en-AU" sz="2000" dirty="0">
                <a:solidFill>
                  <a:schemeClr val="bg1"/>
                </a:solidFill>
                <a:cs typeface="Courier New" panose="02070309020205020404" pitchFamily="49" charset="0"/>
              </a:rPr>
              <a:t>Senior school leadership, support, endorsement may be required</a:t>
            </a:r>
          </a:p>
          <a:p>
            <a:pPr marL="342900" indent="-342900">
              <a:buFont typeface="Wingdings" panose="05000000000000000000" pitchFamily="2" charset="2"/>
              <a:buChar char="§"/>
            </a:pPr>
            <a:endParaRPr lang="en-AU" sz="2000" dirty="0" smtClean="0">
              <a:solidFill>
                <a:schemeClr val="bg1"/>
              </a:solidFill>
              <a:cs typeface="Courier New" panose="02070309020205020404" pitchFamily="49" charset="0"/>
            </a:endParaRPr>
          </a:p>
          <a:p>
            <a:pPr marL="342900" indent="-342900">
              <a:buFont typeface="Wingdings" panose="05000000000000000000" pitchFamily="2" charset="2"/>
              <a:buChar char="§"/>
            </a:pPr>
            <a:r>
              <a:rPr lang="en-AU" sz="2000" dirty="0">
                <a:solidFill>
                  <a:schemeClr val="bg1"/>
                </a:solidFill>
              </a:rPr>
              <a:t>Contributes towards achieving existing benchmarks &amp; </a:t>
            </a:r>
            <a:r>
              <a:rPr lang="en-AU" sz="2000" dirty="0" smtClean="0">
                <a:solidFill>
                  <a:schemeClr val="bg1"/>
                </a:solidFill>
              </a:rPr>
              <a:t>expectations</a:t>
            </a:r>
          </a:p>
          <a:p>
            <a:pPr marL="342900" indent="-342900">
              <a:buFont typeface="Wingdings" panose="05000000000000000000" pitchFamily="2" charset="2"/>
              <a:buChar char="§"/>
            </a:pPr>
            <a:endParaRPr lang="en-AU" sz="2000" dirty="0">
              <a:solidFill>
                <a:schemeClr val="bg1"/>
              </a:solidFill>
            </a:endParaRPr>
          </a:p>
          <a:p>
            <a:pPr marL="342900" indent="-342900">
              <a:buFont typeface="Wingdings" panose="05000000000000000000" pitchFamily="2" charset="2"/>
              <a:buChar char="§"/>
            </a:pPr>
            <a:r>
              <a:rPr lang="en-AU" sz="2000" dirty="0">
                <a:solidFill>
                  <a:schemeClr val="bg1"/>
                </a:solidFill>
              </a:rPr>
              <a:t>Specific policy not </a:t>
            </a:r>
            <a:r>
              <a:rPr lang="en-AU" sz="2000" dirty="0" smtClean="0">
                <a:solidFill>
                  <a:schemeClr val="bg1"/>
                </a:solidFill>
              </a:rPr>
              <a:t>required. Feature </a:t>
            </a:r>
            <a:r>
              <a:rPr lang="en-AU" sz="2000" dirty="0">
                <a:solidFill>
                  <a:schemeClr val="bg1"/>
                </a:solidFill>
              </a:rPr>
              <a:t>in existing health &amp; well-being/PA policies </a:t>
            </a:r>
          </a:p>
        </p:txBody>
      </p:sp>
      <p:pic>
        <p:nvPicPr>
          <p:cNvPr id="1026" name="Picture 2" descr="Chalkboard, Blackboard, Whiteboard, Board, Class,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37" y="138553"/>
            <a:ext cx="7776864" cy="500971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687537" y="290953"/>
            <a:ext cx="7704856" cy="85804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r>
              <a:rPr lang="en-AU" sz="3200" dirty="0" smtClean="0">
                <a:solidFill>
                  <a:schemeClr val="bg1"/>
                </a:solidFill>
                <a:latin typeface="OCR A Extended" panose="02010509020102010303" pitchFamily="50" charset="0"/>
              </a:rPr>
              <a:t>Translating Research into Practice: Context specific</a:t>
            </a:r>
            <a:endParaRPr lang="en-AU" sz="3200" dirty="0">
              <a:solidFill>
                <a:schemeClr val="bg1"/>
              </a:solidFill>
              <a:latin typeface="OCR A Extended" panose="02010509020102010303" pitchFamily="50" charset="0"/>
            </a:endParaRPr>
          </a:p>
        </p:txBody>
      </p:sp>
      <p:sp>
        <p:nvSpPr>
          <p:cNvPr id="17" name="Oval Callout 16"/>
          <p:cNvSpPr/>
          <p:nvPr/>
        </p:nvSpPr>
        <p:spPr>
          <a:xfrm>
            <a:off x="934423" y="1266441"/>
            <a:ext cx="2107032" cy="1768234"/>
          </a:xfrm>
          <a:prstGeom prst="wedgeEllipseCallout">
            <a:avLst>
              <a:gd name="adj1" fmla="val 28890"/>
              <a:gd name="adj2" fmla="val 824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OCR A Extended" panose="02010509020102010303" pitchFamily="50" charset="0"/>
            </a:endParaRPr>
          </a:p>
        </p:txBody>
      </p:sp>
      <p:sp>
        <p:nvSpPr>
          <p:cNvPr id="20" name="TextBox 19"/>
          <p:cNvSpPr txBox="1"/>
          <p:nvPr/>
        </p:nvSpPr>
        <p:spPr>
          <a:xfrm>
            <a:off x="1028019" y="1338178"/>
            <a:ext cx="1928509" cy="1600438"/>
          </a:xfrm>
          <a:prstGeom prst="rect">
            <a:avLst/>
          </a:prstGeom>
          <a:noFill/>
        </p:spPr>
        <p:txBody>
          <a:bodyPr wrap="square" rtlCol="0">
            <a:spAutoFit/>
          </a:bodyPr>
          <a:lstStyle/>
          <a:p>
            <a:pPr algn="ctr"/>
            <a:r>
              <a:rPr lang="en-AU" sz="1400" dirty="0" smtClean="0">
                <a:latin typeface="OCR A Extended" panose="02010509020102010303" pitchFamily="50" charset="0"/>
              </a:rPr>
              <a:t>Org-level strategies targeting top- down capacity, support and commitment to delivery</a:t>
            </a:r>
            <a:endParaRPr lang="en-AU" sz="1400" dirty="0">
              <a:latin typeface="OCR A Extended" panose="02010509020102010303" pitchFamily="50" charset="0"/>
            </a:endParaRPr>
          </a:p>
        </p:txBody>
      </p:sp>
    </p:spTree>
    <p:extLst>
      <p:ext uri="{BB962C8B-B14F-4D97-AF65-F5344CB8AC3E}">
        <p14:creationId xmlns:p14="http://schemas.microsoft.com/office/powerpoint/2010/main" val="2857623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69" y="197148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6367775" y="5945834"/>
            <a:ext cx="1647184" cy="215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543521" y="-22470"/>
            <a:ext cx="8236744" cy="858044"/>
          </a:xfrm>
        </p:spPr>
        <p:txBody>
          <a:bodyPr>
            <a:normAutofit fontScale="90000"/>
          </a:bodyPr>
          <a:lstStyle/>
          <a:p>
            <a:r>
              <a:rPr lang="en-AU" sz="3200" dirty="0" smtClean="0">
                <a:solidFill>
                  <a:schemeClr val="bg1"/>
                </a:solidFill>
              </a:rPr>
              <a:t>Translating Research into Practice: Context specific</a:t>
            </a:r>
            <a:endParaRPr lang="en-AU" sz="3200" dirty="0">
              <a:solidFill>
                <a:schemeClr val="bg1"/>
              </a:solidFill>
            </a:endParaRPr>
          </a:p>
        </p:txBody>
      </p:sp>
      <p:sp>
        <p:nvSpPr>
          <p:cNvPr id="12" name="TextBox 11"/>
          <p:cNvSpPr txBox="1"/>
          <p:nvPr/>
        </p:nvSpPr>
        <p:spPr>
          <a:xfrm>
            <a:off x="6823791" y="4971966"/>
            <a:ext cx="2372190" cy="215444"/>
          </a:xfrm>
          <a:prstGeom prst="rect">
            <a:avLst/>
          </a:prstGeom>
          <a:noFill/>
        </p:spPr>
        <p:txBody>
          <a:bodyPr wrap="square" rtlCol="0">
            <a:spAutoFit/>
          </a:bodyPr>
          <a:lstStyle/>
          <a:p>
            <a:pPr algn="r"/>
            <a:r>
              <a:rPr lang="en-AU" sz="800" dirty="0" smtClean="0">
                <a:solidFill>
                  <a:schemeClr val="bg1">
                    <a:lumMod val="95000"/>
                  </a:schemeClr>
                </a:solidFill>
              </a:rPr>
              <a:t>Source: Pixabay.com</a:t>
            </a:r>
            <a:endParaRPr lang="en-AU" sz="800" dirty="0">
              <a:solidFill>
                <a:schemeClr val="bg1">
                  <a:lumMod val="95000"/>
                </a:schemeClr>
              </a:solidFill>
            </a:endParaRPr>
          </a:p>
        </p:txBody>
      </p:sp>
      <p:sp>
        <p:nvSpPr>
          <p:cNvPr id="9" name="TextBox 8"/>
          <p:cNvSpPr txBox="1"/>
          <p:nvPr/>
        </p:nvSpPr>
        <p:spPr>
          <a:xfrm>
            <a:off x="3860289" y="1387788"/>
            <a:ext cx="5256584" cy="2554545"/>
          </a:xfrm>
          <a:prstGeom prst="rect">
            <a:avLst/>
          </a:prstGeom>
          <a:noFill/>
        </p:spPr>
        <p:txBody>
          <a:bodyPr wrap="square" rtlCol="0">
            <a:spAutoFit/>
          </a:bodyPr>
          <a:lstStyle/>
          <a:p>
            <a:pPr marL="342900" indent="-342900">
              <a:buFont typeface="Wingdings" panose="05000000000000000000" pitchFamily="2" charset="2"/>
              <a:buChar char="§"/>
            </a:pPr>
            <a:r>
              <a:rPr lang="en-AU" sz="1600" dirty="0" smtClean="0">
                <a:solidFill>
                  <a:schemeClr val="bg1"/>
                </a:solidFill>
                <a:cs typeface="Courier New" panose="02070309020205020404" pitchFamily="49" charset="0"/>
              </a:rPr>
              <a:t>Positive health outcomes when implementation varied</a:t>
            </a:r>
          </a:p>
          <a:p>
            <a:pPr marL="342900" indent="-342900">
              <a:buFont typeface="Wingdings" panose="05000000000000000000" pitchFamily="2" charset="2"/>
              <a:buChar char="§"/>
            </a:pPr>
            <a:endParaRPr lang="en-AU" sz="1600" dirty="0" smtClean="0">
              <a:solidFill>
                <a:schemeClr val="bg1"/>
              </a:solidFill>
              <a:cs typeface="Courier New" panose="02070309020205020404" pitchFamily="49" charset="0"/>
            </a:endParaRPr>
          </a:p>
          <a:p>
            <a:pPr marL="342900" indent="-342900">
              <a:buFont typeface="Wingdings" panose="05000000000000000000" pitchFamily="2" charset="2"/>
              <a:buChar char="§"/>
            </a:pPr>
            <a:r>
              <a:rPr lang="en-AU" sz="1600" dirty="0">
                <a:solidFill>
                  <a:schemeClr val="bg1"/>
                </a:solidFill>
                <a:cs typeface="Courier New" panose="02070309020205020404" pitchFamily="49" charset="0"/>
              </a:rPr>
              <a:t>Senior school leadership, support, endorsement may be required</a:t>
            </a:r>
          </a:p>
          <a:p>
            <a:pPr marL="342900" indent="-342900">
              <a:buFont typeface="Wingdings" panose="05000000000000000000" pitchFamily="2" charset="2"/>
              <a:buChar char="§"/>
            </a:pPr>
            <a:endParaRPr lang="en-AU" sz="1600" dirty="0" smtClean="0">
              <a:solidFill>
                <a:schemeClr val="bg1"/>
              </a:solidFill>
              <a:cs typeface="Courier New" panose="02070309020205020404" pitchFamily="49" charset="0"/>
            </a:endParaRPr>
          </a:p>
          <a:p>
            <a:pPr marL="342900" indent="-342900">
              <a:buFont typeface="Wingdings" panose="05000000000000000000" pitchFamily="2" charset="2"/>
              <a:buChar char="§"/>
            </a:pPr>
            <a:r>
              <a:rPr lang="en-AU" sz="1600" dirty="0">
                <a:solidFill>
                  <a:schemeClr val="bg1"/>
                </a:solidFill>
              </a:rPr>
              <a:t>Contributes towards achieving existing benchmarks &amp; </a:t>
            </a:r>
            <a:r>
              <a:rPr lang="en-AU" sz="1600" dirty="0" smtClean="0">
                <a:solidFill>
                  <a:schemeClr val="bg1"/>
                </a:solidFill>
              </a:rPr>
              <a:t>expectations</a:t>
            </a:r>
          </a:p>
          <a:p>
            <a:pPr marL="342900" indent="-342900">
              <a:buFont typeface="Wingdings" panose="05000000000000000000" pitchFamily="2" charset="2"/>
              <a:buChar char="§"/>
            </a:pPr>
            <a:endParaRPr lang="en-AU" sz="1600" dirty="0">
              <a:solidFill>
                <a:schemeClr val="bg1"/>
              </a:solidFill>
            </a:endParaRPr>
          </a:p>
          <a:p>
            <a:pPr marL="342900" indent="-342900">
              <a:buFont typeface="Wingdings" panose="05000000000000000000" pitchFamily="2" charset="2"/>
              <a:buChar char="§"/>
            </a:pPr>
            <a:r>
              <a:rPr lang="en-AU" sz="1600" dirty="0">
                <a:solidFill>
                  <a:schemeClr val="bg1"/>
                </a:solidFill>
              </a:rPr>
              <a:t>Specific policy not </a:t>
            </a:r>
            <a:r>
              <a:rPr lang="en-AU" sz="1600" dirty="0" smtClean="0">
                <a:solidFill>
                  <a:schemeClr val="bg1"/>
                </a:solidFill>
              </a:rPr>
              <a:t>required. Feature </a:t>
            </a:r>
            <a:r>
              <a:rPr lang="en-AU" sz="1600" dirty="0">
                <a:solidFill>
                  <a:schemeClr val="bg1"/>
                </a:solidFill>
              </a:rPr>
              <a:t>in existing health &amp; well-being/PA policies </a:t>
            </a:r>
          </a:p>
        </p:txBody>
      </p:sp>
      <p:sp>
        <p:nvSpPr>
          <p:cNvPr id="11" name="Title 1"/>
          <p:cNvSpPr txBox="1">
            <a:spLocks/>
          </p:cNvSpPr>
          <p:nvPr/>
        </p:nvSpPr>
        <p:spPr>
          <a:xfrm>
            <a:off x="457596" y="138553"/>
            <a:ext cx="8236744" cy="858044"/>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r>
              <a:rPr lang="en-AU" sz="3200" smtClean="0">
                <a:solidFill>
                  <a:schemeClr val="bg1"/>
                </a:solidFill>
              </a:rPr>
              <a:t>Translating Research into Practice: Context specific</a:t>
            </a:r>
            <a:endParaRPr lang="en-AU" sz="3200" dirty="0">
              <a:solidFill>
                <a:schemeClr val="bg1"/>
              </a:solidFill>
            </a:endParaRPr>
          </a:p>
        </p:txBody>
      </p:sp>
      <p:sp>
        <p:nvSpPr>
          <p:cNvPr id="13" name="TextBox 12"/>
          <p:cNvSpPr txBox="1"/>
          <p:nvPr/>
        </p:nvSpPr>
        <p:spPr>
          <a:xfrm>
            <a:off x="280129" y="1390392"/>
            <a:ext cx="7718773" cy="2554545"/>
          </a:xfrm>
          <a:prstGeom prst="rect">
            <a:avLst/>
          </a:prstGeom>
          <a:noFill/>
        </p:spPr>
        <p:txBody>
          <a:bodyPr wrap="square" rtlCol="0">
            <a:spAutoFit/>
          </a:bodyPr>
          <a:lstStyle/>
          <a:p>
            <a:pPr marL="342900" indent="-342900">
              <a:buFont typeface="Wingdings" panose="05000000000000000000" pitchFamily="2" charset="2"/>
              <a:buChar char="§"/>
            </a:pPr>
            <a:r>
              <a:rPr lang="en-AU" sz="2000" dirty="0" smtClean="0">
                <a:solidFill>
                  <a:schemeClr val="bg1"/>
                </a:solidFill>
                <a:cs typeface="Courier New" panose="02070309020205020404" pitchFamily="49" charset="0"/>
              </a:rPr>
              <a:t>Positive health outcomes when implementation varied</a:t>
            </a:r>
          </a:p>
          <a:p>
            <a:pPr marL="342900" indent="-342900">
              <a:buFont typeface="Wingdings" panose="05000000000000000000" pitchFamily="2" charset="2"/>
              <a:buChar char="§"/>
            </a:pPr>
            <a:endParaRPr lang="en-AU" sz="2000" dirty="0" smtClean="0">
              <a:solidFill>
                <a:schemeClr val="bg1"/>
              </a:solidFill>
              <a:cs typeface="Courier New" panose="02070309020205020404" pitchFamily="49" charset="0"/>
            </a:endParaRPr>
          </a:p>
          <a:p>
            <a:pPr marL="342900" indent="-342900">
              <a:buFont typeface="Wingdings" panose="05000000000000000000" pitchFamily="2" charset="2"/>
              <a:buChar char="§"/>
            </a:pPr>
            <a:r>
              <a:rPr lang="en-AU" sz="2000" dirty="0">
                <a:solidFill>
                  <a:schemeClr val="bg1"/>
                </a:solidFill>
                <a:cs typeface="Courier New" panose="02070309020205020404" pitchFamily="49" charset="0"/>
              </a:rPr>
              <a:t>Senior school leadership, support, endorsement may be required</a:t>
            </a:r>
          </a:p>
          <a:p>
            <a:pPr marL="342900" indent="-342900">
              <a:buFont typeface="Wingdings" panose="05000000000000000000" pitchFamily="2" charset="2"/>
              <a:buChar char="§"/>
            </a:pPr>
            <a:endParaRPr lang="en-AU" sz="2000" dirty="0" smtClean="0">
              <a:solidFill>
                <a:schemeClr val="bg1"/>
              </a:solidFill>
              <a:cs typeface="Courier New" panose="02070309020205020404" pitchFamily="49" charset="0"/>
            </a:endParaRPr>
          </a:p>
          <a:p>
            <a:pPr marL="342900" indent="-342900">
              <a:buFont typeface="Wingdings" panose="05000000000000000000" pitchFamily="2" charset="2"/>
              <a:buChar char="§"/>
            </a:pPr>
            <a:r>
              <a:rPr lang="en-AU" sz="2000" dirty="0">
                <a:solidFill>
                  <a:schemeClr val="bg1"/>
                </a:solidFill>
              </a:rPr>
              <a:t>Contributes towards achieving existing benchmarks &amp; </a:t>
            </a:r>
            <a:r>
              <a:rPr lang="en-AU" sz="2000" dirty="0" smtClean="0">
                <a:solidFill>
                  <a:schemeClr val="bg1"/>
                </a:solidFill>
              </a:rPr>
              <a:t>expectations</a:t>
            </a:r>
          </a:p>
          <a:p>
            <a:pPr marL="342900" indent="-342900">
              <a:buFont typeface="Wingdings" panose="05000000000000000000" pitchFamily="2" charset="2"/>
              <a:buChar char="§"/>
            </a:pPr>
            <a:endParaRPr lang="en-AU" sz="2000" dirty="0">
              <a:solidFill>
                <a:schemeClr val="bg1"/>
              </a:solidFill>
            </a:endParaRPr>
          </a:p>
          <a:p>
            <a:pPr marL="342900" indent="-342900">
              <a:buFont typeface="Wingdings" panose="05000000000000000000" pitchFamily="2" charset="2"/>
              <a:buChar char="§"/>
            </a:pPr>
            <a:r>
              <a:rPr lang="en-AU" sz="2000" dirty="0">
                <a:solidFill>
                  <a:schemeClr val="bg1"/>
                </a:solidFill>
              </a:rPr>
              <a:t>Specific policy not </a:t>
            </a:r>
            <a:r>
              <a:rPr lang="en-AU" sz="2000" dirty="0" smtClean="0">
                <a:solidFill>
                  <a:schemeClr val="bg1"/>
                </a:solidFill>
              </a:rPr>
              <a:t>required. Feature </a:t>
            </a:r>
            <a:r>
              <a:rPr lang="en-AU" sz="2000" dirty="0">
                <a:solidFill>
                  <a:schemeClr val="bg1"/>
                </a:solidFill>
              </a:rPr>
              <a:t>in existing health &amp; well-being/PA policies </a:t>
            </a:r>
          </a:p>
        </p:txBody>
      </p:sp>
      <p:pic>
        <p:nvPicPr>
          <p:cNvPr id="1026" name="Picture 2" descr="Chalkboard, Blackboard, Whiteboard, Board, Class,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37" y="138553"/>
            <a:ext cx="7776864" cy="500971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687537" y="290953"/>
            <a:ext cx="7704856" cy="85804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r>
              <a:rPr lang="en-AU" sz="3200" dirty="0" smtClean="0">
                <a:solidFill>
                  <a:schemeClr val="bg1"/>
                </a:solidFill>
                <a:latin typeface="OCR A Extended" panose="02010509020102010303" pitchFamily="50" charset="0"/>
              </a:rPr>
              <a:t>Translating Research into Practice: Context specific</a:t>
            </a:r>
            <a:endParaRPr lang="en-AU" sz="3200" dirty="0">
              <a:solidFill>
                <a:schemeClr val="bg1"/>
              </a:solidFill>
              <a:latin typeface="OCR A Extended" panose="02010509020102010303" pitchFamily="50" charset="0"/>
            </a:endParaRPr>
          </a:p>
        </p:txBody>
      </p:sp>
      <p:sp>
        <p:nvSpPr>
          <p:cNvPr id="30" name="Oval Callout 29"/>
          <p:cNvSpPr/>
          <p:nvPr/>
        </p:nvSpPr>
        <p:spPr>
          <a:xfrm>
            <a:off x="934423" y="1266441"/>
            <a:ext cx="2107032" cy="1768234"/>
          </a:xfrm>
          <a:prstGeom prst="wedgeEllipseCallout">
            <a:avLst>
              <a:gd name="adj1" fmla="val 28890"/>
              <a:gd name="adj2" fmla="val 824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OCR A Extended" panose="02010509020102010303" pitchFamily="50" charset="0"/>
            </a:endParaRPr>
          </a:p>
        </p:txBody>
      </p:sp>
      <p:sp>
        <p:nvSpPr>
          <p:cNvPr id="31" name="Cloud Callout 30"/>
          <p:cNvSpPr/>
          <p:nvPr/>
        </p:nvSpPr>
        <p:spPr>
          <a:xfrm>
            <a:off x="3327457" y="1628644"/>
            <a:ext cx="2341418" cy="1697680"/>
          </a:xfrm>
          <a:prstGeom prst="cloudCallout">
            <a:avLst>
              <a:gd name="adj1" fmla="val -10806"/>
              <a:gd name="adj2" fmla="val 675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p:cNvSpPr txBox="1"/>
          <p:nvPr/>
        </p:nvSpPr>
        <p:spPr>
          <a:xfrm>
            <a:off x="3387574" y="1892708"/>
            <a:ext cx="2234043" cy="1169551"/>
          </a:xfrm>
          <a:prstGeom prst="rect">
            <a:avLst/>
          </a:prstGeom>
          <a:noFill/>
        </p:spPr>
        <p:txBody>
          <a:bodyPr wrap="square" rtlCol="0">
            <a:spAutoFit/>
          </a:bodyPr>
          <a:lstStyle/>
          <a:p>
            <a:pPr algn="ctr"/>
            <a:r>
              <a:rPr lang="en-AU" sz="1400" dirty="0" smtClean="0">
                <a:latin typeface="OCR A Extended" panose="02010509020102010303" pitchFamily="50" charset="0"/>
              </a:rPr>
              <a:t>Frame outcomes to include values of target adopters, implementers </a:t>
            </a:r>
          </a:p>
          <a:p>
            <a:pPr algn="ctr"/>
            <a:r>
              <a:rPr lang="en-AU" sz="1400" dirty="0" smtClean="0">
                <a:latin typeface="OCR A Extended" panose="02010509020102010303" pitchFamily="50" charset="0"/>
              </a:rPr>
              <a:t>and users</a:t>
            </a:r>
            <a:endParaRPr lang="en-AU" sz="1400" dirty="0">
              <a:latin typeface="OCR A Extended" panose="02010509020102010303" pitchFamily="50" charset="0"/>
            </a:endParaRPr>
          </a:p>
        </p:txBody>
      </p:sp>
      <p:sp>
        <p:nvSpPr>
          <p:cNvPr id="33" name="TextBox 32"/>
          <p:cNvSpPr txBox="1"/>
          <p:nvPr/>
        </p:nvSpPr>
        <p:spPr>
          <a:xfrm>
            <a:off x="1028019" y="1338178"/>
            <a:ext cx="1928509" cy="1600438"/>
          </a:xfrm>
          <a:prstGeom prst="rect">
            <a:avLst/>
          </a:prstGeom>
          <a:noFill/>
        </p:spPr>
        <p:txBody>
          <a:bodyPr wrap="square" rtlCol="0">
            <a:spAutoFit/>
          </a:bodyPr>
          <a:lstStyle/>
          <a:p>
            <a:pPr algn="ctr"/>
            <a:r>
              <a:rPr lang="en-AU" sz="1400" dirty="0" smtClean="0">
                <a:latin typeface="OCR A Extended" panose="02010509020102010303" pitchFamily="50" charset="0"/>
              </a:rPr>
              <a:t>Org-level strategies targeting top- down capacity, support and commitment to delivery</a:t>
            </a:r>
            <a:endParaRPr lang="en-AU" sz="1400" dirty="0">
              <a:latin typeface="OCR A Extended" panose="02010509020102010303" pitchFamily="50" charset="0"/>
            </a:endParaRPr>
          </a:p>
        </p:txBody>
      </p:sp>
    </p:spTree>
    <p:extLst>
      <p:ext uri="{BB962C8B-B14F-4D97-AF65-F5344CB8AC3E}">
        <p14:creationId xmlns:p14="http://schemas.microsoft.com/office/powerpoint/2010/main" val="1910381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69" y="197148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6367775" y="5945834"/>
            <a:ext cx="1647184" cy="215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543521" y="-22470"/>
            <a:ext cx="8236744" cy="858044"/>
          </a:xfrm>
        </p:spPr>
        <p:txBody>
          <a:bodyPr>
            <a:normAutofit fontScale="90000"/>
          </a:bodyPr>
          <a:lstStyle/>
          <a:p>
            <a:r>
              <a:rPr lang="en-AU" sz="3200" dirty="0" smtClean="0">
                <a:solidFill>
                  <a:schemeClr val="bg1"/>
                </a:solidFill>
              </a:rPr>
              <a:t>Translating Research into Practice: Context specific</a:t>
            </a:r>
            <a:endParaRPr lang="en-AU" sz="3200" dirty="0">
              <a:solidFill>
                <a:schemeClr val="bg1"/>
              </a:solidFill>
            </a:endParaRPr>
          </a:p>
        </p:txBody>
      </p:sp>
      <p:sp>
        <p:nvSpPr>
          <p:cNvPr id="12" name="TextBox 11"/>
          <p:cNvSpPr txBox="1"/>
          <p:nvPr/>
        </p:nvSpPr>
        <p:spPr>
          <a:xfrm>
            <a:off x="6823791" y="4971966"/>
            <a:ext cx="2372190" cy="215444"/>
          </a:xfrm>
          <a:prstGeom prst="rect">
            <a:avLst/>
          </a:prstGeom>
          <a:noFill/>
        </p:spPr>
        <p:txBody>
          <a:bodyPr wrap="square" rtlCol="0">
            <a:spAutoFit/>
          </a:bodyPr>
          <a:lstStyle/>
          <a:p>
            <a:pPr algn="r"/>
            <a:r>
              <a:rPr lang="en-AU" sz="800" dirty="0" smtClean="0">
                <a:solidFill>
                  <a:schemeClr val="bg1">
                    <a:lumMod val="95000"/>
                  </a:schemeClr>
                </a:solidFill>
              </a:rPr>
              <a:t>Source: Pixabay.com</a:t>
            </a:r>
            <a:endParaRPr lang="en-AU" sz="800" dirty="0">
              <a:solidFill>
                <a:schemeClr val="bg1">
                  <a:lumMod val="95000"/>
                </a:schemeClr>
              </a:solidFill>
            </a:endParaRPr>
          </a:p>
        </p:txBody>
      </p:sp>
      <p:sp>
        <p:nvSpPr>
          <p:cNvPr id="11" name="Title 1"/>
          <p:cNvSpPr txBox="1">
            <a:spLocks/>
          </p:cNvSpPr>
          <p:nvPr/>
        </p:nvSpPr>
        <p:spPr>
          <a:xfrm>
            <a:off x="457596" y="138553"/>
            <a:ext cx="8236744" cy="858044"/>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r>
              <a:rPr lang="en-AU" sz="3200" smtClean="0">
                <a:solidFill>
                  <a:schemeClr val="bg1"/>
                </a:solidFill>
              </a:rPr>
              <a:t>Translating Research into Practice: Context specific</a:t>
            </a:r>
            <a:endParaRPr lang="en-AU" sz="3200" dirty="0">
              <a:solidFill>
                <a:schemeClr val="bg1"/>
              </a:solidFill>
            </a:endParaRPr>
          </a:p>
        </p:txBody>
      </p:sp>
      <p:pic>
        <p:nvPicPr>
          <p:cNvPr id="1026" name="Picture 2" descr="Chalkboard, Blackboard, Whiteboard, Board, Class,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37" y="138553"/>
            <a:ext cx="7776864" cy="500971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687537" y="290953"/>
            <a:ext cx="7704856" cy="85804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r>
              <a:rPr lang="en-AU" sz="3200" dirty="0" smtClean="0">
                <a:solidFill>
                  <a:schemeClr val="bg1"/>
                </a:solidFill>
                <a:latin typeface="OCR A Extended" panose="02010509020102010303" pitchFamily="50" charset="0"/>
              </a:rPr>
              <a:t>Translating Research into Practice: Context specific</a:t>
            </a:r>
            <a:endParaRPr lang="en-AU" sz="3200" dirty="0">
              <a:solidFill>
                <a:schemeClr val="bg1"/>
              </a:solidFill>
              <a:latin typeface="OCR A Extended" panose="02010509020102010303" pitchFamily="50" charset="0"/>
            </a:endParaRPr>
          </a:p>
        </p:txBody>
      </p:sp>
      <p:sp>
        <p:nvSpPr>
          <p:cNvPr id="20" name="Rounded Rectangular Callout 19"/>
          <p:cNvSpPr/>
          <p:nvPr/>
        </p:nvSpPr>
        <p:spPr>
          <a:xfrm>
            <a:off x="6080522" y="1266441"/>
            <a:ext cx="2062396" cy="1850060"/>
          </a:xfrm>
          <a:prstGeom prst="wedgeRoundRectCallout">
            <a:avLst>
              <a:gd name="adj1" fmla="val -34412"/>
              <a:gd name="adj2" fmla="val 6326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p:cNvSpPr txBox="1"/>
          <p:nvPr/>
        </p:nvSpPr>
        <p:spPr>
          <a:xfrm>
            <a:off x="6080522" y="1300619"/>
            <a:ext cx="2062396" cy="1815882"/>
          </a:xfrm>
          <a:prstGeom prst="rect">
            <a:avLst/>
          </a:prstGeom>
          <a:noFill/>
        </p:spPr>
        <p:txBody>
          <a:bodyPr wrap="square" rtlCol="0">
            <a:spAutoFit/>
          </a:bodyPr>
          <a:lstStyle/>
          <a:p>
            <a:pPr algn="ctr"/>
            <a:r>
              <a:rPr lang="en-AU" sz="1400" dirty="0" smtClean="0">
                <a:latin typeface="OCR A Extended" panose="02010509020102010303" pitchFamily="50" charset="0"/>
              </a:rPr>
              <a:t>Integrate into existing school policy. Policies on future school infrastructure</a:t>
            </a:r>
            <a:r>
              <a:rPr lang="en-AU" sz="1400" dirty="0">
                <a:latin typeface="OCR A Extended" panose="02010509020102010303" pitchFamily="50" charset="0"/>
              </a:rPr>
              <a:t>,  </a:t>
            </a:r>
            <a:r>
              <a:rPr lang="en-AU" sz="1400" dirty="0" smtClean="0">
                <a:latin typeface="OCR A Extended" panose="02010509020102010303" pitchFamily="50" charset="0"/>
              </a:rPr>
              <a:t>building design, training of teachers</a:t>
            </a:r>
            <a:endParaRPr lang="en-AU" sz="1400" dirty="0">
              <a:latin typeface="OCR A Extended" panose="02010509020102010303" pitchFamily="50" charset="0"/>
            </a:endParaRPr>
          </a:p>
        </p:txBody>
      </p:sp>
      <p:sp>
        <p:nvSpPr>
          <p:cNvPr id="26" name="Oval Callout 25"/>
          <p:cNvSpPr/>
          <p:nvPr/>
        </p:nvSpPr>
        <p:spPr>
          <a:xfrm>
            <a:off x="934423" y="1266441"/>
            <a:ext cx="2107032" cy="1768234"/>
          </a:xfrm>
          <a:prstGeom prst="wedgeEllipseCallout">
            <a:avLst>
              <a:gd name="adj1" fmla="val 28890"/>
              <a:gd name="adj2" fmla="val 824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OCR A Extended" panose="02010509020102010303" pitchFamily="50" charset="0"/>
            </a:endParaRPr>
          </a:p>
        </p:txBody>
      </p:sp>
      <p:sp>
        <p:nvSpPr>
          <p:cNvPr id="30" name="Cloud Callout 29"/>
          <p:cNvSpPr/>
          <p:nvPr/>
        </p:nvSpPr>
        <p:spPr>
          <a:xfrm>
            <a:off x="3327457" y="1628644"/>
            <a:ext cx="2341418" cy="1697680"/>
          </a:xfrm>
          <a:prstGeom prst="cloudCallout">
            <a:avLst>
              <a:gd name="adj1" fmla="val -10806"/>
              <a:gd name="adj2" fmla="val 675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p:cNvSpPr txBox="1"/>
          <p:nvPr/>
        </p:nvSpPr>
        <p:spPr>
          <a:xfrm>
            <a:off x="3387574" y="1892708"/>
            <a:ext cx="2234043" cy="1169551"/>
          </a:xfrm>
          <a:prstGeom prst="rect">
            <a:avLst/>
          </a:prstGeom>
          <a:noFill/>
        </p:spPr>
        <p:txBody>
          <a:bodyPr wrap="square" rtlCol="0">
            <a:spAutoFit/>
          </a:bodyPr>
          <a:lstStyle/>
          <a:p>
            <a:pPr algn="ctr"/>
            <a:r>
              <a:rPr lang="en-AU" sz="1400" dirty="0" smtClean="0">
                <a:latin typeface="OCR A Extended" panose="02010509020102010303" pitchFamily="50" charset="0"/>
              </a:rPr>
              <a:t>Frame outcomes to include values of target adopters, implementers </a:t>
            </a:r>
          </a:p>
          <a:p>
            <a:pPr algn="ctr"/>
            <a:r>
              <a:rPr lang="en-AU" sz="1400" dirty="0" smtClean="0">
                <a:latin typeface="OCR A Extended" panose="02010509020102010303" pitchFamily="50" charset="0"/>
              </a:rPr>
              <a:t>and users</a:t>
            </a:r>
            <a:endParaRPr lang="en-AU" sz="1400" dirty="0">
              <a:latin typeface="OCR A Extended" panose="02010509020102010303" pitchFamily="50" charset="0"/>
            </a:endParaRPr>
          </a:p>
        </p:txBody>
      </p:sp>
      <p:sp>
        <p:nvSpPr>
          <p:cNvPr id="32" name="TextBox 31"/>
          <p:cNvSpPr txBox="1"/>
          <p:nvPr/>
        </p:nvSpPr>
        <p:spPr>
          <a:xfrm>
            <a:off x="1028019" y="1338178"/>
            <a:ext cx="1928509" cy="1600438"/>
          </a:xfrm>
          <a:prstGeom prst="rect">
            <a:avLst/>
          </a:prstGeom>
          <a:noFill/>
        </p:spPr>
        <p:txBody>
          <a:bodyPr wrap="square" rtlCol="0">
            <a:spAutoFit/>
          </a:bodyPr>
          <a:lstStyle/>
          <a:p>
            <a:pPr algn="ctr"/>
            <a:r>
              <a:rPr lang="en-AU" sz="1400" dirty="0" smtClean="0">
                <a:latin typeface="OCR A Extended" panose="02010509020102010303" pitchFamily="50" charset="0"/>
              </a:rPr>
              <a:t>Org-level strategies targeting top- down capacity, support and commitment to delivery</a:t>
            </a:r>
            <a:endParaRPr lang="en-AU" sz="1400" dirty="0">
              <a:latin typeface="OCR A Extended" panose="02010509020102010303" pitchFamily="50" charset="0"/>
            </a:endParaRPr>
          </a:p>
        </p:txBody>
      </p:sp>
    </p:spTree>
    <p:extLst>
      <p:ext uri="{BB962C8B-B14F-4D97-AF65-F5344CB8AC3E}">
        <p14:creationId xmlns:p14="http://schemas.microsoft.com/office/powerpoint/2010/main" val="171677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242" y="191589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fontScale="90000"/>
          </a:bodyPr>
          <a:lstStyle/>
          <a:p>
            <a:r>
              <a:rPr lang="en-AU" sz="3200" dirty="0" smtClean="0">
                <a:solidFill>
                  <a:schemeClr val="accent5">
                    <a:lumMod val="50000"/>
                  </a:schemeClr>
                </a:solidFill>
              </a:rPr>
              <a:t>Translating Research </a:t>
            </a:r>
            <a:r>
              <a:rPr lang="en-AU" sz="3200" smtClean="0">
                <a:solidFill>
                  <a:schemeClr val="accent5">
                    <a:lumMod val="50000"/>
                  </a:schemeClr>
                </a:solidFill>
              </a:rPr>
              <a:t>into Practice: </a:t>
            </a:r>
            <a:r>
              <a:rPr lang="en-AU" sz="3200" dirty="0" smtClean="0">
                <a:solidFill>
                  <a:schemeClr val="accent5">
                    <a:lumMod val="50000"/>
                  </a:schemeClr>
                </a:solidFill>
              </a:rPr>
              <a:t>Generalizability</a:t>
            </a:r>
            <a:endParaRPr lang="en-AU" sz="3200" dirty="0">
              <a:solidFill>
                <a:schemeClr val="accent5">
                  <a:lumMod val="50000"/>
                </a:schemeClr>
              </a:solidFill>
            </a:endParaRPr>
          </a:p>
        </p:txBody>
      </p:sp>
      <p:pic>
        <p:nvPicPr>
          <p:cNvPr id="3078" name="Picture 6" descr="Map Of The World, Earth, World, Map, Globe,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1129269"/>
            <a:ext cx="91440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Transform-Us!BOTH.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4321" y="3870275"/>
            <a:ext cx="446297" cy="36004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23791" y="4971966"/>
            <a:ext cx="2372190" cy="215444"/>
          </a:xfrm>
          <a:prstGeom prst="rect">
            <a:avLst/>
          </a:prstGeom>
          <a:noFill/>
        </p:spPr>
        <p:txBody>
          <a:bodyPr wrap="square" rtlCol="0">
            <a:spAutoFit/>
          </a:bodyPr>
          <a:lstStyle/>
          <a:p>
            <a:pPr algn="r"/>
            <a:r>
              <a:rPr lang="en-AU" sz="800" dirty="0" smtClean="0">
                <a:solidFill>
                  <a:schemeClr val="bg1">
                    <a:lumMod val="75000"/>
                  </a:schemeClr>
                </a:solidFill>
              </a:rPr>
              <a:t>Source: Pixabay.com</a:t>
            </a:r>
            <a:endParaRPr lang="en-AU" sz="800" dirty="0">
              <a:solidFill>
                <a:schemeClr val="bg1">
                  <a:lumMod val="75000"/>
                </a:schemeClr>
              </a:solidFill>
            </a:endParaRPr>
          </a:p>
        </p:txBody>
      </p:sp>
    </p:spTree>
    <p:extLst>
      <p:ext uri="{BB962C8B-B14F-4D97-AF65-F5344CB8AC3E}">
        <p14:creationId xmlns:p14="http://schemas.microsoft.com/office/powerpoint/2010/main" val="3071176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242" y="191589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fontScale="90000"/>
          </a:bodyPr>
          <a:lstStyle/>
          <a:p>
            <a:r>
              <a:rPr lang="en-AU" sz="3200" dirty="0" smtClean="0">
                <a:solidFill>
                  <a:schemeClr val="accent5">
                    <a:lumMod val="50000"/>
                  </a:schemeClr>
                </a:solidFill>
              </a:rPr>
              <a:t>Translating Research into Practice: Generalizability</a:t>
            </a:r>
            <a:endParaRPr lang="en-AU" sz="3200" dirty="0">
              <a:solidFill>
                <a:schemeClr val="accent5">
                  <a:lumMod val="50000"/>
                </a:schemeClr>
              </a:solidFill>
            </a:endParaRPr>
          </a:p>
        </p:txBody>
      </p:sp>
      <p:pic>
        <p:nvPicPr>
          <p:cNvPr id="3078" name="Picture 6" descr="Map Of The World, Earth, World, Map, Globe,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1129269"/>
            <a:ext cx="91440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Transform-Us!BOTH.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4321" y="3870275"/>
            <a:ext cx="446297" cy="36004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descr="Transform-Us!BOTH.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8417" y="4436750"/>
            <a:ext cx="446297" cy="36004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23791" y="4971966"/>
            <a:ext cx="2372190" cy="215444"/>
          </a:xfrm>
          <a:prstGeom prst="rect">
            <a:avLst/>
          </a:prstGeom>
          <a:noFill/>
        </p:spPr>
        <p:txBody>
          <a:bodyPr wrap="square" rtlCol="0">
            <a:spAutoFit/>
          </a:bodyPr>
          <a:lstStyle/>
          <a:p>
            <a:pPr algn="r"/>
            <a:r>
              <a:rPr lang="en-AU" sz="800" dirty="0" smtClean="0">
                <a:solidFill>
                  <a:schemeClr val="bg1">
                    <a:lumMod val="75000"/>
                  </a:schemeClr>
                </a:solidFill>
              </a:rPr>
              <a:t>Source: Pixabay.com</a:t>
            </a:r>
            <a:endParaRPr lang="en-AU" sz="800" dirty="0">
              <a:solidFill>
                <a:schemeClr val="bg1">
                  <a:lumMod val="75000"/>
                </a:schemeClr>
              </a:solidFill>
            </a:endParaRPr>
          </a:p>
        </p:txBody>
      </p:sp>
    </p:spTree>
    <p:extLst>
      <p:ext uri="{BB962C8B-B14F-4D97-AF65-F5344CB8AC3E}">
        <p14:creationId xmlns:p14="http://schemas.microsoft.com/office/powerpoint/2010/main" val="2047048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242" y="191589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fontScale="90000"/>
          </a:bodyPr>
          <a:lstStyle/>
          <a:p>
            <a:r>
              <a:rPr lang="en-AU" sz="3200" dirty="0" smtClean="0">
                <a:solidFill>
                  <a:schemeClr val="accent5">
                    <a:lumMod val="50000"/>
                  </a:schemeClr>
                </a:solidFill>
              </a:rPr>
              <a:t>Translating Research into Practice: Generalizability</a:t>
            </a:r>
            <a:endParaRPr lang="en-AU" sz="3200" dirty="0">
              <a:solidFill>
                <a:schemeClr val="accent5">
                  <a:lumMod val="50000"/>
                </a:schemeClr>
              </a:solidFill>
            </a:endParaRPr>
          </a:p>
        </p:txBody>
      </p:sp>
      <p:pic>
        <p:nvPicPr>
          <p:cNvPr id="3078" name="Picture 6" descr="Map Of The World, Earth, World, Map, Globe,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1129269"/>
            <a:ext cx="91440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Transform-Us!BOTH.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4321" y="3870275"/>
            <a:ext cx="446297" cy="36004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descr="Transform-Us!BOTH.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197" y="1873254"/>
            <a:ext cx="446297" cy="36004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23791" y="4971966"/>
            <a:ext cx="2372190" cy="215444"/>
          </a:xfrm>
          <a:prstGeom prst="rect">
            <a:avLst/>
          </a:prstGeom>
          <a:noFill/>
        </p:spPr>
        <p:txBody>
          <a:bodyPr wrap="square" rtlCol="0">
            <a:spAutoFit/>
          </a:bodyPr>
          <a:lstStyle/>
          <a:p>
            <a:pPr algn="r"/>
            <a:r>
              <a:rPr lang="en-AU" sz="800" dirty="0" smtClean="0">
                <a:solidFill>
                  <a:schemeClr val="bg1">
                    <a:lumMod val="75000"/>
                  </a:schemeClr>
                </a:solidFill>
              </a:rPr>
              <a:t>Source: Pixabay.com</a:t>
            </a:r>
            <a:endParaRPr lang="en-AU" sz="800" dirty="0">
              <a:solidFill>
                <a:schemeClr val="bg1">
                  <a:lumMod val="75000"/>
                </a:schemeClr>
              </a:solidFill>
            </a:endParaRPr>
          </a:p>
        </p:txBody>
      </p:sp>
      <p:pic>
        <p:nvPicPr>
          <p:cNvPr id="10" name="Picture 3" descr="Transform-Us!BOTH.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8417" y="4436750"/>
            <a:ext cx="446297" cy="36004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472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242" y="191589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fontScale="90000"/>
          </a:bodyPr>
          <a:lstStyle/>
          <a:p>
            <a:r>
              <a:rPr lang="en-AU" sz="3200" dirty="0" smtClean="0">
                <a:solidFill>
                  <a:schemeClr val="accent5">
                    <a:lumMod val="50000"/>
                  </a:schemeClr>
                </a:solidFill>
              </a:rPr>
              <a:t>Translating Research into Practice: Generalizability</a:t>
            </a:r>
            <a:endParaRPr lang="en-AU" sz="3200" dirty="0">
              <a:solidFill>
                <a:schemeClr val="accent5">
                  <a:lumMod val="50000"/>
                </a:schemeClr>
              </a:solidFill>
            </a:endParaRPr>
          </a:p>
        </p:txBody>
      </p:sp>
      <p:pic>
        <p:nvPicPr>
          <p:cNvPr id="3078" name="Picture 6" descr="Map Of The World, Earth, World, Map, Globe,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1129269"/>
            <a:ext cx="91440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Transform-Us!BOTH.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4321" y="3870275"/>
            <a:ext cx="446297" cy="36004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descr="Transform-Us!BOTH.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197" y="1873254"/>
            <a:ext cx="446297" cy="36004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23791" y="4971966"/>
            <a:ext cx="2372190" cy="215444"/>
          </a:xfrm>
          <a:prstGeom prst="rect">
            <a:avLst/>
          </a:prstGeom>
          <a:noFill/>
        </p:spPr>
        <p:txBody>
          <a:bodyPr wrap="square" rtlCol="0">
            <a:spAutoFit/>
          </a:bodyPr>
          <a:lstStyle/>
          <a:p>
            <a:pPr algn="r"/>
            <a:r>
              <a:rPr lang="en-AU" sz="800" dirty="0" smtClean="0">
                <a:solidFill>
                  <a:schemeClr val="bg1">
                    <a:lumMod val="75000"/>
                  </a:schemeClr>
                </a:solidFill>
              </a:rPr>
              <a:t>Source: Pixabay.com</a:t>
            </a:r>
            <a:endParaRPr lang="en-AU" sz="800" dirty="0">
              <a:solidFill>
                <a:schemeClr val="bg1">
                  <a:lumMod val="75000"/>
                </a:schemeClr>
              </a:solidFill>
            </a:endParaRPr>
          </a:p>
        </p:txBody>
      </p:sp>
      <p:pic>
        <p:nvPicPr>
          <p:cNvPr id="10" name="Picture 3" descr="Transform-Us!BOTH.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8417" y="4436750"/>
            <a:ext cx="446297" cy="36004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3" descr="Transform-Us!BOTH.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1891" y="3284042"/>
            <a:ext cx="446297" cy="36004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337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242" y="191589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fontScale="90000"/>
          </a:bodyPr>
          <a:lstStyle/>
          <a:p>
            <a:r>
              <a:rPr lang="en-AU" sz="3200" dirty="0" smtClean="0">
                <a:solidFill>
                  <a:schemeClr val="accent5">
                    <a:lumMod val="50000"/>
                  </a:schemeClr>
                </a:solidFill>
              </a:rPr>
              <a:t>Translating Research into Practice: Generalizability</a:t>
            </a:r>
            <a:endParaRPr lang="en-AU" sz="3200" dirty="0">
              <a:solidFill>
                <a:schemeClr val="accent5">
                  <a:lumMod val="50000"/>
                </a:schemeClr>
              </a:solidFill>
            </a:endParaRPr>
          </a:p>
        </p:txBody>
      </p:sp>
      <p:sp>
        <p:nvSpPr>
          <p:cNvPr id="9" name="TextBox 8"/>
          <p:cNvSpPr txBox="1"/>
          <p:nvPr/>
        </p:nvSpPr>
        <p:spPr>
          <a:xfrm>
            <a:off x="6823791" y="4971966"/>
            <a:ext cx="2372190" cy="215444"/>
          </a:xfrm>
          <a:prstGeom prst="rect">
            <a:avLst/>
          </a:prstGeom>
          <a:noFill/>
        </p:spPr>
        <p:txBody>
          <a:bodyPr wrap="square" rtlCol="0">
            <a:spAutoFit/>
          </a:bodyPr>
          <a:lstStyle/>
          <a:p>
            <a:pPr algn="r"/>
            <a:r>
              <a:rPr lang="en-AU" sz="800" dirty="0" smtClean="0">
                <a:solidFill>
                  <a:schemeClr val="bg1">
                    <a:lumMod val="75000"/>
                  </a:schemeClr>
                </a:solidFill>
              </a:rPr>
              <a:t>Source: Pixabay.com</a:t>
            </a:r>
            <a:endParaRPr lang="en-AU" sz="800" dirty="0">
              <a:solidFill>
                <a:schemeClr val="bg1">
                  <a:lumMod val="75000"/>
                </a:schemeClr>
              </a:solidFill>
            </a:endParaRPr>
          </a:p>
        </p:txBody>
      </p:sp>
      <p:grpSp>
        <p:nvGrpSpPr>
          <p:cNvPr id="3" name="Group 2"/>
          <p:cNvGrpSpPr/>
          <p:nvPr/>
        </p:nvGrpSpPr>
        <p:grpSpPr>
          <a:xfrm>
            <a:off x="3495848" y="1129269"/>
            <a:ext cx="5656089" cy="2524982"/>
            <a:chOff x="7938" y="1129269"/>
            <a:chExt cx="9144000" cy="3733800"/>
          </a:xfrm>
        </p:grpSpPr>
        <p:pic>
          <p:nvPicPr>
            <p:cNvPr id="3078" name="Picture 6" descr="Map Of The World, Earth, World, Map, Globe,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1129269"/>
              <a:ext cx="91440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Transform-Us!BOTH.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4321" y="3870275"/>
              <a:ext cx="446297" cy="36004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descr="Transform-Us!BOTH.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197" y="1873254"/>
              <a:ext cx="446297" cy="36004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3" descr="Transform-Us!BOTH.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8417" y="4436750"/>
              <a:ext cx="446297" cy="36004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3" descr="Transform-Us!BOTH.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1891" y="3284042"/>
              <a:ext cx="446297" cy="36004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331667" y="1554010"/>
            <a:ext cx="4748357" cy="2893100"/>
          </a:xfrm>
          <a:prstGeom prst="rect">
            <a:avLst/>
          </a:prstGeom>
          <a:noFill/>
        </p:spPr>
        <p:txBody>
          <a:bodyPr wrap="square" rtlCol="0">
            <a:spAutoFit/>
          </a:bodyPr>
          <a:lstStyle/>
          <a:p>
            <a:r>
              <a:rPr lang="en-AU" sz="2000" b="1" dirty="0" smtClean="0"/>
              <a:t>Three criteria:</a:t>
            </a:r>
          </a:p>
          <a:p>
            <a:endParaRPr lang="en-AU" dirty="0" smtClean="0"/>
          </a:p>
          <a:p>
            <a:pPr marL="342900" indent="-342900">
              <a:buFont typeface="+mj-lt"/>
              <a:buAutoNum type="arabicPeriod"/>
            </a:pPr>
            <a:r>
              <a:rPr lang="en-AU" u="sng" dirty="0" smtClean="0"/>
              <a:t>Characteristics</a:t>
            </a:r>
            <a:r>
              <a:rPr lang="en-AU" dirty="0" smtClean="0"/>
              <a:t> of the intervention</a:t>
            </a:r>
          </a:p>
          <a:p>
            <a:pPr marL="342900" indent="-342900">
              <a:buFont typeface="+mj-lt"/>
              <a:buAutoNum type="arabicPeriod"/>
            </a:pPr>
            <a:endParaRPr lang="en-AU" dirty="0"/>
          </a:p>
          <a:p>
            <a:pPr marL="342900" indent="-342900">
              <a:buFont typeface="+mj-lt"/>
              <a:buAutoNum type="arabicPeriod"/>
            </a:pPr>
            <a:r>
              <a:rPr lang="en-AU" dirty="0" smtClean="0"/>
              <a:t>Findings that positive impact and </a:t>
            </a:r>
            <a:r>
              <a:rPr lang="en-AU" u="sng" dirty="0" smtClean="0"/>
              <a:t>implementation varied</a:t>
            </a:r>
          </a:p>
          <a:p>
            <a:pPr marL="342900" indent="-342900">
              <a:buFont typeface="+mj-lt"/>
              <a:buAutoNum type="arabicPeriod"/>
            </a:pPr>
            <a:endParaRPr lang="en-AU" dirty="0" smtClean="0"/>
          </a:p>
          <a:p>
            <a:pPr marL="342900" indent="-342900">
              <a:buFont typeface="+mj-lt"/>
              <a:buAutoNum type="arabicPeriod"/>
            </a:pPr>
            <a:r>
              <a:rPr lang="en-AU" u="sng" dirty="0" smtClean="0"/>
              <a:t>Multi-setting approach </a:t>
            </a:r>
            <a:r>
              <a:rPr lang="en-AU" dirty="0" smtClean="0"/>
              <a:t>to behaviour change, impact at multiple levels</a:t>
            </a:r>
          </a:p>
          <a:p>
            <a:endParaRPr lang="en-AU" dirty="0" smtClean="0"/>
          </a:p>
        </p:txBody>
      </p:sp>
    </p:spTree>
    <p:extLst>
      <p:ext uri="{BB962C8B-B14F-4D97-AF65-F5344CB8AC3E}">
        <p14:creationId xmlns:p14="http://schemas.microsoft.com/office/powerpoint/2010/main" val="1870044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662" y="1062689"/>
            <a:ext cx="3924436" cy="3670158"/>
          </a:xfrm>
        </p:spPr>
        <p:txBody>
          <a:bodyPr>
            <a:noAutofit/>
          </a:bodyPr>
          <a:lstStyle/>
          <a:p>
            <a:pPr marL="0" indent="0">
              <a:buNone/>
              <a:defRPr/>
            </a:pPr>
            <a:r>
              <a:rPr lang="en-AU" sz="1600" b="1" dirty="0"/>
              <a:t>Project team</a:t>
            </a:r>
          </a:p>
          <a:p>
            <a:pPr marL="0" indent="0">
              <a:buNone/>
              <a:defRPr/>
            </a:pPr>
            <a:r>
              <a:rPr lang="en-AU" sz="1200" dirty="0" smtClean="0"/>
              <a:t>Prof </a:t>
            </a:r>
            <a:r>
              <a:rPr lang="en-AU" sz="1200" dirty="0"/>
              <a:t>Jo Salmon</a:t>
            </a:r>
          </a:p>
          <a:p>
            <a:pPr marL="0" indent="0">
              <a:buNone/>
              <a:defRPr/>
            </a:pPr>
            <a:r>
              <a:rPr lang="en-AU" sz="1200" dirty="0"/>
              <a:t>Dr Clare Hume</a:t>
            </a:r>
          </a:p>
          <a:p>
            <a:pPr marL="0" indent="0">
              <a:buNone/>
              <a:defRPr/>
            </a:pPr>
            <a:r>
              <a:rPr lang="en-AU" sz="1200" dirty="0"/>
              <a:t>A/Prof Kylie </a:t>
            </a:r>
            <a:r>
              <a:rPr lang="en-AU" sz="1200" dirty="0" err="1"/>
              <a:t>Hesketh</a:t>
            </a:r>
            <a:endParaRPr lang="en-AU" sz="1200" dirty="0"/>
          </a:p>
          <a:p>
            <a:pPr marL="0" indent="0">
              <a:buNone/>
              <a:defRPr/>
            </a:pPr>
            <a:r>
              <a:rPr lang="en-AU" sz="1200" dirty="0"/>
              <a:t>Prof David Dunstan</a:t>
            </a:r>
          </a:p>
          <a:p>
            <a:pPr marL="0" indent="0">
              <a:buNone/>
              <a:defRPr/>
            </a:pPr>
            <a:r>
              <a:rPr lang="en-AU" sz="1200" dirty="0"/>
              <a:t>Professor Robin </a:t>
            </a:r>
            <a:r>
              <a:rPr lang="en-AU" sz="1200" dirty="0" smtClean="0"/>
              <a:t>Daly </a:t>
            </a:r>
            <a:endParaRPr lang="en-AU" sz="1200" dirty="0"/>
          </a:p>
          <a:p>
            <a:pPr marL="0" indent="0">
              <a:buNone/>
              <a:defRPr/>
            </a:pPr>
            <a:r>
              <a:rPr lang="en-AU" sz="1200" dirty="0"/>
              <a:t>A/Prof Ester </a:t>
            </a:r>
            <a:r>
              <a:rPr lang="en-AU" sz="1200" dirty="0" err="1"/>
              <a:t>Cerin</a:t>
            </a:r>
            <a:endParaRPr lang="en-AU" sz="1200" dirty="0"/>
          </a:p>
          <a:p>
            <a:pPr marL="0" indent="0">
              <a:buNone/>
              <a:defRPr/>
            </a:pPr>
            <a:r>
              <a:rPr lang="en-AU" sz="1200" dirty="0"/>
              <a:t>Prof David Crawford</a:t>
            </a:r>
          </a:p>
          <a:p>
            <a:pPr marL="0" indent="0">
              <a:buNone/>
              <a:defRPr/>
            </a:pPr>
            <a:r>
              <a:rPr lang="en-AU" sz="1200" dirty="0"/>
              <a:t>Prof Kylie Ball</a:t>
            </a:r>
          </a:p>
          <a:p>
            <a:pPr marL="0" indent="0">
              <a:buNone/>
              <a:defRPr/>
            </a:pPr>
            <a:r>
              <a:rPr lang="en-AU" sz="1200" dirty="0"/>
              <a:t>Dr Helen Brown, </a:t>
            </a:r>
          </a:p>
          <a:p>
            <a:pPr marL="0" indent="0">
              <a:buNone/>
              <a:defRPr/>
            </a:pPr>
            <a:r>
              <a:rPr lang="en-AU" sz="1200" dirty="0"/>
              <a:t>Prof Mai Chin A Paw</a:t>
            </a:r>
          </a:p>
          <a:p>
            <a:pPr marL="0" indent="0">
              <a:buNone/>
              <a:defRPr/>
            </a:pPr>
            <a:r>
              <a:rPr lang="en-AU" sz="1200" dirty="0"/>
              <a:t>Prof </a:t>
            </a:r>
            <a:r>
              <a:rPr lang="en-AU" sz="1200" dirty="0" err="1" smtClean="0"/>
              <a:t>Marj</a:t>
            </a:r>
            <a:r>
              <a:rPr lang="en-AU" sz="1200" dirty="0" smtClean="0"/>
              <a:t> </a:t>
            </a:r>
            <a:r>
              <a:rPr lang="en-AU" sz="1200" dirty="0" err="1"/>
              <a:t>Moodie</a:t>
            </a:r>
            <a:endParaRPr lang="en-AU" sz="1200" dirty="0"/>
          </a:p>
          <a:p>
            <a:pPr marL="0" indent="0">
              <a:buNone/>
              <a:defRPr/>
            </a:pPr>
            <a:r>
              <a:rPr lang="en-AU" sz="1200" dirty="0"/>
              <a:t>Dr Lauren Sheppard</a:t>
            </a:r>
          </a:p>
          <a:p>
            <a:pPr marL="0" indent="0">
              <a:buNone/>
              <a:defRPr/>
            </a:pPr>
            <a:r>
              <a:rPr lang="en-AU" sz="1200" dirty="0"/>
              <a:t>Dr Lauren </a:t>
            </a:r>
            <a:r>
              <a:rPr lang="en-AU" sz="1200" dirty="0" err="1"/>
              <a:t>Arundell</a:t>
            </a:r>
            <a:r>
              <a:rPr lang="en-AU" sz="1200" dirty="0"/>
              <a:t> (Project Manager)</a:t>
            </a:r>
          </a:p>
          <a:p>
            <a:pPr marL="0" indent="0">
              <a:buNone/>
              <a:defRPr/>
            </a:pPr>
            <a:r>
              <a:rPr lang="en-AU" sz="1200" dirty="0"/>
              <a:t>Jacqui Della </a:t>
            </a:r>
            <a:r>
              <a:rPr lang="en-AU" sz="1200" dirty="0" err="1"/>
              <a:t>Gatta</a:t>
            </a:r>
            <a:r>
              <a:rPr lang="en-AU" sz="1200" dirty="0"/>
              <a:t> (Research Assistant)</a:t>
            </a:r>
          </a:p>
          <a:p>
            <a:pPr marL="0" indent="0">
              <a:buNone/>
              <a:defRPr/>
            </a:pPr>
            <a:r>
              <a:rPr lang="en-AU" sz="1200" dirty="0"/>
              <a:t>Sarah Robinson (PhD Student</a:t>
            </a:r>
            <a:r>
              <a:rPr lang="en-AU" sz="1200" dirty="0" smtClean="0"/>
              <a:t>)</a:t>
            </a:r>
            <a:endParaRPr lang="en-AU" sz="1200" dirty="0"/>
          </a:p>
        </p:txBody>
      </p:sp>
      <p:sp>
        <p:nvSpPr>
          <p:cNvPr id="6" name="Content Placeholder 2"/>
          <p:cNvSpPr txBox="1">
            <a:spLocks/>
          </p:cNvSpPr>
          <p:nvPr/>
        </p:nvSpPr>
        <p:spPr>
          <a:xfrm>
            <a:off x="4539965" y="1063088"/>
            <a:ext cx="3924436" cy="12241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AU" sz="1600" b="1" dirty="0" smtClean="0">
                <a:ea typeface="ＭＳ Ｐゴシック" pitchFamily="34" charset="-128"/>
                <a:cs typeface="Arial" charset="0"/>
              </a:rPr>
              <a:t>Funding</a:t>
            </a:r>
            <a:endParaRPr lang="en-AU" sz="1600" b="1" dirty="0">
              <a:ea typeface="ＭＳ Ｐゴシック" pitchFamily="34" charset="-128"/>
              <a:cs typeface="Arial" charset="0"/>
            </a:endParaRPr>
          </a:p>
          <a:p>
            <a:pPr marL="0" indent="0">
              <a:buNone/>
              <a:defRPr/>
            </a:pPr>
            <a:r>
              <a:rPr lang="en-AU" sz="1200" dirty="0">
                <a:ea typeface="ＭＳ Ｐゴシック" pitchFamily="34" charset="-128"/>
                <a:cs typeface="Arial" charset="0"/>
              </a:rPr>
              <a:t>NHMRC Project Grant (ID: 533815) 2009-2013</a:t>
            </a:r>
          </a:p>
          <a:p>
            <a:pPr marL="0" indent="0">
              <a:buNone/>
              <a:defRPr/>
            </a:pPr>
            <a:r>
              <a:rPr lang="en-AU" sz="1200" dirty="0">
                <a:ea typeface="ＭＳ Ｐゴシック" pitchFamily="34" charset="-128"/>
                <a:cs typeface="Arial" charset="0"/>
              </a:rPr>
              <a:t>Diabetes Australia Research Trust 2010</a:t>
            </a:r>
          </a:p>
        </p:txBody>
      </p:sp>
      <p:sp>
        <p:nvSpPr>
          <p:cNvPr id="7" name="Title 1"/>
          <p:cNvSpPr>
            <a:spLocks noGrp="1"/>
          </p:cNvSpPr>
          <p:nvPr>
            <p:ph type="title"/>
          </p:nvPr>
        </p:nvSpPr>
        <p:spPr>
          <a:xfrm>
            <a:off x="457597" y="206169"/>
            <a:ext cx="8236744" cy="858044"/>
          </a:xfrm>
        </p:spPr>
        <p:txBody>
          <a:bodyPr>
            <a:normAutofit/>
          </a:bodyPr>
          <a:lstStyle/>
          <a:p>
            <a:r>
              <a:rPr lang="en-AU" sz="3200" dirty="0" smtClean="0">
                <a:solidFill>
                  <a:schemeClr val="accent5">
                    <a:lumMod val="50000"/>
                  </a:schemeClr>
                </a:solidFill>
              </a:rPr>
              <a:t>Acknowledgements</a:t>
            </a:r>
            <a:endParaRPr lang="en-AU" sz="3200" dirty="0">
              <a:solidFill>
                <a:schemeClr val="accent5">
                  <a:lumMod val="50000"/>
                </a:schemeClr>
              </a:solidFill>
            </a:endParaRPr>
          </a:p>
        </p:txBody>
      </p:sp>
      <p:pic>
        <p:nvPicPr>
          <p:cNvPr id="5" name="Picture 3" descr="Transform-Us!BOTH.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2524" y="2070075"/>
            <a:ext cx="2448272" cy="19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764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969" y="197148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fullImage" descr="http://www.ikea.com/PIAimages/04048_PE076372_S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8391" y="1027429"/>
            <a:ext cx="2109525" cy="242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1623641" y="226921"/>
            <a:ext cx="8221987" cy="567237"/>
          </a:xfrm>
        </p:spPr>
        <p:txBody>
          <a:bodyPr>
            <a:noAutofit/>
          </a:bodyPr>
          <a:lstStyle/>
          <a:p>
            <a:pPr algn="l"/>
            <a:r>
              <a:rPr lang="en-AU" sz="3200" dirty="0">
                <a:solidFill>
                  <a:schemeClr val="accent5">
                    <a:lumMod val="50000"/>
                  </a:schemeClr>
                </a:solidFill>
              </a:rPr>
              <a:t>Transform-Us</a:t>
            </a:r>
            <a:r>
              <a:rPr lang="en-AU" sz="3200" dirty="0" smtClean="0">
                <a:solidFill>
                  <a:schemeClr val="accent5">
                    <a:lumMod val="50000"/>
                  </a:schemeClr>
                </a:solidFill>
              </a:rPr>
              <a:t>!</a:t>
            </a:r>
            <a:endParaRPr lang="en-AU" sz="3200" b="0" dirty="0">
              <a:solidFill>
                <a:schemeClr val="accent5">
                  <a:lumMod val="50000"/>
                </a:schemeClr>
              </a:solidFill>
              <a:latin typeface="+mn-lt"/>
              <a:ea typeface="ＭＳ Ｐゴシック" pitchFamily="34" charset="-128"/>
              <a:cs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51467527"/>
              </p:ext>
            </p:extLst>
          </p:nvPr>
        </p:nvGraphicFramePr>
        <p:xfrm>
          <a:off x="176442" y="950585"/>
          <a:ext cx="5707281" cy="3096346"/>
        </p:xfrm>
        <a:graphic>
          <a:graphicData uri="http://schemas.openxmlformats.org/drawingml/2006/table">
            <a:tbl>
              <a:tblPr firstRow="1" bandRow="1">
                <a:tableStyleId>{FABFCF23-3B69-468F-B69F-88F6DE6A72F2}</a:tableStyleId>
              </a:tblPr>
              <a:tblGrid>
                <a:gridCol w="1552845"/>
                <a:gridCol w="4154436"/>
              </a:tblGrid>
              <a:tr h="410401">
                <a:tc>
                  <a:txBody>
                    <a:bodyPr/>
                    <a:lstStyle/>
                    <a:p>
                      <a:endParaRPr lang="en-AU" sz="1600" dirty="0"/>
                    </a:p>
                  </a:txBody>
                  <a:tcPr marL="91355" marR="91355" marT="45678" marB="45678"/>
                </a:tc>
                <a:tc>
                  <a:txBody>
                    <a:bodyPr/>
                    <a:lstStyle/>
                    <a:p>
                      <a:r>
                        <a:rPr lang="en-AU" sz="1600" dirty="0" smtClean="0"/>
                        <a:t>Strategies</a:t>
                      </a:r>
                      <a:endParaRPr lang="en-AU" sz="1600" dirty="0"/>
                    </a:p>
                  </a:txBody>
                  <a:tcPr marL="91355" marR="91355" marT="45678" marB="45678"/>
                </a:tc>
              </a:tr>
              <a:tr h="328306">
                <a:tc>
                  <a:txBody>
                    <a:bodyPr/>
                    <a:lstStyle/>
                    <a:p>
                      <a:r>
                        <a:rPr lang="en-AU" sz="1200" b="1" dirty="0" smtClean="0"/>
                        <a:t>Curriculum</a:t>
                      </a:r>
                      <a:endParaRPr lang="en-AU" sz="1200" b="1" dirty="0"/>
                    </a:p>
                  </a:txBody>
                  <a:tcPr marL="91355" marR="91355" marT="45678" marB="45678"/>
                </a:tc>
                <a:tc>
                  <a:txBody>
                    <a:bodyPr/>
                    <a:lstStyle/>
                    <a:p>
                      <a:r>
                        <a:rPr lang="en-AU" sz="1200" dirty="0" smtClean="0"/>
                        <a:t>9 key messages/year (18 in total over 2 years)</a:t>
                      </a:r>
                      <a:endParaRPr lang="en-AU" sz="1200" dirty="0"/>
                    </a:p>
                  </a:txBody>
                  <a:tcPr marL="91355" marR="91355" marT="45678" marB="45678"/>
                </a:tc>
              </a:tr>
              <a:tr h="341759">
                <a:tc>
                  <a:txBody>
                    <a:bodyPr/>
                    <a:lstStyle/>
                    <a:p>
                      <a:r>
                        <a:rPr lang="en-AU" sz="1200" b="1" dirty="0" smtClean="0"/>
                        <a:t>Classroom strategies</a:t>
                      </a:r>
                      <a:endParaRPr lang="en-AU" sz="1200" b="1" dirty="0"/>
                    </a:p>
                  </a:txBody>
                  <a:tcPr marL="91355" marR="91355" marT="45678" marB="45678"/>
                </a:tc>
                <a:tc>
                  <a:txBody>
                    <a:bodyPr/>
                    <a:lstStyle/>
                    <a:p>
                      <a:r>
                        <a:rPr lang="en-AU" sz="1200" dirty="0" smtClean="0"/>
                        <a:t>One</a:t>
                      </a:r>
                      <a:r>
                        <a:rPr lang="en-AU" sz="1200" baseline="0" dirty="0" smtClean="0"/>
                        <a:t> </a:t>
                      </a:r>
                      <a:r>
                        <a:rPr lang="en-AU" sz="1200" dirty="0" smtClean="0"/>
                        <a:t>30 min standing lesson/day</a:t>
                      </a:r>
                      <a:endParaRPr lang="en-AU" sz="1200" dirty="0"/>
                    </a:p>
                  </a:txBody>
                  <a:tcPr marL="91355" marR="91355" marT="45678" marB="45678"/>
                </a:tc>
              </a:tr>
              <a:tr h="328306">
                <a:tc>
                  <a:txBody>
                    <a:bodyPr/>
                    <a:lstStyle/>
                    <a:p>
                      <a:endParaRPr lang="en-AU" sz="1200" b="1" dirty="0"/>
                    </a:p>
                  </a:txBody>
                  <a:tcPr marL="91355" marR="91355" marT="45678" marB="45678"/>
                </a:tc>
                <a:tc>
                  <a:txBody>
                    <a:bodyPr/>
                    <a:lstStyle/>
                    <a:p>
                      <a:r>
                        <a:rPr lang="en-AU" sz="1200" dirty="0" smtClean="0"/>
                        <a:t>A 2-min active breaks every 30 mins class time</a:t>
                      </a:r>
                      <a:endParaRPr lang="en-AU" sz="1200" dirty="0"/>
                    </a:p>
                  </a:txBody>
                  <a:tcPr marL="91355" marR="91355" marT="45678" marB="45678"/>
                </a:tc>
              </a:tr>
              <a:tr h="346985">
                <a:tc>
                  <a:txBody>
                    <a:bodyPr/>
                    <a:lstStyle/>
                    <a:p>
                      <a:r>
                        <a:rPr lang="en-AU" sz="1200" b="1" dirty="0" smtClean="0"/>
                        <a:t>Physical environment</a:t>
                      </a:r>
                      <a:endParaRPr lang="en-AU" sz="1200" b="1" dirty="0"/>
                    </a:p>
                  </a:txBody>
                  <a:tcPr marL="91355" marR="91355" marT="45678" marB="45678"/>
                </a:tc>
                <a:tc>
                  <a:txBody>
                    <a:bodyPr/>
                    <a:lstStyle/>
                    <a:p>
                      <a:r>
                        <a:rPr lang="en-AU" sz="1200" dirty="0" smtClean="0"/>
                        <a:t>Standing easels</a:t>
                      </a:r>
                      <a:endParaRPr lang="en-AU" sz="1200" dirty="0"/>
                    </a:p>
                  </a:txBody>
                  <a:tcPr marL="91355" marR="91355" marT="45678" marB="45678"/>
                </a:tc>
              </a:tr>
              <a:tr h="328306">
                <a:tc>
                  <a:txBody>
                    <a:bodyPr/>
                    <a:lstStyle/>
                    <a:p>
                      <a:endParaRPr lang="en-AU" sz="1200" b="1" dirty="0"/>
                    </a:p>
                  </a:txBody>
                  <a:tcPr marL="91355" marR="91355" marT="45678" marB="45678"/>
                </a:tc>
                <a:tc>
                  <a:txBody>
                    <a:bodyPr/>
                    <a:lstStyle/>
                    <a:p>
                      <a:r>
                        <a:rPr lang="en-AU" sz="1200" dirty="0" smtClean="0"/>
                        <a:t>Sports/circus equipment,</a:t>
                      </a:r>
                      <a:r>
                        <a:rPr lang="en-AU" sz="1200" baseline="0" dirty="0" smtClean="0"/>
                        <a:t> line markings, promotional signage</a:t>
                      </a:r>
                      <a:endParaRPr lang="en-AU" sz="1200" dirty="0"/>
                    </a:p>
                  </a:txBody>
                  <a:tcPr marL="91355" marR="91355" marT="45678" marB="45678"/>
                </a:tc>
              </a:tr>
              <a:tr h="328306">
                <a:tc>
                  <a:txBody>
                    <a:bodyPr/>
                    <a:lstStyle/>
                    <a:p>
                      <a:endParaRPr lang="en-AU" sz="1200" b="1" dirty="0"/>
                    </a:p>
                  </a:txBody>
                  <a:tcPr marL="91355" marR="91355" marT="45678" marB="45678"/>
                </a:tc>
                <a:tc>
                  <a:txBody>
                    <a:bodyPr/>
                    <a:lstStyle/>
                    <a:p>
                      <a:r>
                        <a:rPr lang="en-AU" sz="1200" dirty="0" smtClean="0"/>
                        <a:t>Class-set of pedometers</a:t>
                      </a:r>
                      <a:endParaRPr lang="en-AU" sz="1200" dirty="0"/>
                    </a:p>
                  </a:txBody>
                  <a:tcPr marL="91355" marR="91355" marT="45678" marB="45678"/>
                </a:tc>
              </a:tr>
              <a:tr h="328306">
                <a:tc>
                  <a:txBody>
                    <a:bodyPr/>
                    <a:lstStyle/>
                    <a:p>
                      <a:r>
                        <a:rPr lang="en-AU" sz="1200" b="1" dirty="0" smtClean="0"/>
                        <a:t>Home environment</a:t>
                      </a:r>
                      <a:endParaRPr lang="en-AU" sz="1200" b="1" dirty="0"/>
                    </a:p>
                  </a:txBody>
                  <a:tcPr marL="91355" marR="91355" marT="45678" marB="45678"/>
                </a:tc>
                <a:tc>
                  <a:txBody>
                    <a:bodyPr/>
                    <a:lstStyle/>
                    <a:p>
                      <a:r>
                        <a:rPr lang="en-AU" sz="1200" dirty="0" smtClean="0"/>
                        <a:t>Active homework</a:t>
                      </a:r>
                      <a:endParaRPr lang="en-AU" sz="1200" dirty="0"/>
                    </a:p>
                  </a:txBody>
                  <a:tcPr marL="91355" marR="91355" marT="45678" marB="45678"/>
                </a:tc>
              </a:tr>
              <a:tr h="355671">
                <a:tc>
                  <a:txBody>
                    <a:bodyPr/>
                    <a:lstStyle/>
                    <a:p>
                      <a:endParaRPr lang="en-AU" sz="1200" dirty="0"/>
                    </a:p>
                  </a:txBody>
                  <a:tcPr marL="91355" marR="91355" marT="45678" marB="45678"/>
                </a:tc>
                <a:tc>
                  <a:txBody>
                    <a:bodyPr/>
                    <a:lstStyle/>
                    <a:p>
                      <a:r>
                        <a:rPr lang="en-AU" sz="1200" dirty="0" smtClean="0"/>
                        <a:t>Newsletters</a:t>
                      </a:r>
                      <a:r>
                        <a:rPr lang="en-AU" sz="1200" baseline="0" dirty="0" smtClean="0"/>
                        <a:t> to parents (matched to 9 key messages/</a:t>
                      </a:r>
                      <a:r>
                        <a:rPr lang="en-AU" sz="1200" baseline="0" dirty="0" err="1" smtClean="0"/>
                        <a:t>yr</a:t>
                      </a:r>
                      <a:r>
                        <a:rPr lang="en-AU" sz="1200" baseline="0" dirty="0" smtClean="0"/>
                        <a:t>)</a:t>
                      </a:r>
                      <a:endParaRPr lang="en-AU" sz="1200" dirty="0"/>
                    </a:p>
                  </a:txBody>
                  <a:tcPr marL="91355" marR="91355" marT="45678" marB="45678"/>
                </a:tc>
              </a:tr>
            </a:tbl>
          </a:graphicData>
        </a:graphic>
      </p:graphicFrame>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9681" y="147808"/>
            <a:ext cx="2062142" cy="2126969"/>
          </a:xfrm>
          <a:prstGeom prst="rect">
            <a:avLst/>
          </a:prstGeom>
        </p:spPr>
      </p:pic>
      <p:pic>
        <p:nvPicPr>
          <p:cNvPr id="10" name="Picture 2" descr="L:\Research\transform-us\Project admin\Promotional Materials, Presentations, Web and KMD\Pictures and Photos\Photos\P10108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0306" y="2358307"/>
            <a:ext cx="1471517" cy="147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p:nvPr/>
        </p:nvPicPr>
        <p:blipFill>
          <a:blip r:embed="rId6" cstate="print">
            <a:extLst>
              <a:ext uri="{28A0092B-C50C-407E-A947-70E740481C1C}">
                <a14:useLocalDpi xmlns:a14="http://schemas.microsoft.com/office/drawing/2010/main" val="0"/>
              </a:ext>
            </a:extLst>
          </a:blip>
          <a:srcRect l="7397" t="17365" r="52705" b="37354"/>
          <a:stretch>
            <a:fillRect/>
          </a:stretch>
        </p:blipFill>
        <p:spPr bwMode="auto">
          <a:xfrm>
            <a:off x="5348390" y="3473193"/>
            <a:ext cx="2384718" cy="1595069"/>
          </a:xfrm>
          <a:prstGeom prst="rect">
            <a:avLst/>
          </a:prstGeom>
          <a:noFill/>
          <a:ln>
            <a:solidFill>
              <a:srgbClr val="000000"/>
            </a:solidFill>
          </a:ln>
        </p:spPr>
      </p:pic>
      <p:pic>
        <p:nvPicPr>
          <p:cNvPr id="16" name="Picture 3" descr="Transform-Us!BOTH.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6329" y="4032489"/>
            <a:ext cx="1296144" cy="10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6264" y="4453845"/>
            <a:ext cx="5180515" cy="600164"/>
          </a:xfrm>
          <a:prstGeom prst="rect">
            <a:avLst/>
          </a:prstGeom>
          <a:noFill/>
        </p:spPr>
        <p:txBody>
          <a:bodyPr wrap="square" rtlCol="0">
            <a:spAutoFit/>
          </a:bodyPr>
          <a:lstStyle/>
          <a:p>
            <a:r>
              <a:rPr lang="en-AU" sz="1100" dirty="0" smtClean="0">
                <a:solidFill>
                  <a:schemeClr val="tx1">
                    <a:lumMod val="65000"/>
                    <a:lumOff val="35000"/>
                  </a:schemeClr>
                </a:solidFill>
              </a:rPr>
              <a:t>Salmon, J. et al. ‘</a:t>
            </a:r>
            <a:r>
              <a:rPr lang="en-AU" sz="1100" dirty="0">
                <a:solidFill>
                  <a:schemeClr val="tx1">
                    <a:lumMod val="65000"/>
                    <a:lumOff val="35000"/>
                  </a:schemeClr>
                </a:solidFill>
              </a:rPr>
              <a:t>A cluster-randomized controlled trial to reduce sedentary </a:t>
            </a:r>
            <a:r>
              <a:rPr lang="en-AU" sz="1100" dirty="0" err="1">
                <a:solidFill>
                  <a:schemeClr val="tx1">
                    <a:lumMod val="65000"/>
                    <a:lumOff val="35000"/>
                  </a:schemeClr>
                </a:solidFill>
              </a:rPr>
              <a:t>behavior</a:t>
            </a:r>
            <a:r>
              <a:rPr lang="en-AU" sz="1100" dirty="0">
                <a:solidFill>
                  <a:schemeClr val="tx1">
                    <a:lumMod val="65000"/>
                    <a:lumOff val="35000"/>
                  </a:schemeClr>
                </a:solidFill>
              </a:rPr>
              <a:t> and promote physical activity and health of 8-9 year olds: The Transform-Us! </a:t>
            </a:r>
            <a:r>
              <a:rPr lang="en-AU" sz="1100" dirty="0" smtClean="0">
                <a:solidFill>
                  <a:schemeClr val="tx1">
                    <a:lumMod val="65000"/>
                    <a:lumOff val="35000"/>
                  </a:schemeClr>
                </a:solidFill>
              </a:rPr>
              <a:t>Study’. BMC Public Health, 11(1), 2011</a:t>
            </a:r>
            <a:r>
              <a:rPr lang="en-AU" sz="1100" dirty="0">
                <a:solidFill>
                  <a:schemeClr val="tx1">
                    <a:lumMod val="65000"/>
                    <a:lumOff val="35000"/>
                  </a:schemeClr>
                </a:solidFill>
              </a:rPr>
              <a:t>.</a:t>
            </a:r>
          </a:p>
        </p:txBody>
      </p:sp>
    </p:spTree>
    <p:extLst>
      <p:ext uri="{BB962C8B-B14F-4D97-AF65-F5344CB8AC3E}">
        <p14:creationId xmlns:p14="http://schemas.microsoft.com/office/powerpoint/2010/main" val="4179664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969" y="197148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77454" y="138903"/>
            <a:ext cx="8236744" cy="858044"/>
          </a:xfrm>
        </p:spPr>
        <p:txBody>
          <a:bodyPr>
            <a:normAutofit/>
          </a:bodyPr>
          <a:lstStyle/>
          <a:p>
            <a:r>
              <a:rPr lang="en-AU" sz="3200" dirty="0">
                <a:solidFill>
                  <a:schemeClr val="accent5">
                    <a:lumMod val="50000"/>
                  </a:schemeClr>
                </a:solidFill>
              </a:rPr>
              <a:t>Transform-Us</a:t>
            </a:r>
            <a:r>
              <a:rPr lang="en-AU" sz="3200" dirty="0" smtClean="0">
                <a:solidFill>
                  <a:schemeClr val="accent5">
                    <a:lumMod val="50000"/>
                  </a:schemeClr>
                </a:solidFill>
              </a:rPr>
              <a:t>! RCT</a:t>
            </a:r>
            <a:endParaRPr lang="en-AU" sz="3200" dirty="0">
              <a:solidFill>
                <a:schemeClr val="accent5">
                  <a:lumMod val="50000"/>
                </a:schemeClr>
              </a:solidFill>
            </a:endParaRPr>
          </a:p>
        </p:txBody>
      </p:sp>
      <p:sp>
        <p:nvSpPr>
          <p:cNvPr id="3" name="Rectangle 2"/>
          <p:cNvSpPr/>
          <p:nvPr/>
        </p:nvSpPr>
        <p:spPr>
          <a:xfrm>
            <a:off x="225637" y="2816185"/>
            <a:ext cx="2016224" cy="864096"/>
          </a:xfrm>
          <a:prstGeom prst="rect">
            <a:avLst/>
          </a:prstGeom>
          <a:solidFill>
            <a:schemeClr val="accent5">
              <a:lumMod val="75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Increase PA</a:t>
            </a:r>
          </a:p>
        </p:txBody>
      </p:sp>
      <p:sp>
        <p:nvSpPr>
          <p:cNvPr id="31" name="Rectangle 30"/>
          <p:cNvSpPr/>
          <p:nvPr/>
        </p:nvSpPr>
        <p:spPr>
          <a:xfrm>
            <a:off x="2479602" y="2816185"/>
            <a:ext cx="2016224" cy="864096"/>
          </a:xfrm>
          <a:prstGeom prst="rect">
            <a:avLst/>
          </a:prstGeom>
          <a:solidFill>
            <a:schemeClr val="accent5">
              <a:lumMod val="75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Reduce SB</a:t>
            </a:r>
            <a:endParaRPr lang="en-AU" b="1" dirty="0"/>
          </a:p>
        </p:txBody>
      </p:sp>
      <p:sp>
        <p:nvSpPr>
          <p:cNvPr id="32" name="Rectangle 31"/>
          <p:cNvSpPr/>
          <p:nvPr/>
        </p:nvSpPr>
        <p:spPr>
          <a:xfrm>
            <a:off x="4733568" y="2821910"/>
            <a:ext cx="2016224" cy="864096"/>
          </a:xfrm>
          <a:prstGeom prst="rect">
            <a:avLst/>
          </a:prstGeom>
          <a:solidFill>
            <a:schemeClr val="accent5">
              <a:lumMod val="75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Increase PA </a:t>
            </a:r>
          </a:p>
          <a:p>
            <a:pPr algn="ctr"/>
            <a:r>
              <a:rPr lang="en-AU" b="1" dirty="0" smtClean="0"/>
              <a:t>+ </a:t>
            </a:r>
          </a:p>
          <a:p>
            <a:pPr algn="ctr"/>
            <a:r>
              <a:rPr lang="en-AU" b="1" dirty="0" smtClean="0"/>
              <a:t>Reduce SB</a:t>
            </a:r>
            <a:endParaRPr lang="en-AU" b="1" dirty="0"/>
          </a:p>
        </p:txBody>
      </p:sp>
      <p:sp>
        <p:nvSpPr>
          <p:cNvPr id="33" name="Rectangle 32"/>
          <p:cNvSpPr/>
          <p:nvPr/>
        </p:nvSpPr>
        <p:spPr>
          <a:xfrm>
            <a:off x="6987533" y="2816185"/>
            <a:ext cx="2016224" cy="864096"/>
          </a:xfrm>
          <a:prstGeom prst="rect">
            <a:avLst/>
          </a:prstGeom>
          <a:solidFill>
            <a:schemeClr val="accent5">
              <a:lumMod val="75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Control</a:t>
            </a:r>
            <a:endParaRPr lang="en-AU" b="1" dirty="0"/>
          </a:p>
        </p:txBody>
      </p:sp>
      <p:cxnSp>
        <p:nvCxnSpPr>
          <p:cNvPr id="35" name="Straight Connector 34"/>
          <p:cNvCxnSpPr/>
          <p:nvPr/>
        </p:nvCxnSpPr>
        <p:spPr>
          <a:xfrm flipV="1">
            <a:off x="1191593" y="2574131"/>
            <a:ext cx="0" cy="36004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191593" y="2574131"/>
            <a:ext cx="676875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423841" y="2574131"/>
            <a:ext cx="0" cy="36004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8097" y="2574131"/>
            <a:ext cx="0" cy="36004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960345" y="2574131"/>
            <a:ext cx="0" cy="36004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547155" y="1277965"/>
            <a:ext cx="4032448" cy="1085185"/>
          </a:xfrm>
          <a:prstGeom prst="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solidFill>
                  <a:schemeClr val="accent5">
                    <a:lumMod val="75000"/>
                  </a:schemeClr>
                </a:solidFill>
              </a:ln>
              <a:noFill/>
            </a:endParaRPr>
          </a:p>
        </p:txBody>
      </p:sp>
      <p:sp>
        <p:nvSpPr>
          <p:cNvPr id="65" name="TextBox 64"/>
          <p:cNvSpPr txBox="1"/>
          <p:nvPr/>
        </p:nvSpPr>
        <p:spPr>
          <a:xfrm>
            <a:off x="2547155" y="1266690"/>
            <a:ext cx="4032448" cy="1061829"/>
          </a:xfrm>
          <a:prstGeom prst="rect">
            <a:avLst/>
          </a:prstGeom>
          <a:noFill/>
          <a:ln w="19050">
            <a:noFill/>
          </a:ln>
        </p:spPr>
        <p:txBody>
          <a:bodyPr wrap="square" rtlCol="0">
            <a:spAutoFit/>
          </a:bodyPr>
          <a:lstStyle/>
          <a:p>
            <a:pPr algn="ctr">
              <a:lnSpc>
                <a:spcPct val="150000"/>
              </a:lnSpc>
            </a:pPr>
            <a:r>
              <a:rPr lang="en-AU" sz="1400" b="1" dirty="0" smtClean="0"/>
              <a:t>Schools n=20 </a:t>
            </a:r>
            <a:r>
              <a:rPr lang="en-AU" sz="1400" dirty="0" smtClean="0"/>
              <a:t>Low </a:t>
            </a:r>
            <a:r>
              <a:rPr lang="en-AU" sz="1400" dirty="0"/>
              <a:t>(n=8), Mid (n=11), High </a:t>
            </a:r>
            <a:r>
              <a:rPr lang="en-AU" sz="1400" dirty="0" smtClean="0"/>
              <a:t>(n=1)</a:t>
            </a:r>
          </a:p>
          <a:p>
            <a:pPr algn="ctr">
              <a:lnSpc>
                <a:spcPct val="150000"/>
              </a:lnSpc>
            </a:pPr>
            <a:r>
              <a:rPr lang="en-AU" sz="1400" b="1" dirty="0" smtClean="0"/>
              <a:t>Teachers n=226 </a:t>
            </a:r>
            <a:r>
              <a:rPr lang="en-AU" sz="1400" dirty="0" smtClean="0"/>
              <a:t>(Grades 3</a:t>
            </a:r>
            <a:r>
              <a:rPr lang="en-AU" sz="1400" dirty="0"/>
              <a:t>, 4 &amp; 5</a:t>
            </a:r>
            <a:r>
              <a:rPr lang="en-AU" sz="1400" dirty="0" smtClean="0"/>
              <a:t>)</a:t>
            </a:r>
          </a:p>
          <a:p>
            <a:pPr algn="ctr">
              <a:lnSpc>
                <a:spcPct val="150000"/>
              </a:lnSpc>
            </a:pPr>
            <a:r>
              <a:rPr lang="en-AU" sz="1400" b="1" dirty="0" smtClean="0"/>
              <a:t>Children n=595</a:t>
            </a:r>
            <a:r>
              <a:rPr lang="en-AU" sz="1400" dirty="0" smtClean="0"/>
              <a:t> (8-9 years)</a:t>
            </a:r>
          </a:p>
        </p:txBody>
      </p:sp>
      <p:cxnSp>
        <p:nvCxnSpPr>
          <p:cNvPr id="128" name="Straight Connector 127"/>
          <p:cNvCxnSpPr>
            <a:stCxn id="51" idx="2"/>
          </p:cNvCxnSpPr>
          <p:nvPr/>
        </p:nvCxnSpPr>
        <p:spPr>
          <a:xfrm>
            <a:off x="4563379" y="2363150"/>
            <a:ext cx="0" cy="210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191593" y="3680281"/>
            <a:ext cx="0" cy="210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465997" y="3680281"/>
            <a:ext cx="0" cy="210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770253" y="3680281"/>
            <a:ext cx="0" cy="210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7960345" y="3680281"/>
            <a:ext cx="0" cy="210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76317" y="3878804"/>
            <a:ext cx="1430552" cy="307777"/>
          </a:xfrm>
          <a:prstGeom prst="rect">
            <a:avLst/>
          </a:prstGeom>
          <a:solidFill>
            <a:schemeClr val="accent5">
              <a:lumMod val="40000"/>
              <a:lumOff val="60000"/>
            </a:schemeClr>
          </a:solidFill>
          <a:ln>
            <a:solidFill>
              <a:schemeClr val="accent5">
                <a:lumMod val="40000"/>
                <a:lumOff val="60000"/>
              </a:schemeClr>
            </a:solidFill>
          </a:ln>
        </p:spPr>
        <p:txBody>
          <a:bodyPr wrap="square" rtlCol="0">
            <a:spAutoFit/>
          </a:bodyPr>
          <a:lstStyle/>
          <a:p>
            <a:pPr algn="ctr"/>
            <a:r>
              <a:rPr lang="en-AU" sz="1400" b="1" dirty="0" smtClean="0"/>
              <a:t>Children n=161</a:t>
            </a:r>
          </a:p>
        </p:txBody>
      </p:sp>
      <p:sp>
        <p:nvSpPr>
          <p:cNvPr id="135" name="TextBox 134"/>
          <p:cNvSpPr txBox="1"/>
          <p:nvPr/>
        </p:nvSpPr>
        <p:spPr>
          <a:xfrm>
            <a:off x="2750721" y="3880963"/>
            <a:ext cx="1430552" cy="307777"/>
          </a:xfrm>
          <a:prstGeom prst="rect">
            <a:avLst/>
          </a:prstGeom>
          <a:solidFill>
            <a:schemeClr val="accent5">
              <a:lumMod val="40000"/>
              <a:lumOff val="60000"/>
            </a:schemeClr>
          </a:solidFill>
          <a:ln>
            <a:solidFill>
              <a:schemeClr val="accent5">
                <a:lumMod val="40000"/>
                <a:lumOff val="60000"/>
              </a:schemeClr>
            </a:solidFill>
          </a:ln>
        </p:spPr>
        <p:txBody>
          <a:bodyPr wrap="square" rtlCol="0">
            <a:spAutoFit/>
          </a:bodyPr>
          <a:lstStyle/>
          <a:p>
            <a:pPr algn="ctr"/>
            <a:r>
              <a:rPr lang="en-AU" sz="1400" b="1" dirty="0" smtClean="0"/>
              <a:t>Children n=124</a:t>
            </a:r>
          </a:p>
        </p:txBody>
      </p:sp>
      <p:sp>
        <p:nvSpPr>
          <p:cNvPr id="136" name="TextBox 135"/>
          <p:cNvSpPr txBox="1"/>
          <p:nvPr/>
        </p:nvSpPr>
        <p:spPr>
          <a:xfrm>
            <a:off x="5025125" y="3883935"/>
            <a:ext cx="1430552" cy="307777"/>
          </a:xfrm>
          <a:prstGeom prst="rect">
            <a:avLst/>
          </a:prstGeom>
          <a:solidFill>
            <a:schemeClr val="accent5">
              <a:lumMod val="40000"/>
              <a:lumOff val="60000"/>
            </a:schemeClr>
          </a:solidFill>
          <a:ln>
            <a:solidFill>
              <a:schemeClr val="accent5">
                <a:lumMod val="40000"/>
                <a:lumOff val="60000"/>
              </a:schemeClr>
            </a:solidFill>
          </a:ln>
        </p:spPr>
        <p:txBody>
          <a:bodyPr wrap="square" rtlCol="0">
            <a:spAutoFit/>
          </a:bodyPr>
          <a:lstStyle/>
          <a:p>
            <a:pPr algn="ctr"/>
            <a:r>
              <a:rPr lang="en-AU" sz="1400" b="1" dirty="0" smtClean="0"/>
              <a:t>Children n=159</a:t>
            </a:r>
          </a:p>
        </p:txBody>
      </p:sp>
      <p:sp>
        <p:nvSpPr>
          <p:cNvPr id="137" name="TextBox 136"/>
          <p:cNvSpPr txBox="1"/>
          <p:nvPr/>
        </p:nvSpPr>
        <p:spPr>
          <a:xfrm>
            <a:off x="7244268" y="3867573"/>
            <a:ext cx="1430552" cy="307777"/>
          </a:xfrm>
          <a:prstGeom prst="rect">
            <a:avLst/>
          </a:prstGeom>
          <a:solidFill>
            <a:schemeClr val="accent5">
              <a:lumMod val="40000"/>
              <a:lumOff val="60000"/>
            </a:schemeClr>
          </a:solidFill>
          <a:ln>
            <a:solidFill>
              <a:schemeClr val="accent5">
                <a:lumMod val="40000"/>
                <a:lumOff val="60000"/>
              </a:schemeClr>
            </a:solidFill>
          </a:ln>
        </p:spPr>
        <p:txBody>
          <a:bodyPr wrap="square" rtlCol="0">
            <a:spAutoFit/>
          </a:bodyPr>
          <a:lstStyle/>
          <a:p>
            <a:pPr algn="ctr"/>
            <a:r>
              <a:rPr lang="en-AU" sz="1400" b="1" dirty="0" smtClean="0"/>
              <a:t>Children n=149</a:t>
            </a:r>
          </a:p>
        </p:txBody>
      </p:sp>
      <p:sp>
        <p:nvSpPr>
          <p:cNvPr id="26" name="TextBox 25"/>
          <p:cNvSpPr txBox="1"/>
          <p:nvPr/>
        </p:nvSpPr>
        <p:spPr>
          <a:xfrm>
            <a:off x="3969" y="4689333"/>
            <a:ext cx="7618057" cy="430887"/>
          </a:xfrm>
          <a:prstGeom prst="rect">
            <a:avLst/>
          </a:prstGeom>
          <a:noFill/>
        </p:spPr>
        <p:txBody>
          <a:bodyPr wrap="square" rtlCol="0">
            <a:spAutoFit/>
          </a:bodyPr>
          <a:lstStyle/>
          <a:p>
            <a:r>
              <a:rPr lang="en-AU" sz="1100" dirty="0" smtClean="0">
                <a:solidFill>
                  <a:schemeClr val="tx1">
                    <a:lumMod val="65000"/>
                    <a:lumOff val="35000"/>
                  </a:schemeClr>
                </a:solidFill>
              </a:rPr>
              <a:t>Salmon, J. et al. ‘</a:t>
            </a:r>
            <a:r>
              <a:rPr lang="en-AU" sz="1100" dirty="0">
                <a:solidFill>
                  <a:schemeClr val="tx1">
                    <a:lumMod val="65000"/>
                    <a:lumOff val="35000"/>
                  </a:schemeClr>
                </a:solidFill>
              </a:rPr>
              <a:t>A cluster-randomized controlled trial to reduce sedentary </a:t>
            </a:r>
            <a:r>
              <a:rPr lang="en-AU" sz="1100" dirty="0" err="1">
                <a:solidFill>
                  <a:schemeClr val="tx1">
                    <a:lumMod val="65000"/>
                    <a:lumOff val="35000"/>
                  </a:schemeClr>
                </a:solidFill>
              </a:rPr>
              <a:t>behavior</a:t>
            </a:r>
            <a:r>
              <a:rPr lang="en-AU" sz="1100" dirty="0">
                <a:solidFill>
                  <a:schemeClr val="tx1">
                    <a:lumMod val="65000"/>
                    <a:lumOff val="35000"/>
                  </a:schemeClr>
                </a:solidFill>
              </a:rPr>
              <a:t> and promote physical activity and health of 8-9 year olds: The Transform-Us! </a:t>
            </a:r>
            <a:r>
              <a:rPr lang="en-AU" sz="1100" dirty="0" smtClean="0">
                <a:solidFill>
                  <a:schemeClr val="tx1">
                    <a:lumMod val="65000"/>
                    <a:lumOff val="35000"/>
                  </a:schemeClr>
                </a:solidFill>
              </a:rPr>
              <a:t>Study’. BMC Public Health, 11(1), 2011</a:t>
            </a:r>
            <a:r>
              <a:rPr lang="en-AU" sz="1100" dirty="0">
                <a:solidFill>
                  <a:schemeClr val="tx1">
                    <a:lumMod val="65000"/>
                    <a:lumOff val="35000"/>
                  </a:schemeClr>
                </a:solidFill>
              </a:rPr>
              <a:t>.</a:t>
            </a:r>
          </a:p>
        </p:txBody>
      </p:sp>
      <p:pic>
        <p:nvPicPr>
          <p:cNvPr id="28" name="Picture 3" descr="Transform-Us!BOTH.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8619" y="54686"/>
            <a:ext cx="1662791" cy="134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077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11472" y="2037008"/>
            <a:ext cx="8997031"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2"/>
          <p:cNvSpPr txBox="1">
            <a:spLocks/>
          </p:cNvSpPr>
          <p:nvPr/>
        </p:nvSpPr>
        <p:spPr>
          <a:xfrm>
            <a:off x="4734632" y="1067557"/>
            <a:ext cx="4248472" cy="38141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buFont typeface="Arial" pitchFamily="34" charset="0"/>
              <a:buNone/>
            </a:pPr>
            <a:r>
              <a:rPr lang="en-AU" sz="1600" b="1" dirty="0" smtClean="0">
                <a:solidFill>
                  <a:schemeClr val="accent5">
                    <a:lumMod val="75000"/>
                  </a:schemeClr>
                </a:solidFill>
              </a:rPr>
              <a:t>Teachers</a:t>
            </a:r>
            <a:r>
              <a:rPr lang="en-AU" sz="1600" dirty="0" smtClean="0"/>
              <a:t> </a:t>
            </a:r>
            <a:endParaRPr lang="en-AU" sz="1600" b="1" dirty="0" smtClean="0">
              <a:solidFill>
                <a:schemeClr val="accent5">
                  <a:lumMod val="75000"/>
                </a:schemeClr>
              </a:solidFill>
            </a:endParaRPr>
          </a:p>
          <a:p>
            <a:pPr marL="198835" indent="-198835"/>
            <a:r>
              <a:rPr lang="en-AU" sz="1600" dirty="0" smtClean="0"/>
              <a:t>Surveys</a:t>
            </a:r>
          </a:p>
          <a:p>
            <a:pPr marL="198835" indent="-198835"/>
            <a:r>
              <a:rPr lang="en-AU" sz="1600" dirty="0" smtClean="0"/>
              <a:t>Weekly lesson evaluations (cost effectiveness) </a:t>
            </a:r>
            <a:endParaRPr lang="en-US" sz="1600" dirty="0" smtClean="0">
              <a:solidFill>
                <a:schemeClr val="accent1">
                  <a:lumMod val="75000"/>
                </a:schemeClr>
              </a:solidFill>
            </a:endParaRPr>
          </a:p>
          <a:p>
            <a:pPr>
              <a:spcBef>
                <a:spcPts val="900"/>
              </a:spcBef>
              <a:buFont typeface="Arial" pitchFamily="34" charset="0"/>
              <a:buNone/>
            </a:pPr>
            <a:endParaRPr lang="en-AU" sz="1600" b="1" dirty="0" smtClean="0">
              <a:solidFill>
                <a:schemeClr val="accent5">
                  <a:lumMod val="75000"/>
                </a:schemeClr>
              </a:solidFill>
            </a:endParaRPr>
          </a:p>
          <a:p>
            <a:pPr>
              <a:spcBef>
                <a:spcPts val="900"/>
              </a:spcBef>
              <a:buFont typeface="Arial" pitchFamily="34" charset="0"/>
              <a:buNone/>
            </a:pPr>
            <a:r>
              <a:rPr lang="en-AU" sz="1600" b="1" dirty="0" smtClean="0">
                <a:solidFill>
                  <a:schemeClr val="accent5">
                    <a:lumMod val="75000"/>
                  </a:schemeClr>
                </a:solidFill>
              </a:rPr>
              <a:t>Parents</a:t>
            </a:r>
          </a:p>
          <a:p>
            <a:pPr marL="198835" indent="-198835"/>
            <a:r>
              <a:rPr lang="en-AU" sz="1600" dirty="0" smtClean="0"/>
              <a:t>Surveys </a:t>
            </a:r>
            <a:endParaRPr lang="en-US" sz="1600" dirty="0" smtClean="0">
              <a:solidFill>
                <a:schemeClr val="accent1">
                  <a:lumMod val="75000"/>
                </a:schemeClr>
              </a:solidFill>
            </a:endParaRPr>
          </a:p>
          <a:p>
            <a:pPr marL="0" indent="0">
              <a:buFont typeface="Arial" pitchFamily="34" charset="0"/>
              <a:buNone/>
            </a:pPr>
            <a:endParaRPr lang="en-AU" sz="1600" dirty="0"/>
          </a:p>
        </p:txBody>
      </p:sp>
      <p:sp>
        <p:nvSpPr>
          <p:cNvPr id="2" name="Title 1"/>
          <p:cNvSpPr>
            <a:spLocks noGrp="1"/>
          </p:cNvSpPr>
          <p:nvPr>
            <p:ph type="title"/>
          </p:nvPr>
        </p:nvSpPr>
        <p:spPr/>
        <p:txBody>
          <a:bodyPr>
            <a:normAutofit/>
          </a:bodyPr>
          <a:lstStyle/>
          <a:p>
            <a:r>
              <a:rPr lang="en-AU" sz="3200" dirty="0" smtClean="0">
                <a:solidFill>
                  <a:schemeClr val="accent5">
                    <a:lumMod val="50000"/>
                  </a:schemeClr>
                </a:solidFill>
              </a:rPr>
              <a:t>RCT Measures</a:t>
            </a:r>
            <a:endParaRPr lang="en-AU" sz="3200" dirty="0">
              <a:solidFill>
                <a:schemeClr val="accent5">
                  <a:lumMod val="50000"/>
                </a:schemeClr>
              </a:solidFill>
            </a:endParaRPr>
          </a:p>
        </p:txBody>
      </p:sp>
      <p:sp>
        <p:nvSpPr>
          <p:cNvPr id="3" name="Content Placeholder 2"/>
          <p:cNvSpPr>
            <a:spLocks noGrp="1"/>
          </p:cNvSpPr>
          <p:nvPr>
            <p:ph idx="1"/>
          </p:nvPr>
        </p:nvSpPr>
        <p:spPr>
          <a:xfrm>
            <a:off x="330234" y="1064213"/>
            <a:ext cx="4248472" cy="3814174"/>
          </a:xfrm>
        </p:spPr>
        <p:txBody>
          <a:bodyPr>
            <a:normAutofit/>
          </a:bodyPr>
          <a:lstStyle/>
          <a:p>
            <a:pPr>
              <a:buFont typeface="Arial"/>
              <a:buNone/>
            </a:pPr>
            <a:r>
              <a:rPr lang="en-AU" sz="1600" b="1" dirty="0" smtClean="0">
                <a:solidFill>
                  <a:schemeClr val="accent5">
                    <a:lumMod val="75000"/>
                  </a:schemeClr>
                </a:solidFill>
              </a:rPr>
              <a:t>Children </a:t>
            </a:r>
            <a:endParaRPr lang="en-AU" sz="1600" b="1" dirty="0">
              <a:solidFill>
                <a:schemeClr val="accent5">
                  <a:lumMod val="75000"/>
                </a:schemeClr>
              </a:solidFill>
            </a:endParaRPr>
          </a:p>
          <a:p>
            <a:pPr marL="198835" indent="-198835"/>
            <a:r>
              <a:rPr lang="en-AU" sz="1600" dirty="0"/>
              <a:t>Survey</a:t>
            </a:r>
          </a:p>
          <a:p>
            <a:pPr marL="198835" indent="-198835"/>
            <a:r>
              <a:rPr lang="en-AU" sz="1600" dirty="0" smtClean="0"/>
              <a:t>Hip mounted GT3X </a:t>
            </a:r>
            <a:r>
              <a:rPr lang="en-AU" sz="1600" dirty="0" err="1"/>
              <a:t>ActiGraph</a:t>
            </a:r>
            <a:r>
              <a:rPr lang="en-AU" sz="1600" dirty="0"/>
              <a:t> accelerometers for </a:t>
            </a:r>
            <a:r>
              <a:rPr lang="en-AU" sz="1600" dirty="0" smtClean="0"/>
              <a:t>8 consecutive </a:t>
            </a:r>
            <a:r>
              <a:rPr lang="en-AU" sz="1600" dirty="0"/>
              <a:t>days </a:t>
            </a:r>
          </a:p>
          <a:p>
            <a:pPr marL="198835" indent="-198835"/>
            <a:r>
              <a:rPr lang="en-AU" sz="1600" dirty="0" err="1"/>
              <a:t>ActivPAL</a:t>
            </a:r>
            <a:r>
              <a:rPr lang="en-AU" sz="1600" dirty="0"/>
              <a:t> inclinometer (subsample)</a:t>
            </a:r>
          </a:p>
          <a:p>
            <a:pPr marL="198835" indent="-198835"/>
            <a:r>
              <a:rPr lang="en-AU" sz="1600" dirty="0"/>
              <a:t>Anthropometry: height, weight, W.C. </a:t>
            </a:r>
          </a:p>
          <a:p>
            <a:pPr marL="198835" indent="-198835"/>
            <a:r>
              <a:rPr lang="en-AU" sz="1600" dirty="0"/>
              <a:t>Blood pressure </a:t>
            </a:r>
          </a:p>
          <a:p>
            <a:pPr marL="198835" indent="-198835"/>
            <a:r>
              <a:rPr lang="en-AU" sz="1600" dirty="0"/>
              <a:t>Blood sample (subsample at </a:t>
            </a:r>
            <a:r>
              <a:rPr lang="en-AU" sz="1600" dirty="0" smtClean="0"/>
              <a:t>baseline </a:t>
            </a:r>
            <a:r>
              <a:rPr lang="en-AU" sz="1600" dirty="0"/>
              <a:t>and </a:t>
            </a:r>
            <a:r>
              <a:rPr lang="en-AU" sz="1600" dirty="0" smtClean="0"/>
              <a:t>18months)</a:t>
            </a:r>
            <a:endParaRPr lang="en-AU" sz="1600" dirty="0"/>
          </a:p>
        </p:txBody>
      </p:sp>
      <p:sp>
        <p:nvSpPr>
          <p:cNvPr id="9" name="TextBox 8"/>
          <p:cNvSpPr txBox="1"/>
          <p:nvPr/>
        </p:nvSpPr>
        <p:spPr>
          <a:xfrm>
            <a:off x="307712" y="4182298"/>
            <a:ext cx="1224136" cy="307777"/>
          </a:xfrm>
          <a:prstGeom prst="rect">
            <a:avLst/>
          </a:prstGeom>
          <a:noFill/>
          <a:ln>
            <a:solidFill>
              <a:schemeClr val="accent5">
                <a:lumMod val="75000"/>
              </a:schemeClr>
            </a:solidFill>
          </a:ln>
        </p:spPr>
        <p:txBody>
          <a:bodyPr wrap="square" rtlCol="0">
            <a:spAutoFit/>
          </a:bodyPr>
          <a:lstStyle/>
          <a:p>
            <a:pPr algn="ctr"/>
            <a:r>
              <a:rPr lang="en-AU" sz="1400" dirty="0" smtClean="0"/>
              <a:t>T1: Baseline </a:t>
            </a:r>
            <a:endParaRPr lang="en-AU" sz="1400" dirty="0"/>
          </a:p>
        </p:txBody>
      </p:sp>
      <p:sp>
        <p:nvSpPr>
          <p:cNvPr id="10" name="TextBox 9"/>
          <p:cNvSpPr txBox="1"/>
          <p:nvPr/>
        </p:nvSpPr>
        <p:spPr>
          <a:xfrm>
            <a:off x="2409537" y="4174753"/>
            <a:ext cx="1196950" cy="307777"/>
          </a:xfrm>
          <a:prstGeom prst="rect">
            <a:avLst/>
          </a:prstGeom>
          <a:noFill/>
          <a:ln>
            <a:solidFill>
              <a:schemeClr val="accent5">
                <a:lumMod val="75000"/>
              </a:schemeClr>
            </a:solidFill>
          </a:ln>
        </p:spPr>
        <p:txBody>
          <a:bodyPr wrap="square" rtlCol="0">
            <a:spAutoFit/>
          </a:bodyPr>
          <a:lstStyle/>
          <a:p>
            <a:pPr algn="ctr"/>
            <a:r>
              <a:rPr lang="en-AU" sz="1400" dirty="0" smtClean="0"/>
              <a:t>T2: 6months</a:t>
            </a:r>
          </a:p>
        </p:txBody>
      </p:sp>
      <p:sp>
        <p:nvSpPr>
          <p:cNvPr id="11" name="TextBox 10"/>
          <p:cNvSpPr txBox="1"/>
          <p:nvPr/>
        </p:nvSpPr>
        <p:spPr>
          <a:xfrm>
            <a:off x="5037830" y="4182297"/>
            <a:ext cx="1268956" cy="307777"/>
          </a:xfrm>
          <a:prstGeom prst="rect">
            <a:avLst/>
          </a:prstGeom>
          <a:noFill/>
          <a:ln>
            <a:solidFill>
              <a:schemeClr val="accent5">
                <a:lumMod val="75000"/>
              </a:schemeClr>
            </a:solidFill>
          </a:ln>
        </p:spPr>
        <p:txBody>
          <a:bodyPr wrap="square" rtlCol="0">
            <a:spAutoFit/>
          </a:bodyPr>
          <a:lstStyle/>
          <a:p>
            <a:pPr algn="ctr"/>
            <a:r>
              <a:rPr lang="en-AU" sz="1400" dirty="0" smtClean="0"/>
              <a:t>T3: 18 months</a:t>
            </a:r>
          </a:p>
        </p:txBody>
      </p:sp>
      <p:sp>
        <p:nvSpPr>
          <p:cNvPr id="12" name="TextBox 11"/>
          <p:cNvSpPr txBox="1"/>
          <p:nvPr/>
        </p:nvSpPr>
        <p:spPr>
          <a:xfrm>
            <a:off x="7610960" y="4153963"/>
            <a:ext cx="1253341" cy="307777"/>
          </a:xfrm>
          <a:prstGeom prst="rect">
            <a:avLst/>
          </a:prstGeom>
          <a:noFill/>
          <a:ln>
            <a:solidFill>
              <a:schemeClr val="accent5">
                <a:lumMod val="75000"/>
              </a:schemeClr>
            </a:solidFill>
          </a:ln>
        </p:spPr>
        <p:txBody>
          <a:bodyPr wrap="square" rtlCol="0">
            <a:spAutoFit/>
          </a:bodyPr>
          <a:lstStyle/>
          <a:p>
            <a:pPr algn="ctr"/>
            <a:r>
              <a:rPr lang="en-AU" sz="1400" dirty="0" smtClean="0"/>
              <a:t>T4: 30 months</a:t>
            </a:r>
          </a:p>
        </p:txBody>
      </p:sp>
      <p:cxnSp>
        <p:nvCxnSpPr>
          <p:cNvPr id="13" name="Straight Connector 12"/>
          <p:cNvCxnSpPr/>
          <p:nvPr/>
        </p:nvCxnSpPr>
        <p:spPr>
          <a:xfrm>
            <a:off x="919780" y="4928670"/>
            <a:ext cx="731785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919780" y="4551630"/>
            <a:ext cx="0" cy="377040"/>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008012" y="4551630"/>
            <a:ext cx="0" cy="377040"/>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672308" y="4542490"/>
            <a:ext cx="0" cy="377040"/>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237631" y="4542490"/>
            <a:ext cx="0" cy="377040"/>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22428" y="4586261"/>
            <a:ext cx="1714606" cy="307777"/>
          </a:xfrm>
          <a:prstGeom prst="rect">
            <a:avLst/>
          </a:prstGeom>
          <a:noFill/>
        </p:spPr>
        <p:txBody>
          <a:bodyPr wrap="square" rtlCol="0">
            <a:spAutoFit/>
          </a:bodyPr>
          <a:lstStyle/>
          <a:p>
            <a:pPr algn="ctr"/>
            <a:r>
              <a:rPr lang="en-AU" sz="1400" b="1" i="1" dirty="0" smtClean="0"/>
              <a:t>Grade 3, 2010</a:t>
            </a:r>
            <a:endParaRPr lang="en-AU" sz="1400" b="1" i="1" dirty="0"/>
          </a:p>
        </p:txBody>
      </p:sp>
      <p:sp>
        <p:nvSpPr>
          <p:cNvPr id="19" name="TextBox 18"/>
          <p:cNvSpPr txBox="1"/>
          <p:nvPr/>
        </p:nvSpPr>
        <p:spPr>
          <a:xfrm>
            <a:off x="3462726" y="4586261"/>
            <a:ext cx="1714606" cy="307777"/>
          </a:xfrm>
          <a:prstGeom prst="rect">
            <a:avLst/>
          </a:prstGeom>
          <a:noFill/>
        </p:spPr>
        <p:txBody>
          <a:bodyPr wrap="square" rtlCol="0">
            <a:spAutoFit/>
          </a:bodyPr>
          <a:lstStyle/>
          <a:p>
            <a:pPr algn="ctr"/>
            <a:r>
              <a:rPr lang="en-AU" sz="1400" b="1" i="1" dirty="0" smtClean="0"/>
              <a:t>Grade 4, 2011</a:t>
            </a:r>
            <a:endParaRPr lang="en-AU" sz="1400" b="1" i="1" dirty="0"/>
          </a:p>
        </p:txBody>
      </p:sp>
      <p:sp>
        <p:nvSpPr>
          <p:cNvPr id="20" name="TextBox 19"/>
          <p:cNvSpPr txBox="1"/>
          <p:nvPr/>
        </p:nvSpPr>
        <p:spPr>
          <a:xfrm>
            <a:off x="6127021" y="4586260"/>
            <a:ext cx="1714606" cy="307777"/>
          </a:xfrm>
          <a:prstGeom prst="rect">
            <a:avLst/>
          </a:prstGeom>
          <a:noFill/>
        </p:spPr>
        <p:txBody>
          <a:bodyPr wrap="square" rtlCol="0">
            <a:spAutoFit/>
          </a:bodyPr>
          <a:lstStyle/>
          <a:p>
            <a:pPr algn="ctr"/>
            <a:r>
              <a:rPr lang="en-AU" sz="1400" b="1" i="1" dirty="0" smtClean="0"/>
              <a:t>Grade 5, 2012</a:t>
            </a:r>
            <a:endParaRPr lang="en-AU" sz="1400" b="1" i="1" dirty="0"/>
          </a:p>
        </p:txBody>
      </p:sp>
      <p:sp>
        <p:nvSpPr>
          <p:cNvPr id="22" name="Oval 21"/>
          <p:cNvSpPr/>
          <p:nvPr/>
        </p:nvSpPr>
        <p:spPr>
          <a:xfrm>
            <a:off x="2869503" y="1551566"/>
            <a:ext cx="1584176" cy="5040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p:cNvSpPr/>
          <p:nvPr/>
        </p:nvSpPr>
        <p:spPr>
          <a:xfrm>
            <a:off x="4531642" y="1279563"/>
            <a:ext cx="1584176" cy="5040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Down Arrow 3"/>
          <p:cNvSpPr/>
          <p:nvPr/>
        </p:nvSpPr>
        <p:spPr>
          <a:xfrm>
            <a:off x="759545" y="3677104"/>
            <a:ext cx="362883" cy="427704"/>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Down Arrow 25"/>
          <p:cNvSpPr/>
          <p:nvPr/>
        </p:nvSpPr>
        <p:spPr>
          <a:xfrm>
            <a:off x="5479740" y="3675267"/>
            <a:ext cx="362883" cy="427704"/>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Down Arrow 26"/>
          <p:cNvSpPr/>
          <p:nvPr/>
        </p:nvSpPr>
        <p:spPr>
          <a:xfrm>
            <a:off x="8056188" y="3659220"/>
            <a:ext cx="362883" cy="427704"/>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1749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4"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50" y="341883"/>
            <a:ext cx="8236744" cy="858044"/>
          </a:xfrm>
        </p:spPr>
        <p:txBody>
          <a:bodyPr>
            <a:normAutofit/>
          </a:bodyPr>
          <a:lstStyle/>
          <a:p>
            <a:r>
              <a:rPr lang="en-AU" sz="3200" dirty="0">
                <a:solidFill>
                  <a:schemeClr val="accent5">
                    <a:lumMod val="50000"/>
                  </a:schemeClr>
                </a:solidFill>
              </a:rPr>
              <a:t>Process </a:t>
            </a:r>
            <a:r>
              <a:rPr lang="en-AU" sz="3200" dirty="0" smtClean="0">
                <a:solidFill>
                  <a:schemeClr val="accent5">
                    <a:lumMod val="50000"/>
                  </a:schemeClr>
                </a:solidFill>
              </a:rPr>
              <a:t>evaluation design </a:t>
            </a:r>
            <a:endParaRPr lang="en-AU" sz="3200" dirty="0">
              <a:solidFill>
                <a:schemeClr val="accent5">
                  <a:lumMod val="50000"/>
                </a:schemeClr>
              </a:solidFill>
            </a:endParaRPr>
          </a:p>
        </p:txBody>
      </p:sp>
      <p:sp>
        <p:nvSpPr>
          <p:cNvPr id="3" name="Content Placeholder 2"/>
          <p:cNvSpPr>
            <a:spLocks noGrp="1"/>
          </p:cNvSpPr>
          <p:nvPr>
            <p:ph idx="1"/>
          </p:nvPr>
        </p:nvSpPr>
        <p:spPr>
          <a:xfrm>
            <a:off x="514882" y="1349995"/>
            <a:ext cx="8208912" cy="3242610"/>
          </a:xfrm>
        </p:spPr>
        <p:txBody>
          <a:bodyPr>
            <a:normAutofit lnSpcReduction="10000"/>
          </a:bodyPr>
          <a:lstStyle/>
          <a:p>
            <a:pPr>
              <a:spcBef>
                <a:spcPts val="599"/>
              </a:spcBef>
              <a:defRPr/>
            </a:pPr>
            <a:r>
              <a:rPr lang="en-AU" sz="1600" dirty="0" smtClean="0"/>
              <a:t>Mixed </a:t>
            </a:r>
            <a:r>
              <a:rPr lang="en-AU" sz="1600" dirty="0"/>
              <a:t>method post hoc design: understand unanticipated barriers and facilitators to </a:t>
            </a:r>
            <a:r>
              <a:rPr lang="en-AU" sz="1600" dirty="0" smtClean="0"/>
              <a:t>implementation</a:t>
            </a:r>
            <a:r>
              <a:rPr lang="en-AU" sz="1600" dirty="0" smtClean="0">
                <a:solidFill>
                  <a:schemeClr val="tx1">
                    <a:lumMod val="50000"/>
                    <a:lumOff val="50000"/>
                  </a:schemeClr>
                </a:solidFill>
              </a:rPr>
              <a:t> </a:t>
            </a:r>
            <a:r>
              <a:rPr lang="en-AU" sz="1200" i="1" dirty="0">
                <a:solidFill>
                  <a:schemeClr val="tx1">
                    <a:lumMod val="50000"/>
                    <a:lumOff val="50000"/>
                  </a:schemeClr>
                </a:solidFill>
              </a:rPr>
              <a:t>(UK Medical Research Council recommendations, Moore et al., 2015)</a:t>
            </a:r>
          </a:p>
          <a:p>
            <a:pPr marL="285750" indent="-285750">
              <a:spcBef>
                <a:spcPts val="599"/>
              </a:spcBef>
              <a:buFont typeface="Wingdings" panose="05000000000000000000" pitchFamily="2" charset="2"/>
              <a:buChar char="§"/>
              <a:defRPr/>
            </a:pPr>
            <a:endParaRPr lang="en-AU" sz="1600" dirty="0"/>
          </a:p>
          <a:p>
            <a:pPr>
              <a:spcBef>
                <a:spcPts val="599"/>
              </a:spcBef>
              <a:defRPr/>
            </a:pPr>
            <a:r>
              <a:rPr lang="en-AU" sz="1600" dirty="0" smtClean="0"/>
              <a:t>Six </a:t>
            </a:r>
            <a:r>
              <a:rPr lang="en-AU" sz="1600" dirty="0"/>
              <a:t>process evaluation indicators: based on definitions and priority areas in evaluation </a:t>
            </a:r>
            <a:r>
              <a:rPr lang="en-AU" sz="1600" dirty="0" smtClean="0"/>
              <a:t>research </a:t>
            </a:r>
            <a:r>
              <a:rPr lang="en-AU" sz="1200" i="1" dirty="0" smtClean="0">
                <a:solidFill>
                  <a:schemeClr val="tx1">
                    <a:lumMod val="50000"/>
                    <a:lumOff val="50000"/>
                  </a:schemeClr>
                </a:solidFill>
              </a:rPr>
              <a:t>(</a:t>
            </a:r>
            <a:r>
              <a:rPr lang="en-AU" sz="1200" i="1" dirty="0" err="1" smtClean="0">
                <a:solidFill>
                  <a:schemeClr val="tx1">
                    <a:lumMod val="50000"/>
                    <a:lumOff val="50000"/>
                  </a:schemeClr>
                </a:solidFill>
              </a:rPr>
              <a:t>Baranowski</a:t>
            </a:r>
            <a:r>
              <a:rPr lang="en-AU" sz="1200" i="1" dirty="0" smtClean="0">
                <a:solidFill>
                  <a:schemeClr val="tx1">
                    <a:lumMod val="50000"/>
                    <a:lumOff val="50000"/>
                  </a:schemeClr>
                </a:solidFill>
              </a:rPr>
              <a:t> </a:t>
            </a:r>
            <a:r>
              <a:rPr lang="en-AU" sz="1200" i="1" dirty="0">
                <a:solidFill>
                  <a:schemeClr val="tx1">
                    <a:lumMod val="50000"/>
                    <a:lumOff val="50000"/>
                  </a:schemeClr>
                </a:solidFill>
              </a:rPr>
              <a:t>&amp; Stables, 2000; </a:t>
            </a:r>
            <a:r>
              <a:rPr lang="en-AU" sz="1200" i="1" dirty="0" err="1">
                <a:solidFill>
                  <a:schemeClr val="tx1">
                    <a:lumMod val="50000"/>
                    <a:lumOff val="50000"/>
                  </a:schemeClr>
                </a:solidFill>
              </a:rPr>
              <a:t>Durlak</a:t>
            </a:r>
            <a:r>
              <a:rPr lang="en-AU" sz="1200" i="1" dirty="0">
                <a:solidFill>
                  <a:schemeClr val="tx1">
                    <a:lumMod val="50000"/>
                    <a:lumOff val="50000"/>
                  </a:schemeClr>
                </a:solidFill>
              </a:rPr>
              <a:t> &amp; </a:t>
            </a:r>
            <a:r>
              <a:rPr lang="en-AU" sz="1200" i="1" dirty="0" err="1">
                <a:solidFill>
                  <a:schemeClr val="tx1">
                    <a:lumMod val="50000"/>
                    <a:lumOff val="50000"/>
                  </a:schemeClr>
                </a:solidFill>
              </a:rPr>
              <a:t>DuPre</a:t>
            </a:r>
            <a:r>
              <a:rPr lang="en-AU" sz="1200" i="1" dirty="0">
                <a:solidFill>
                  <a:schemeClr val="tx1">
                    <a:lumMod val="50000"/>
                    <a:lumOff val="50000"/>
                  </a:schemeClr>
                </a:solidFill>
              </a:rPr>
              <a:t>, 2008; Proctor et al., 2011; Saunders, Evans, &amp; Joshi, 2005; </a:t>
            </a:r>
            <a:r>
              <a:rPr lang="en-AU" sz="1200" i="1" dirty="0" err="1">
                <a:solidFill>
                  <a:schemeClr val="tx1">
                    <a:lumMod val="50000"/>
                    <a:lumOff val="50000"/>
                  </a:schemeClr>
                </a:solidFill>
              </a:rPr>
              <a:t>Steckler</a:t>
            </a:r>
            <a:r>
              <a:rPr lang="en-AU" sz="1200" i="1" dirty="0">
                <a:solidFill>
                  <a:schemeClr val="tx1">
                    <a:lumMod val="50000"/>
                    <a:lumOff val="50000"/>
                  </a:schemeClr>
                </a:solidFill>
              </a:rPr>
              <a:t> &amp; </a:t>
            </a:r>
            <a:r>
              <a:rPr lang="en-AU" sz="1200" i="1" dirty="0" err="1">
                <a:solidFill>
                  <a:schemeClr val="tx1">
                    <a:lumMod val="50000"/>
                    <a:lumOff val="50000"/>
                  </a:schemeClr>
                </a:solidFill>
              </a:rPr>
              <a:t>Linnan</a:t>
            </a:r>
            <a:r>
              <a:rPr lang="en-AU" sz="1200" i="1" dirty="0">
                <a:solidFill>
                  <a:schemeClr val="tx1">
                    <a:lumMod val="50000"/>
                    <a:lumOff val="50000"/>
                  </a:schemeClr>
                </a:solidFill>
              </a:rPr>
              <a:t>, </a:t>
            </a:r>
            <a:r>
              <a:rPr lang="en-AU" sz="1200" i="1" dirty="0" smtClean="0">
                <a:solidFill>
                  <a:schemeClr val="tx1">
                    <a:lumMod val="50000"/>
                    <a:lumOff val="50000"/>
                  </a:schemeClr>
                </a:solidFill>
              </a:rPr>
              <a:t>2002</a:t>
            </a:r>
            <a:r>
              <a:rPr lang="en-AU" sz="1200" i="1" dirty="0" smtClean="0">
                <a:solidFill>
                  <a:schemeClr val="tx1">
                    <a:lumMod val="50000"/>
                    <a:lumOff val="50000"/>
                  </a:schemeClr>
                </a:solidFill>
              </a:rPr>
              <a:t>)</a:t>
            </a:r>
          </a:p>
          <a:p>
            <a:pPr>
              <a:spcBef>
                <a:spcPts val="599"/>
              </a:spcBef>
              <a:defRPr/>
            </a:pPr>
            <a:endParaRPr lang="en-AU" sz="1200" i="1" dirty="0" smtClean="0">
              <a:solidFill>
                <a:schemeClr val="tx1">
                  <a:lumMod val="50000"/>
                  <a:lumOff val="50000"/>
                </a:schemeClr>
              </a:solidFill>
            </a:endParaRPr>
          </a:p>
          <a:p>
            <a:pPr marL="944563" indent="-228600" fontAlgn="t">
              <a:buFont typeface="+mj-lt"/>
              <a:buAutoNum type="arabicPeriod"/>
            </a:pPr>
            <a:r>
              <a:rPr lang="en-AU" sz="1400" dirty="0">
                <a:solidFill>
                  <a:srgbClr val="0070C0"/>
                </a:solidFill>
              </a:rPr>
              <a:t>Fidelity</a:t>
            </a:r>
          </a:p>
          <a:p>
            <a:pPr marL="944563" indent="-228600" fontAlgn="t">
              <a:buFont typeface="+mj-lt"/>
              <a:buAutoNum type="arabicPeriod"/>
            </a:pPr>
            <a:r>
              <a:rPr lang="en-AU" sz="1400" dirty="0">
                <a:solidFill>
                  <a:srgbClr val="0070C0"/>
                </a:solidFill>
              </a:rPr>
              <a:t>Dose delivered</a:t>
            </a:r>
          </a:p>
          <a:p>
            <a:pPr marL="944563" indent="-228600" fontAlgn="t">
              <a:buFont typeface="+mj-lt"/>
              <a:buAutoNum type="arabicPeriod"/>
            </a:pPr>
            <a:r>
              <a:rPr lang="en-AU" sz="1400" dirty="0"/>
              <a:t>Dose received</a:t>
            </a:r>
          </a:p>
          <a:p>
            <a:pPr marL="944563" indent="-228600" fontAlgn="t">
              <a:buFont typeface="+mj-lt"/>
              <a:buAutoNum type="arabicPeriod"/>
            </a:pPr>
            <a:r>
              <a:rPr lang="en-AU" sz="1400" dirty="0"/>
              <a:t>Appropriateness</a:t>
            </a:r>
          </a:p>
          <a:p>
            <a:pPr marL="944563" indent="-228600" fontAlgn="t">
              <a:buFont typeface="+mj-lt"/>
              <a:buAutoNum type="arabicPeriod"/>
            </a:pPr>
            <a:r>
              <a:rPr lang="en-AU" sz="1400" dirty="0"/>
              <a:t>Satisfaction</a:t>
            </a:r>
          </a:p>
          <a:p>
            <a:pPr marL="944563" indent="-228600" fontAlgn="t">
              <a:buFont typeface="+mj-lt"/>
              <a:buAutoNum type="arabicPeriod"/>
            </a:pPr>
            <a:r>
              <a:rPr lang="en-AU" sz="1400" dirty="0" smtClean="0"/>
              <a:t>Sustainability</a:t>
            </a:r>
            <a:endParaRPr lang="en-AU" sz="1400" dirty="0"/>
          </a:p>
        </p:txBody>
      </p:sp>
    </p:spTree>
    <p:extLst>
      <p:ext uri="{BB962C8B-B14F-4D97-AF65-F5344CB8AC3E}">
        <p14:creationId xmlns:p14="http://schemas.microsoft.com/office/powerpoint/2010/main" val="2786388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69" y="197148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a:xfrm>
            <a:off x="471513" y="413891"/>
            <a:ext cx="8424936" cy="4536504"/>
          </a:xfrm>
        </p:spPr>
        <p:txBody>
          <a:bodyPr>
            <a:normAutofit fontScale="92500" lnSpcReduction="10000"/>
          </a:bodyPr>
          <a:lstStyle/>
          <a:p>
            <a:pPr marL="0" indent="0">
              <a:spcBef>
                <a:spcPts val="599"/>
              </a:spcBef>
              <a:buNone/>
              <a:defRPr/>
            </a:pPr>
            <a:r>
              <a:rPr lang="en-AU" sz="2200" b="1" dirty="0" smtClean="0">
                <a:solidFill>
                  <a:schemeClr val="accent5">
                    <a:lumMod val="50000"/>
                  </a:schemeClr>
                </a:solidFill>
              </a:rPr>
              <a:t>Aims</a:t>
            </a:r>
          </a:p>
          <a:p>
            <a:pPr marL="457200" indent="-457200">
              <a:spcBef>
                <a:spcPts val="599"/>
              </a:spcBef>
              <a:buAutoNum type="arabicPeriod"/>
              <a:defRPr/>
            </a:pPr>
            <a:r>
              <a:rPr lang="en-AU" sz="1700" dirty="0" smtClean="0"/>
              <a:t>To </a:t>
            </a:r>
            <a:r>
              <a:rPr lang="en-AU" sz="1700" dirty="0"/>
              <a:t>assess </a:t>
            </a:r>
            <a:r>
              <a:rPr lang="en-AU" sz="1700" b="1" u="sng" dirty="0"/>
              <a:t>differences</a:t>
            </a:r>
            <a:r>
              <a:rPr lang="en-AU" sz="1700" dirty="0"/>
              <a:t> in the program’s reach, fidelity, dose (delivered &amp; received), appropriateness, satisfaction and sustainability </a:t>
            </a:r>
            <a:r>
              <a:rPr lang="en-AU" sz="1700" b="1" u="sng" dirty="0"/>
              <a:t>between intervention groups and over </a:t>
            </a:r>
            <a:r>
              <a:rPr lang="en-AU" sz="1700" b="1" u="sng" dirty="0" smtClean="0"/>
              <a:t>time</a:t>
            </a:r>
            <a:endParaRPr lang="en-AU" sz="1700" dirty="0"/>
          </a:p>
          <a:p>
            <a:pPr marL="457200" indent="-457200">
              <a:spcBef>
                <a:spcPts val="599"/>
              </a:spcBef>
              <a:buAutoNum type="arabicPeriod"/>
              <a:defRPr/>
            </a:pPr>
            <a:endParaRPr lang="en-AU" sz="1700" dirty="0"/>
          </a:p>
          <a:p>
            <a:pPr marL="457200" indent="-457200">
              <a:spcBef>
                <a:spcPts val="599"/>
              </a:spcBef>
              <a:buAutoNum type="arabicPeriod"/>
              <a:defRPr/>
            </a:pPr>
            <a:r>
              <a:rPr lang="en-AU" sz="1700" dirty="0" smtClean="0"/>
              <a:t>To </a:t>
            </a:r>
            <a:r>
              <a:rPr lang="en-AU" sz="1700" dirty="0"/>
              <a:t>examine associations between teacher </a:t>
            </a:r>
            <a:r>
              <a:rPr lang="en-AU" sz="1700" b="1" u="sng" dirty="0"/>
              <a:t>implementation level </a:t>
            </a:r>
            <a:r>
              <a:rPr lang="en-AU" sz="1700" dirty="0"/>
              <a:t>and child physical activity and sedentary behaviour </a:t>
            </a:r>
            <a:r>
              <a:rPr lang="en-AU" sz="1700" b="1" u="sng" dirty="0" smtClean="0"/>
              <a:t>outcomes</a:t>
            </a:r>
          </a:p>
          <a:p>
            <a:pPr marL="285750" indent="-285750"/>
            <a:endParaRPr lang="en-AU" sz="1600" dirty="0"/>
          </a:p>
          <a:p>
            <a:pPr marL="0" indent="0">
              <a:buNone/>
            </a:pPr>
            <a:r>
              <a:rPr lang="en-AU" sz="2200" b="1" dirty="0" smtClean="0">
                <a:solidFill>
                  <a:schemeClr val="accent5">
                    <a:lumMod val="50000"/>
                  </a:schemeClr>
                </a:solidFill>
              </a:rPr>
              <a:t>Analysis</a:t>
            </a:r>
          </a:p>
          <a:p>
            <a:pPr marL="0" indent="0">
              <a:buNone/>
            </a:pPr>
            <a:r>
              <a:rPr lang="en-AU" sz="1700" b="1" dirty="0"/>
              <a:t>Aim 1: </a:t>
            </a:r>
            <a:r>
              <a:rPr lang="en-AU" sz="1700" dirty="0"/>
              <a:t>Linear regression analyses to assess between-group differences at T3 </a:t>
            </a:r>
            <a:r>
              <a:rPr lang="en-AU" sz="1700" dirty="0" smtClean="0"/>
              <a:t>and T4, thematic analysis qual survey data</a:t>
            </a:r>
          </a:p>
          <a:p>
            <a:pPr marL="0" indent="0">
              <a:buNone/>
            </a:pPr>
            <a:endParaRPr lang="en-AU" sz="1700" dirty="0" smtClean="0"/>
          </a:p>
          <a:p>
            <a:pPr marL="0" indent="0">
              <a:buNone/>
            </a:pPr>
            <a:r>
              <a:rPr lang="en-AU" sz="1700" b="1" dirty="0" smtClean="0"/>
              <a:t>Aim 2: </a:t>
            </a:r>
            <a:r>
              <a:rPr lang="en-AU" sz="1700" dirty="0"/>
              <a:t>A mixed model with random </a:t>
            </a:r>
            <a:r>
              <a:rPr lang="en-AU" sz="1700" dirty="0" smtClean="0"/>
              <a:t>intercepts. Due to small </a:t>
            </a:r>
            <a:r>
              <a:rPr lang="en-AU" sz="1700" dirty="0"/>
              <a:t>samples; robust standard errors calculated to account for clustering within </a:t>
            </a:r>
            <a:r>
              <a:rPr lang="en-AU" sz="1700" dirty="0" smtClean="0"/>
              <a:t>teachers</a:t>
            </a:r>
          </a:p>
          <a:p>
            <a:pPr marL="0" indent="0">
              <a:spcBef>
                <a:spcPts val="599"/>
              </a:spcBef>
              <a:buNone/>
              <a:defRPr/>
            </a:pPr>
            <a:endParaRPr lang="en-AU" sz="1700" dirty="0"/>
          </a:p>
          <a:p>
            <a:r>
              <a:rPr lang="en-AU" sz="1700" dirty="0"/>
              <a:t>All analyses adjusted for school SEP, av. </a:t>
            </a:r>
            <a:r>
              <a:rPr lang="en-AU" sz="1700" dirty="0" err="1"/>
              <a:t>accelerometry</a:t>
            </a:r>
            <a:r>
              <a:rPr lang="en-AU" sz="1700" dirty="0"/>
              <a:t> wear </a:t>
            </a:r>
            <a:r>
              <a:rPr lang="en-AU" sz="1700" dirty="0" smtClean="0"/>
              <a:t>time (*average sedentary time), </a:t>
            </a:r>
            <a:r>
              <a:rPr lang="en-AU" sz="1700" dirty="0"/>
              <a:t>BL values of the outcome variables &amp; intervention </a:t>
            </a:r>
            <a:r>
              <a:rPr lang="en-AU" sz="1700" dirty="0" smtClean="0"/>
              <a:t>group</a:t>
            </a:r>
            <a:endParaRPr lang="en-AU" sz="1700" dirty="0"/>
          </a:p>
          <a:p>
            <a:pPr marL="0" indent="0">
              <a:buNone/>
            </a:pPr>
            <a:endParaRPr lang="en-AU" sz="2200" b="1" dirty="0">
              <a:solidFill>
                <a:schemeClr val="accent5">
                  <a:lumMod val="50000"/>
                </a:schemeClr>
              </a:solidFill>
            </a:endParaRPr>
          </a:p>
        </p:txBody>
      </p:sp>
    </p:spTree>
    <p:extLst>
      <p:ext uri="{BB962C8B-B14F-4D97-AF65-F5344CB8AC3E}">
        <p14:creationId xmlns:p14="http://schemas.microsoft.com/office/powerpoint/2010/main" val="1566830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69" y="1971480"/>
            <a:ext cx="910850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a:bodyPr>
          <a:lstStyle/>
          <a:p>
            <a:r>
              <a:rPr lang="en-AU" sz="2800" dirty="0">
                <a:solidFill>
                  <a:schemeClr val="accent5">
                    <a:lumMod val="50000"/>
                  </a:schemeClr>
                </a:solidFill>
              </a:rPr>
              <a:t>Teacher implementation level</a:t>
            </a:r>
          </a:p>
        </p:txBody>
      </p:sp>
      <p:sp>
        <p:nvSpPr>
          <p:cNvPr id="3" name="Content Placeholder 2"/>
          <p:cNvSpPr>
            <a:spLocks noGrp="1"/>
          </p:cNvSpPr>
          <p:nvPr>
            <p:ph idx="1"/>
          </p:nvPr>
        </p:nvSpPr>
        <p:spPr>
          <a:xfrm>
            <a:off x="327497" y="1064213"/>
            <a:ext cx="8366844" cy="3314835"/>
          </a:xfrm>
        </p:spPr>
        <p:txBody>
          <a:bodyPr>
            <a:normAutofit/>
          </a:bodyPr>
          <a:lstStyle/>
          <a:p>
            <a:r>
              <a:rPr lang="en-AU" sz="1600" dirty="0" smtClean="0"/>
              <a:t>Sum of scores for fidelity and dose delivered </a:t>
            </a:r>
            <a:endParaRPr lang="en-AU" sz="1600" dirty="0"/>
          </a:p>
          <a:p>
            <a:r>
              <a:rPr lang="en-AU" sz="1600" dirty="0" smtClean="0"/>
              <a:t>Teachers grouped by level of implementation based on previous research </a:t>
            </a:r>
          </a:p>
          <a:p>
            <a:pPr marL="0" indent="0">
              <a:buNone/>
            </a:pPr>
            <a:r>
              <a:rPr lang="en-AU" sz="1600" i="1" dirty="0">
                <a:solidFill>
                  <a:schemeClr val="tx1">
                    <a:lumMod val="50000"/>
                    <a:lumOff val="50000"/>
                  </a:schemeClr>
                </a:solidFill>
              </a:rPr>
              <a:t> </a:t>
            </a:r>
            <a:r>
              <a:rPr lang="en-AU" sz="1600" i="1" dirty="0" smtClean="0">
                <a:solidFill>
                  <a:schemeClr val="tx1">
                    <a:lumMod val="50000"/>
                    <a:lumOff val="50000"/>
                  </a:schemeClr>
                </a:solidFill>
              </a:rPr>
              <a:t>       </a:t>
            </a:r>
            <a:r>
              <a:rPr lang="en-AU" sz="1200" i="1" dirty="0" smtClean="0">
                <a:solidFill>
                  <a:schemeClr val="tx1">
                    <a:lumMod val="50000"/>
                    <a:lumOff val="50000"/>
                  </a:schemeClr>
                </a:solidFill>
              </a:rPr>
              <a:t>(</a:t>
            </a:r>
            <a:r>
              <a:rPr lang="en-AU" sz="1200" i="1" dirty="0" err="1" smtClean="0">
                <a:solidFill>
                  <a:schemeClr val="tx1">
                    <a:lumMod val="50000"/>
                    <a:lumOff val="50000"/>
                  </a:schemeClr>
                </a:solidFill>
              </a:rPr>
              <a:t>Gray</a:t>
            </a:r>
            <a:r>
              <a:rPr lang="en-AU" sz="1200" i="1" dirty="0">
                <a:solidFill>
                  <a:schemeClr val="tx1">
                    <a:lumMod val="50000"/>
                    <a:lumOff val="50000"/>
                  </a:schemeClr>
                </a:solidFill>
              </a:rPr>
              <a:t>, </a:t>
            </a:r>
            <a:r>
              <a:rPr lang="en-AU" sz="1200" i="1" dirty="0" err="1">
                <a:solidFill>
                  <a:schemeClr val="tx1">
                    <a:lumMod val="50000"/>
                    <a:lumOff val="50000"/>
                  </a:schemeClr>
                </a:solidFill>
              </a:rPr>
              <a:t>Contento</a:t>
            </a:r>
            <a:r>
              <a:rPr lang="en-AU" sz="1200" i="1" dirty="0">
                <a:solidFill>
                  <a:schemeClr val="tx1">
                    <a:lumMod val="50000"/>
                    <a:lumOff val="50000"/>
                  </a:schemeClr>
                </a:solidFill>
              </a:rPr>
              <a:t>, &amp; Koch, 2015; Lee, </a:t>
            </a:r>
            <a:r>
              <a:rPr lang="en-AU" sz="1200" i="1" dirty="0" err="1">
                <a:solidFill>
                  <a:schemeClr val="tx1">
                    <a:lumMod val="50000"/>
                    <a:lumOff val="50000"/>
                  </a:schemeClr>
                </a:solidFill>
              </a:rPr>
              <a:t>Contento</a:t>
            </a:r>
            <a:r>
              <a:rPr lang="en-AU" sz="1200" i="1" dirty="0">
                <a:solidFill>
                  <a:schemeClr val="tx1">
                    <a:lumMod val="50000"/>
                    <a:lumOff val="50000"/>
                  </a:schemeClr>
                </a:solidFill>
              </a:rPr>
              <a:t>, &amp; Koch, 2013)</a:t>
            </a:r>
            <a:endParaRPr lang="en-AU" sz="1200" dirty="0"/>
          </a:p>
          <a:p>
            <a:r>
              <a:rPr lang="en-AU" sz="1600" dirty="0" smtClean="0"/>
              <a:t>Small samples – a standardised mean implementation score calculated</a:t>
            </a:r>
          </a:p>
          <a:p>
            <a:pPr marL="0" indent="0">
              <a:buNone/>
            </a:pP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1033939844"/>
              </p:ext>
            </p:extLst>
          </p:nvPr>
        </p:nvGraphicFramePr>
        <p:xfrm>
          <a:off x="457597" y="2502123"/>
          <a:ext cx="8236744" cy="2420808"/>
        </p:xfrm>
        <a:graphic>
          <a:graphicData uri="http://schemas.openxmlformats.org/drawingml/2006/table">
            <a:tbl>
              <a:tblPr firstRow="1" bandRow="1">
                <a:tableStyleId>{BC89EF96-8CEA-46FF-86C4-4CE0E7609802}</a:tableStyleId>
              </a:tblPr>
              <a:tblGrid>
                <a:gridCol w="3088779"/>
                <a:gridCol w="1784628"/>
                <a:gridCol w="1647349"/>
                <a:gridCol w="1715988"/>
              </a:tblGrid>
              <a:tr h="500568">
                <a:tc>
                  <a:txBody>
                    <a:bodyPr/>
                    <a:lstStyle/>
                    <a:p>
                      <a:pPr algn="ctr"/>
                      <a:r>
                        <a:rPr lang="en-AU" sz="1300" b="1" i="0" dirty="0" smtClean="0"/>
                        <a:t>Implementation</a:t>
                      </a:r>
                      <a:r>
                        <a:rPr lang="en-AU" sz="1300" b="1" i="0" baseline="0" dirty="0" smtClean="0"/>
                        <a:t> L</a:t>
                      </a:r>
                      <a:r>
                        <a:rPr lang="en-AU" sz="1300" b="1" i="0" dirty="0" smtClean="0"/>
                        <a:t>evel</a:t>
                      </a:r>
                      <a:endParaRPr lang="en-AU" sz="1300" b="1" i="0" dirty="0"/>
                    </a:p>
                  </a:txBody>
                  <a:tcPr/>
                </a:tc>
                <a:tc>
                  <a:txBody>
                    <a:bodyPr/>
                    <a:lstStyle/>
                    <a:p>
                      <a:pPr algn="ctr"/>
                      <a:r>
                        <a:rPr lang="en-AU" sz="1300" b="1" i="0" dirty="0" smtClean="0"/>
                        <a:t>PA</a:t>
                      </a:r>
                    </a:p>
                    <a:p>
                      <a:pPr algn="ctr"/>
                      <a:r>
                        <a:rPr lang="en-AU" sz="1300" b="1" i="0" dirty="0" smtClean="0"/>
                        <a:t>Tot. score</a:t>
                      </a:r>
                      <a:endParaRPr lang="en-AU" sz="1300" b="1" i="0" dirty="0"/>
                    </a:p>
                  </a:txBody>
                  <a:tcPr/>
                </a:tc>
                <a:tc>
                  <a:txBody>
                    <a:bodyPr/>
                    <a:lstStyle/>
                    <a:p>
                      <a:pPr algn="ctr"/>
                      <a:r>
                        <a:rPr lang="en-AU" sz="1300" b="1" i="0" dirty="0" smtClean="0"/>
                        <a:t>SB</a:t>
                      </a:r>
                    </a:p>
                    <a:p>
                      <a:pPr algn="ctr"/>
                      <a:r>
                        <a:rPr lang="en-AU" sz="1300" b="1" i="0" dirty="0" smtClean="0"/>
                        <a:t>Tot. score</a:t>
                      </a:r>
                      <a:endParaRPr lang="en-AU" sz="1300" b="1" i="0" dirty="0"/>
                    </a:p>
                  </a:txBody>
                  <a:tcPr/>
                </a:tc>
                <a:tc>
                  <a:txBody>
                    <a:bodyPr/>
                    <a:lstStyle/>
                    <a:p>
                      <a:pPr algn="ctr"/>
                      <a:r>
                        <a:rPr lang="en-AU" sz="1300" b="1" i="0" dirty="0" smtClean="0"/>
                        <a:t>PA+SB</a:t>
                      </a:r>
                    </a:p>
                    <a:p>
                      <a:pPr algn="ctr"/>
                      <a:r>
                        <a:rPr lang="en-AU" sz="1300" b="1" i="0" dirty="0" smtClean="0"/>
                        <a:t>Tot. score</a:t>
                      </a:r>
                      <a:endParaRPr lang="en-AU" sz="1300" b="1" i="0" dirty="0"/>
                    </a:p>
                  </a:txBody>
                  <a:tcPr/>
                </a:tc>
              </a:tr>
              <a:tr h="435536">
                <a:tc>
                  <a:txBody>
                    <a:bodyPr/>
                    <a:lstStyle/>
                    <a:p>
                      <a:pPr marL="0" indent="0" algn="l">
                        <a:buFont typeface="Wingdings" panose="05000000000000000000" pitchFamily="2" charset="2"/>
                        <a:buNone/>
                      </a:pPr>
                      <a:r>
                        <a:rPr lang="en-AU" sz="1300" b="1" dirty="0" smtClean="0"/>
                        <a:t>Low </a:t>
                      </a:r>
                    </a:p>
                    <a:p>
                      <a:pPr marL="0" indent="0" algn="l">
                        <a:buFont typeface="Wingdings" panose="05000000000000000000" pitchFamily="2" charset="2"/>
                        <a:buNone/>
                      </a:pPr>
                      <a:r>
                        <a:rPr lang="en-AU" sz="1300" dirty="0" smtClean="0"/>
                        <a:t>(&lt;33% of the entire intervention)</a:t>
                      </a:r>
                      <a:endParaRPr lang="en-AU" sz="1300" b="1" dirty="0"/>
                    </a:p>
                  </a:txBody>
                  <a:tcPr anchor="ctr"/>
                </a:tc>
                <a:tc>
                  <a:txBody>
                    <a:bodyPr/>
                    <a:lstStyle/>
                    <a:p>
                      <a:pPr marL="0" indent="0" algn="l">
                        <a:buFont typeface="Wingdings" panose="05000000000000000000" pitchFamily="2" charset="2"/>
                        <a:buNone/>
                      </a:pPr>
                      <a:r>
                        <a:rPr lang="en-AU" sz="1300" dirty="0" smtClean="0"/>
                        <a:t>0 – 2</a:t>
                      </a:r>
                      <a:endParaRPr lang="en-AU" sz="1300" dirty="0"/>
                    </a:p>
                  </a:txBody>
                  <a:tcPr anchor="ctr"/>
                </a:tc>
                <a:tc>
                  <a:txBody>
                    <a:bodyPr/>
                    <a:lstStyle/>
                    <a:p>
                      <a:pPr marL="0" indent="0" algn="l">
                        <a:buFont typeface="Wingdings" panose="05000000000000000000" pitchFamily="2" charset="2"/>
                        <a:buNone/>
                      </a:pPr>
                      <a:r>
                        <a:rPr lang="en-AU" sz="1300" dirty="0" smtClean="0"/>
                        <a:t>0 – 1</a:t>
                      </a:r>
                      <a:endParaRPr lang="en-AU" sz="1300" dirty="0"/>
                    </a:p>
                  </a:txBody>
                  <a:tcPr anchor="ctr"/>
                </a:tc>
                <a:tc>
                  <a:txBody>
                    <a:bodyPr/>
                    <a:lstStyle/>
                    <a:p>
                      <a:pPr marL="0" indent="0" algn="l">
                        <a:buFont typeface="Wingdings" panose="05000000000000000000" pitchFamily="2" charset="2"/>
                        <a:buNone/>
                      </a:pPr>
                      <a:r>
                        <a:rPr lang="en-AU" sz="1300" dirty="0" smtClean="0"/>
                        <a:t>0 – 2</a:t>
                      </a:r>
                      <a:endParaRPr lang="en-AU" sz="1300" dirty="0"/>
                    </a:p>
                  </a:txBody>
                  <a:tcPr anchor="ctr"/>
                </a:tc>
              </a:tr>
              <a:tr h="455855">
                <a:tc>
                  <a:txBody>
                    <a:bodyPr/>
                    <a:lstStyle/>
                    <a:p>
                      <a:pPr algn="l"/>
                      <a:r>
                        <a:rPr lang="en-AU" sz="1300" b="1" dirty="0" smtClean="0"/>
                        <a:t>Moderate</a:t>
                      </a:r>
                    </a:p>
                    <a:p>
                      <a:pPr algn="l"/>
                      <a:r>
                        <a:rPr lang="en-AU" sz="1300" dirty="0" smtClean="0"/>
                        <a:t>(33-67% of the entire intervention)</a:t>
                      </a:r>
                      <a:endParaRPr lang="en-AU" sz="1300" b="1" dirty="0"/>
                    </a:p>
                  </a:txBody>
                  <a:tcPr anchor="ctr"/>
                </a:tc>
                <a:tc>
                  <a:txBody>
                    <a:bodyPr/>
                    <a:lstStyle/>
                    <a:p>
                      <a:pPr algn="l"/>
                      <a:r>
                        <a:rPr lang="en-AU" sz="1300" dirty="0" smtClean="0"/>
                        <a:t>2.001</a:t>
                      </a:r>
                      <a:r>
                        <a:rPr lang="en-AU" sz="1300" baseline="0" dirty="0" smtClean="0"/>
                        <a:t> – 4</a:t>
                      </a:r>
                      <a:endParaRPr lang="en-AU" sz="1300" dirty="0"/>
                    </a:p>
                  </a:txBody>
                  <a:tcPr anchor="ctr"/>
                </a:tc>
                <a:tc>
                  <a:txBody>
                    <a:bodyPr/>
                    <a:lstStyle/>
                    <a:p>
                      <a:pPr marL="0" indent="0" algn="l">
                        <a:buFont typeface="Wingdings" panose="05000000000000000000" pitchFamily="2" charset="2"/>
                        <a:buNone/>
                      </a:pPr>
                      <a:r>
                        <a:rPr lang="en-AU" sz="1300" dirty="0" smtClean="0"/>
                        <a:t>2 – 3</a:t>
                      </a:r>
                      <a:endParaRPr lang="en-AU" sz="1300" dirty="0"/>
                    </a:p>
                  </a:txBody>
                  <a:tcPr anchor="ctr"/>
                </a:tc>
                <a:tc>
                  <a:txBody>
                    <a:bodyPr/>
                    <a:lstStyle/>
                    <a:p>
                      <a:pPr marL="0" indent="0" algn="l">
                        <a:buFont typeface="Wingdings" panose="05000000000000000000" pitchFamily="2" charset="2"/>
                        <a:buNone/>
                      </a:pPr>
                      <a:r>
                        <a:rPr lang="en-AU" sz="1300" dirty="0" smtClean="0"/>
                        <a:t>2.001 – 5</a:t>
                      </a:r>
                      <a:endParaRPr lang="en-AU" sz="1300" dirty="0"/>
                    </a:p>
                  </a:txBody>
                  <a:tcPr anchor="ctr"/>
                </a:tc>
              </a:tr>
              <a:tr h="396280">
                <a:tc>
                  <a:txBody>
                    <a:bodyPr/>
                    <a:lstStyle/>
                    <a:p>
                      <a:pPr algn="l"/>
                      <a:r>
                        <a:rPr lang="en-AU" sz="1300" b="1" dirty="0" smtClean="0"/>
                        <a:t>High </a:t>
                      </a:r>
                    </a:p>
                    <a:p>
                      <a:pPr algn="l"/>
                      <a:r>
                        <a:rPr lang="en-AU" sz="1300" dirty="0" smtClean="0"/>
                        <a:t>(&gt;67% of the entire intervention)</a:t>
                      </a:r>
                      <a:endParaRPr lang="en-AU" sz="1300" b="1" dirty="0"/>
                    </a:p>
                  </a:txBody>
                  <a:tcPr anchor="ctr"/>
                </a:tc>
                <a:tc>
                  <a:txBody>
                    <a:bodyPr/>
                    <a:lstStyle/>
                    <a:p>
                      <a:pPr algn="l"/>
                      <a:r>
                        <a:rPr lang="en-AU" sz="1300" dirty="0" smtClean="0"/>
                        <a:t>4.001 - 6</a:t>
                      </a:r>
                      <a:endParaRPr lang="en-AU" sz="1300" dirty="0"/>
                    </a:p>
                  </a:txBody>
                  <a:tcPr anchor="ctr"/>
                </a:tc>
                <a:tc>
                  <a:txBody>
                    <a:bodyPr/>
                    <a:lstStyle/>
                    <a:p>
                      <a:pPr marL="0" indent="0" algn="l">
                        <a:buFont typeface="Wingdings" panose="05000000000000000000" pitchFamily="2" charset="2"/>
                        <a:buNone/>
                      </a:pPr>
                      <a:r>
                        <a:rPr lang="en-AU" sz="1300" dirty="0" smtClean="0"/>
                        <a:t>4</a:t>
                      </a:r>
                      <a:endParaRPr lang="en-AU" sz="1300" dirty="0"/>
                    </a:p>
                  </a:txBody>
                  <a:tcPr anchor="ctr"/>
                </a:tc>
                <a:tc>
                  <a:txBody>
                    <a:bodyPr/>
                    <a:lstStyle/>
                    <a:p>
                      <a:pPr marL="0" indent="0" algn="l">
                        <a:buFont typeface="Wingdings" panose="05000000000000000000" pitchFamily="2" charset="2"/>
                        <a:buNone/>
                      </a:pPr>
                      <a:r>
                        <a:rPr lang="en-AU" sz="1300" dirty="0" smtClean="0"/>
                        <a:t>5.001</a:t>
                      </a:r>
                      <a:r>
                        <a:rPr lang="en-AU" sz="1300" baseline="0" dirty="0" smtClean="0"/>
                        <a:t> - 8</a:t>
                      </a:r>
                      <a:endParaRPr lang="en-AU" sz="1300" dirty="0"/>
                    </a:p>
                  </a:txBody>
                  <a:tcPr anchor="ctr"/>
                </a:tc>
              </a:tr>
              <a:tr h="412656">
                <a:tc>
                  <a:txBody>
                    <a:bodyPr/>
                    <a:lstStyle/>
                    <a:p>
                      <a:pPr algn="ctr"/>
                      <a:r>
                        <a:rPr lang="en-AU" sz="1200" b="1" i="0" dirty="0" smtClean="0">
                          <a:solidFill>
                            <a:schemeClr val="tx1"/>
                          </a:solidFill>
                        </a:rPr>
                        <a:t>Tota</a:t>
                      </a:r>
                      <a:r>
                        <a:rPr lang="en-AU" sz="1200" b="1" i="0" baseline="0" dirty="0" smtClean="0">
                          <a:solidFill>
                            <a:schemeClr val="tx1"/>
                          </a:solidFill>
                        </a:rPr>
                        <a:t>l no. questions</a:t>
                      </a:r>
                    </a:p>
                    <a:p>
                      <a:pPr algn="ctr"/>
                      <a:r>
                        <a:rPr lang="en-AU" sz="1200" b="1" i="1" baseline="0" dirty="0" smtClean="0">
                          <a:solidFill>
                            <a:srgbClr val="002060"/>
                          </a:solidFill>
                        </a:rPr>
                        <a:t>Minimum data</a:t>
                      </a:r>
                      <a:endParaRPr lang="en-AU" sz="1200" b="1" i="1" dirty="0">
                        <a:solidFill>
                          <a:srgbClr val="002060"/>
                        </a:solidFill>
                      </a:endParaRPr>
                    </a:p>
                  </a:txBody>
                  <a:tcPr/>
                </a:tc>
                <a:tc>
                  <a:txBody>
                    <a:bodyPr/>
                    <a:lstStyle/>
                    <a:p>
                      <a:pPr algn="ctr"/>
                      <a:r>
                        <a:rPr lang="en-AU" sz="1200" b="1" dirty="0" smtClean="0"/>
                        <a:t>6 questions</a:t>
                      </a:r>
                    </a:p>
                    <a:p>
                      <a:pPr algn="ctr"/>
                      <a:r>
                        <a:rPr lang="en-AU" sz="1200" b="1" i="1" dirty="0" smtClean="0">
                          <a:solidFill>
                            <a:srgbClr val="002060"/>
                          </a:solidFill>
                        </a:rPr>
                        <a:t>(min. 5/6)</a:t>
                      </a:r>
                      <a:endParaRPr lang="en-AU" sz="1200" b="1" i="1" dirty="0">
                        <a:solidFill>
                          <a:srgbClr val="002060"/>
                        </a:solidFill>
                      </a:endParaRPr>
                    </a:p>
                  </a:txBody>
                  <a:tcPr/>
                </a:tc>
                <a:tc>
                  <a:txBody>
                    <a:bodyPr/>
                    <a:lstStyle/>
                    <a:p>
                      <a:pPr marL="0" indent="0" algn="ctr">
                        <a:buFont typeface="Wingdings" panose="05000000000000000000" pitchFamily="2" charset="2"/>
                        <a:buNone/>
                      </a:pPr>
                      <a:r>
                        <a:rPr lang="en-AU" sz="1200" b="1" dirty="0" smtClean="0"/>
                        <a:t>4 questions</a:t>
                      </a:r>
                    </a:p>
                    <a:p>
                      <a:pPr marL="0" indent="0" algn="ctr">
                        <a:buFont typeface="Wingdings" panose="05000000000000000000" pitchFamily="2" charset="2"/>
                        <a:buNone/>
                      </a:pPr>
                      <a:r>
                        <a:rPr lang="en-AU" sz="1200" b="1" i="1" dirty="0" smtClean="0">
                          <a:solidFill>
                            <a:srgbClr val="002060"/>
                          </a:solidFill>
                        </a:rPr>
                        <a:t>(Complete)</a:t>
                      </a:r>
                      <a:endParaRPr lang="en-AU" sz="1200" b="1" i="1" dirty="0">
                        <a:solidFill>
                          <a:srgbClr val="002060"/>
                        </a:solidFill>
                      </a:endParaRPr>
                    </a:p>
                  </a:txBody>
                  <a:tcPr/>
                </a:tc>
                <a:tc>
                  <a:txBody>
                    <a:bodyPr/>
                    <a:lstStyle/>
                    <a:p>
                      <a:pPr marL="0" indent="0" algn="ctr">
                        <a:buFont typeface="Wingdings" panose="05000000000000000000" pitchFamily="2" charset="2"/>
                        <a:buNone/>
                      </a:pPr>
                      <a:r>
                        <a:rPr lang="en-AU" sz="1200" b="1" dirty="0" smtClean="0"/>
                        <a:t>8 questions</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AU" sz="1200" b="1" i="1" dirty="0" smtClean="0">
                          <a:solidFill>
                            <a:srgbClr val="002060"/>
                          </a:solidFill>
                        </a:rPr>
                        <a:t>(min. 7/8)</a:t>
                      </a:r>
                    </a:p>
                  </a:txBody>
                  <a:tcPr/>
                </a:tc>
              </a:tr>
            </a:tbl>
          </a:graphicData>
        </a:graphic>
      </p:graphicFrame>
    </p:spTree>
    <p:extLst>
      <p:ext uri="{BB962C8B-B14F-4D97-AF65-F5344CB8AC3E}">
        <p14:creationId xmlns:p14="http://schemas.microsoft.com/office/powerpoint/2010/main" val="2720324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chemeClr val="accent5">
                    <a:lumMod val="50000"/>
                  </a:schemeClr>
                </a:solidFill>
              </a:rPr>
              <a:t>Participant characteristics: Evaluation surveys</a:t>
            </a:r>
            <a:endParaRPr lang="en-AU" sz="2800" dirty="0">
              <a:solidFill>
                <a:schemeClr val="accent5">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72060341"/>
              </p:ext>
            </p:extLst>
          </p:nvPr>
        </p:nvGraphicFramePr>
        <p:xfrm>
          <a:off x="754373" y="1349995"/>
          <a:ext cx="7643192" cy="2377440"/>
        </p:xfrm>
        <a:graphic>
          <a:graphicData uri="http://schemas.openxmlformats.org/drawingml/2006/table">
            <a:tbl>
              <a:tblPr firstRow="1" bandRow="1">
                <a:tableStyleId>{69CF1AB2-1976-4502-BF36-3FF5EA218861}</a:tableStyleId>
              </a:tblPr>
              <a:tblGrid>
                <a:gridCol w="921542"/>
                <a:gridCol w="3473504"/>
                <a:gridCol w="3248146"/>
              </a:tblGrid>
              <a:tr h="304046">
                <a:tc>
                  <a:txBody>
                    <a:bodyPr/>
                    <a:lstStyle/>
                    <a:p>
                      <a:pPr algn="ctr"/>
                      <a:endParaRPr lang="en-AU" sz="1400" dirty="0"/>
                    </a:p>
                  </a:txBody>
                  <a:tcPr>
                    <a:solidFill>
                      <a:schemeClr val="accent5">
                        <a:lumMod val="50000"/>
                      </a:schemeClr>
                    </a:solidFill>
                  </a:tcPr>
                </a:tc>
                <a:tc>
                  <a:txBody>
                    <a:bodyPr/>
                    <a:lstStyle/>
                    <a:p>
                      <a:pPr algn="ctr"/>
                      <a:r>
                        <a:rPr lang="en-AU" sz="1400" dirty="0" smtClean="0">
                          <a:solidFill>
                            <a:schemeClr val="bg1"/>
                          </a:solidFill>
                        </a:rPr>
                        <a:t>Baseline Trial</a:t>
                      </a:r>
                      <a:r>
                        <a:rPr lang="en-AU" sz="1400" baseline="0" dirty="0" smtClean="0">
                          <a:solidFill>
                            <a:schemeClr val="bg1"/>
                          </a:solidFill>
                        </a:rPr>
                        <a:t> Consent</a:t>
                      </a:r>
                    </a:p>
                    <a:p>
                      <a:pPr algn="ctr"/>
                      <a:r>
                        <a:rPr lang="en-AU" sz="1400" baseline="0" dirty="0" smtClean="0">
                          <a:solidFill>
                            <a:schemeClr val="bg1"/>
                          </a:solidFill>
                        </a:rPr>
                        <a:t>(15 intervention schools)</a:t>
                      </a:r>
                      <a:endParaRPr lang="en-AU" sz="1400" dirty="0">
                        <a:solidFill>
                          <a:schemeClr val="bg1"/>
                        </a:solidFill>
                      </a:endParaRPr>
                    </a:p>
                  </a:txBody>
                  <a:tcPr>
                    <a:solidFill>
                      <a:schemeClr val="accent5">
                        <a:lumMod val="50000"/>
                      </a:schemeClr>
                    </a:solidFill>
                  </a:tcPr>
                </a:tc>
                <a:tc>
                  <a:txBody>
                    <a:bodyPr/>
                    <a:lstStyle/>
                    <a:p>
                      <a:pPr algn="ctr"/>
                      <a:r>
                        <a:rPr lang="en-AU" sz="1400" dirty="0" smtClean="0">
                          <a:solidFill>
                            <a:schemeClr val="bg1"/>
                          </a:solidFill>
                        </a:rPr>
                        <a:t>Evaluation Surveys</a:t>
                      </a:r>
                    </a:p>
                    <a:p>
                      <a:pPr algn="ctr"/>
                      <a:r>
                        <a:rPr lang="en-AU" sz="1400" dirty="0" smtClean="0">
                          <a:solidFill>
                            <a:schemeClr val="bg1"/>
                          </a:solidFill>
                        </a:rPr>
                        <a:t>Baseline</a:t>
                      </a:r>
                      <a:endParaRPr lang="en-AU" sz="1400" dirty="0">
                        <a:solidFill>
                          <a:schemeClr val="bg1"/>
                        </a:solidFill>
                      </a:endParaRPr>
                    </a:p>
                  </a:txBody>
                  <a:tcPr>
                    <a:solidFill>
                      <a:schemeClr val="accent5">
                        <a:lumMod val="50000"/>
                      </a:schemeClr>
                    </a:solidFill>
                  </a:tcPr>
                </a:tc>
              </a:tr>
              <a:tr h="649982">
                <a:tc>
                  <a:txBody>
                    <a:bodyPr/>
                    <a:lstStyle/>
                    <a:p>
                      <a:r>
                        <a:rPr lang="en-AU" sz="1400" b="1" dirty="0" smtClean="0"/>
                        <a:t>Children</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443 provided trial consent (</a:t>
                      </a:r>
                      <a:r>
                        <a:rPr lang="en-AU" sz="1400" u="sng" dirty="0" smtClean="0"/>
                        <a:t>&gt;</a:t>
                      </a:r>
                      <a:r>
                        <a:rPr lang="en-AU" sz="1400" dirty="0" smtClean="0"/>
                        <a:t>1</a:t>
                      </a:r>
                      <a:r>
                        <a:rPr lang="en-AU" sz="1400" baseline="0" dirty="0" smtClean="0"/>
                        <a:t> </a:t>
                      </a:r>
                      <a:r>
                        <a:rPr lang="en-AU" sz="1400" baseline="0" dirty="0" err="1" smtClean="0"/>
                        <a:t>eval</a:t>
                      </a:r>
                      <a:r>
                        <a:rPr lang="en-AU" sz="1400" baseline="0" dirty="0" smtClean="0"/>
                        <a:t>. </a:t>
                      </a:r>
                      <a:r>
                        <a:rPr lang="en-AU" sz="1400" baseline="0" dirty="0" err="1" smtClean="0"/>
                        <a:t>ax</a:t>
                      </a:r>
                      <a:r>
                        <a:rPr lang="en-AU" sz="1400" baseline="0" dirty="0" smtClean="0"/>
                        <a:t>)</a:t>
                      </a:r>
                      <a:endParaRPr lang="en-AU" sz="14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dirty="0" smtClean="0"/>
                        <a:t>253 valid </a:t>
                      </a:r>
                      <a:r>
                        <a:rPr lang="en-AU" sz="1200" i="0" dirty="0" err="1" smtClean="0"/>
                        <a:t>accelerometry</a:t>
                      </a:r>
                      <a:r>
                        <a:rPr lang="en-AU" sz="1200" i="0" dirty="0" smtClean="0"/>
                        <a:t> and survey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92% </a:t>
                      </a:r>
                      <a:r>
                        <a:rPr lang="en-AU" sz="1600" b="0" dirty="0" smtClean="0">
                          <a:solidFill>
                            <a:schemeClr val="tx1"/>
                          </a:solidFill>
                        </a:rPr>
                        <a:t>(n=407)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58% girls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mean [SD] age: 8.2 [0.47 years]</a:t>
                      </a:r>
                      <a:endParaRPr lang="en-US" sz="1200" dirty="0" smtClean="0">
                        <a:solidFill>
                          <a:schemeClr val="accent1">
                            <a:lumMod val="75000"/>
                          </a:schemeClr>
                        </a:solidFill>
                      </a:endParaRPr>
                    </a:p>
                  </a:txBody>
                  <a:tcPr>
                    <a:noFill/>
                  </a:tcPr>
                </a:tc>
              </a:tr>
              <a:tr h="277356">
                <a:tc>
                  <a:txBody>
                    <a:bodyPr/>
                    <a:lstStyle/>
                    <a:p>
                      <a:r>
                        <a:rPr lang="en-AU" sz="1400" b="1" dirty="0" smtClean="0"/>
                        <a:t>Teachers</a:t>
                      </a:r>
                      <a:endParaRPr lang="en-AU" sz="1400" b="1"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163 enrolled in trial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52% </a:t>
                      </a:r>
                      <a:r>
                        <a:rPr lang="en-AU" sz="1600" b="0" dirty="0" smtClean="0">
                          <a:solidFill>
                            <a:schemeClr val="tx1"/>
                          </a:solidFill>
                        </a:rPr>
                        <a:t>(n=85)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83% female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mean [SD] age 37 (12.5)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93% fulltime and taught for 12.4 (12.1) years</a:t>
                      </a:r>
                    </a:p>
                  </a:txBody>
                  <a:tcPr>
                    <a:noFill/>
                  </a:tcPr>
                </a:tc>
              </a:tr>
            </a:tbl>
          </a:graphicData>
        </a:graphic>
      </p:graphicFrame>
    </p:spTree>
    <p:extLst>
      <p:ext uri="{BB962C8B-B14F-4D97-AF65-F5344CB8AC3E}">
        <p14:creationId xmlns:p14="http://schemas.microsoft.com/office/powerpoint/2010/main" val="3716545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7226</TotalTime>
  <Words>3862</Words>
  <Application>Microsoft Office PowerPoint</Application>
  <PresentationFormat>Custom</PresentationFormat>
  <Paragraphs>673</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ＭＳ Ｐゴシック</vt:lpstr>
      <vt:lpstr>Arial</vt:lpstr>
      <vt:lpstr>Calibri</vt:lpstr>
      <vt:lpstr>Courier New</vt:lpstr>
      <vt:lpstr>OCR A Extended</vt:lpstr>
      <vt:lpstr>Symbol</vt:lpstr>
      <vt:lpstr>Times New Roman</vt:lpstr>
      <vt:lpstr>Wingdings</vt:lpstr>
      <vt:lpstr>Office Theme</vt:lpstr>
      <vt:lpstr>Linking implementation and outcomes: Process evaluation of Transform-Us! to promote children’s physical activity and reduce sedentary behaviour</vt:lpstr>
      <vt:lpstr>Physical inactivity and sedentary behaviour  in children</vt:lpstr>
      <vt:lpstr>Transform-Us!</vt:lpstr>
      <vt:lpstr>Transform-Us! RCT</vt:lpstr>
      <vt:lpstr>RCT Measures</vt:lpstr>
      <vt:lpstr>Process evaluation design </vt:lpstr>
      <vt:lpstr>PowerPoint Presentation</vt:lpstr>
      <vt:lpstr>Teacher implementation level</vt:lpstr>
      <vt:lpstr>Participant characteristics: Evaluation surveys</vt:lpstr>
      <vt:lpstr>Teacher fidelity &amp; dose delivered</vt:lpstr>
      <vt:lpstr>Teacher fidelity &amp; dose delivered</vt:lpstr>
      <vt:lpstr>Teacher fidelity &amp; dose delivered</vt:lpstr>
      <vt:lpstr>Teacher implementation level</vt:lpstr>
      <vt:lpstr>Association between implementation &amp; outcomes</vt:lpstr>
      <vt:lpstr>Key facilitators: Uptake &amp; delivery</vt:lpstr>
      <vt:lpstr>PowerPoint Presentation</vt:lpstr>
      <vt:lpstr>Key barriers: Uptake &amp; delivery</vt:lpstr>
      <vt:lpstr>PowerPoint Presentation</vt:lpstr>
      <vt:lpstr>Translating Research into Practice: Context specific</vt:lpstr>
      <vt:lpstr>Translating Research into Practice: Context specific</vt:lpstr>
      <vt:lpstr>Translating Research into Practice: Context specific</vt:lpstr>
      <vt:lpstr>Translating Research into Practice: Context specific</vt:lpstr>
      <vt:lpstr>Translating Research into Practice: Generalizability</vt:lpstr>
      <vt:lpstr>Translating Research into Practice: Generalizability</vt:lpstr>
      <vt:lpstr>Translating Research into Practice: Generalizability</vt:lpstr>
      <vt:lpstr>Translating Research into Practice: Generalizability</vt:lpstr>
      <vt:lpstr>Translating Research into Practice: Generalizability</vt:lpstr>
      <vt:lpstr>Acknowledgements</vt:lpstr>
    </vt:vector>
  </TitlesOfParts>
  <Company>Deakin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Felling</dc:creator>
  <cp:lastModifiedBy>Harriet Koorts</cp:lastModifiedBy>
  <cp:revision>366</cp:revision>
  <cp:lastPrinted>2013-03-12T06:02:49Z</cp:lastPrinted>
  <dcterms:created xsi:type="dcterms:W3CDTF">2013-02-24T22:35:09Z</dcterms:created>
  <dcterms:modified xsi:type="dcterms:W3CDTF">2017-09-07T20:00:14Z</dcterms:modified>
</cp:coreProperties>
</file>