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0" r:id="rId7"/>
    <p:sldId id="262" r:id="rId8"/>
    <p:sldId id="263" r:id="rId9"/>
    <p:sldId id="271"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981" autoAdjust="0"/>
    <p:restoredTop sz="82466" autoAdjust="0"/>
  </p:normalViewPr>
  <p:slideViewPr>
    <p:cSldViewPr snapToGrid="0">
      <p:cViewPr varScale="1">
        <p:scale>
          <a:sx n="125" d="100"/>
          <a:sy n="125" d="100"/>
        </p:scale>
        <p:origin x="-512" y="-1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7" d="100"/>
          <a:sy n="117" d="100"/>
        </p:scale>
        <p:origin x="-40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53ECF-90F6-D242-9917-3F47160B9455}" type="datetimeFigureOut">
              <a:rPr lang="en-US" smtClean="0"/>
              <a:t>17-09-05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309EE-B6EB-E141-AEAD-F1703AD250EE}" type="slidenum">
              <a:rPr lang="en-US" smtClean="0"/>
              <a:t>‹#›</a:t>
            </a:fld>
            <a:endParaRPr lang="en-US"/>
          </a:p>
        </p:txBody>
      </p:sp>
    </p:spTree>
    <p:extLst>
      <p:ext uri="{BB962C8B-B14F-4D97-AF65-F5344CB8AC3E}">
        <p14:creationId xmlns:p14="http://schemas.microsoft.com/office/powerpoint/2010/main" val="3029167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a:t>
            </a:fld>
            <a:endParaRPr lang="en-US"/>
          </a:p>
        </p:txBody>
      </p:sp>
    </p:spTree>
    <p:extLst>
      <p:ext uri="{BB962C8B-B14F-4D97-AF65-F5344CB8AC3E}">
        <p14:creationId xmlns:p14="http://schemas.microsoft.com/office/powerpoint/2010/main" val="178976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7111" y="4343400"/>
            <a:ext cx="6361358"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kern="1200" dirty="0" smtClean="0">
                <a:solidFill>
                  <a:schemeClr val="tx1"/>
                </a:solidFill>
                <a:effectLst/>
              </a:rPr>
              <a:t>Figure 1 summarizes the seven types of typhoid-relevant interventions implemented in each of the eight countries between 1990 and 2015, along with an indication of the scope of the target population (i.e., national or subnational).  Overall, relatively few typhoid-specific interventions were reportedly implemented in these eight countries, however all countries implemented interventions for diarrheal disease control and regulations for food safety and food handlers. While, most countries implemented agricultural and sewage treatment practices, very few addressed the control of antibiotic medication. No additional control interventions were mentioned by the participants in any of the eight countries, over and above those included in the interview</a:t>
            </a:r>
            <a:r>
              <a:rPr lang="en-CA" kern="1200" dirty="0" smtClean="0">
                <a:solidFill>
                  <a:schemeClr val="tx1"/>
                </a:solidFill>
                <a:effectLst/>
              </a:rPr>
              <a:t>.</a:t>
            </a:r>
            <a:endParaRPr lang="en-US" dirty="0" smtClean="0"/>
          </a:p>
          <a:p>
            <a:endParaRPr lang="en-US" dirty="0" smtClean="0"/>
          </a:p>
          <a:p>
            <a:r>
              <a:rPr lang="en-CA" b="1" kern="1200" dirty="0" smtClean="0">
                <a:solidFill>
                  <a:schemeClr val="tx1"/>
                </a:solidFill>
                <a:effectLst/>
              </a:rPr>
              <a:t>Typhoid-specific interventions</a:t>
            </a:r>
            <a:r>
              <a:rPr lang="en-CA" kern="1200" dirty="0" smtClean="0">
                <a:solidFill>
                  <a:schemeClr val="tx1"/>
                </a:solidFill>
                <a:effectLst/>
              </a:rPr>
              <a:t>. Typhoid-specific interventions typically occurred in response to local typhoid outbreaks, and included vaccination campaigns; public education regarding the causes, treatment and prevention of typhoid fever; and physician education to improve diagnosis and treatment. In Vietnam, for instance, typhoid fever outbreaks in the Mekong River Delta in the early 1990s triggered vaccination programs in the area, as well as public education about proper hand washing techniques and boiling water prior to consumption. Typhoid-relevant interventions in Pakistan were implemented in response to emergency situations, such as the earthquake in 2005 and floods in 2010, and focused on vaccinations for children under 5 years of age living in the affected areas, and public educating about clean water and sanitation. Typhoid control in South Africa was similar, such that local typhoid outbreaks stimulated improvements in water systems, vaccination campaigns, and fever screening for migrants at the borders. Not all countries reportedly implemented interventions specifically targeting typhoid fever (i.e., Nigeria and Bangladesh reported no typhoid-specific interventions between 1990 and 2015).</a:t>
            </a:r>
          </a:p>
          <a:p>
            <a:endParaRPr lang="en-US" dirty="0"/>
          </a:p>
        </p:txBody>
      </p:sp>
      <p:sp>
        <p:nvSpPr>
          <p:cNvPr id="4" name="Slide Number Placeholder 3"/>
          <p:cNvSpPr>
            <a:spLocks noGrp="1"/>
          </p:cNvSpPr>
          <p:nvPr>
            <p:ph type="sldNum" sz="quarter" idx="10"/>
          </p:nvPr>
        </p:nvSpPr>
        <p:spPr/>
        <p:txBody>
          <a:bodyPr/>
          <a:lstStyle/>
          <a:p>
            <a:fld id="{0EB309EE-B6EB-E141-AEAD-F1703AD250EE}" type="slidenum">
              <a:rPr lang="en-US" smtClean="0"/>
              <a:t>10</a:t>
            </a:fld>
            <a:endParaRPr lang="en-US"/>
          </a:p>
        </p:txBody>
      </p:sp>
    </p:spTree>
    <p:extLst>
      <p:ext uri="{BB962C8B-B14F-4D97-AF65-F5344CB8AC3E}">
        <p14:creationId xmlns:p14="http://schemas.microsoft.com/office/powerpoint/2010/main" val="423248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11</a:t>
            </a:fld>
            <a:endParaRPr lang="en-US"/>
          </a:p>
        </p:txBody>
      </p:sp>
    </p:spTree>
    <p:extLst>
      <p:ext uri="{BB962C8B-B14F-4D97-AF65-F5344CB8AC3E}">
        <p14:creationId xmlns:p14="http://schemas.microsoft.com/office/powerpoint/2010/main" val="79513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12</a:t>
            </a:fld>
            <a:endParaRPr lang="en-US"/>
          </a:p>
        </p:txBody>
      </p:sp>
    </p:spTree>
    <p:extLst>
      <p:ext uri="{BB962C8B-B14F-4D97-AF65-F5344CB8AC3E}">
        <p14:creationId xmlns:p14="http://schemas.microsoft.com/office/powerpoint/2010/main" val="129748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13</a:t>
            </a:fld>
            <a:endParaRPr lang="en-US"/>
          </a:p>
        </p:txBody>
      </p:sp>
    </p:spTree>
    <p:extLst>
      <p:ext uri="{BB962C8B-B14F-4D97-AF65-F5344CB8AC3E}">
        <p14:creationId xmlns:p14="http://schemas.microsoft.com/office/powerpoint/2010/main" val="315263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kern="1200" dirty="0" smtClean="0">
                <a:solidFill>
                  <a:schemeClr val="tx1"/>
                </a:solidFill>
                <a:effectLst/>
                <a:latin typeface="+mn-lt"/>
                <a:ea typeface="+mn-ea"/>
                <a:cs typeface="+mn-cs"/>
              </a:rPr>
              <a:t>Table 2 summarizes the means and standard deviations for CFIR domains, and within each domain, for the construct with the highest ratings in each of the eight countries. The average ratings for the 5 CFIR domains were centered around and above the middle point of the scale. The same constructs were consistently rated as highly associated with implementation success across the eight countries: </a:t>
            </a:r>
            <a:r>
              <a:rPr lang="en-CA" i="1" kern="1200" dirty="0" smtClean="0">
                <a:solidFill>
                  <a:schemeClr val="tx1"/>
                </a:solidFill>
                <a:effectLst/>
                <a:latin typeface="+mn-lt"/>
                <a:ea typeface="+mn-ea"/>
                <a:cs typeface="+mn-cs"/>
              </a:rPr>
              <a:t>Intervention Characteristics</a:t>
            </a:r>
            <a:r>
              <a:rPr lang="en-CA" kern="1200" dirty="0" smtClean="0">
                <a:solidFill>
                  <a:schemeClr val="tx1"/>
                </a:solidFill>
                <a:effectLst/>
                <a:latin typeface="+mn-lt"/>
                <a:ea typeface="+mn-ea"/>
                <a:cs typeface="+mn-cs"/>
              </a:rPr>
              <a:t> 1) evidence strength and quality, 2) relative advantage, and 3) adaptability; </a:t>
            </a:r>
            <a:r>
              <a:rPr lang="en-CA" i="1" kern="1200" dirty="0" smtClean="0">
                <a:solidFill>
                  <a:schemeClr val="tx1"/>
                </a:solidFill>
                <a:effectLst/>
                <a:latin typeface="+mn-lt"/>
                <a:ea typeface="+mn-ea"/>
                <a:cs typeface="+mn-cs"/>
              </a:rPr>
              <a:t>Outer Setting</a:t>
            </a:r>
            <a:r>
              <a:rPr lang="en-CA" kern="1200" dirty="0" smtClean="0">
                <a:solidFill>
                  <a:schemeClr val="tx1"/>
                </a:solidFill>
                <a:effectLst/>
                <a:latin typeface="+mn-lt"/>
                <a:ea typeface="+mn-ea"/>
                <a:cs typeface="+mn-cs"/>
              </a:rPr>
              <a:t> 1) patient needs and resources and 2) external policy and incentives; </a:t>
            </a:r>
            <a:r>
              <a:rPr lang="en-CA" i="1" kern="1200" dirty="0" smtClean="0">
                <a:solidFill>
                  <a:schemeClr val="tx1"/>
                </a:solidFill>
                <a:effectLst/>
                <a:latin typeface="+mn-lt"/>
                <a:ea typeface="+mn-ea"/>
                <a:cs typeface="+mn-cs"/>
              </a:rPr>
              <a:t>Inner Setting</a:t>
            </a:r>
            <a:r>
              <a:rPr lang="en-CA" kern="1200" dirty="0" smtClean="0">
                <a:solidFill>
                  <a:schemeClr val="tx1"/>
                </a:solidFill>
                <a:effectLst/>
                <a:latin typeface="+mn-lt"/>
                <a:ea typeface="+mn-ea"/>
                <a:cs typeface="+mn-cs"/>
              </a:rPr>
              <a:t> 1) organizational incentives and rewards and 2) available resources; </a:t>
            </a:r>
            <a:r>
              <a:rPr lang="en-CA" i="1" kern="1200" dirty="0" smtClean="0">
                <a:solidFill>
                  <a:schemeClr val="tx1"/>
                </a:solidFill>
                <a:effectLst/>
                <a:latin typeface="+mn-lt"/>
                <a:ea typeface="+mn-ea"/>
                <a:cs typeface="+mn-cs"/>
              </a:rPr>
              <a:t>Staff Characteristics</a:t>
            </a:r>
            <a:r>
              <a:rPr lang="en-CA" kern="1200" dirty="0" smtClean="0">
                <a:solidFill>
                  <a:schemeClr val="tx1"/>
                </a:solidFill>
                <a:effectLst/>
                <a:latin typeface="+mn-lt"/>
                <a:ea typeface="+mn-ea"/>
                <a:cs typeface="+mn-cs"/>
              </a:rPr>
              <a:t> 1) knowledge and beliefs about the intervention and 2) self-efficacy; </a:t>
            </a:r>
            <a:r>
              <a:rPr lang="en-CA" i="1" kern="1200" dirty="0" smtClean="0">
                <a:solidFill>
                  <a:schemeClr val="tx1"/>
                </a:solidFill>
                <a:effectLst/>
                <a:latin typeface="+mn-lt"/>
                <a:ea typeface="+mn-ea"/>
                <a:cs typeface="+mn-cs"/>
              </a:rPr>
              <a:t>Process</a:t>
            </a:r>
            <a:r>
              <a:rPr lang="en-CA" kern="1200" dirty="0" smtClean="0">
                <a:solidFill>
                  <a:schemeClr val="tx1"/>
                </a:solidFill>
                <a:effectLst/>
                <a:latin typeface="+mn-lt"/>
                <a:ea typeface="+mn-ea"/>
                <a:cs typeface="+mn-cs"/>
              </a:rPr>
              <a:t> 1) planning, 2) engaging, 3) formally appointed implementation leaders, and 4) reflecting and evaluating. </a:t>
            </a:r>
          </a:p>
          <a:p>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kern="1200" dirty="0" smtClean="0">
                <a:solidFill>
                  <a:schemeClr val="tx1"/>
                </a:solidFill>
                <a:effectLst/>
                <a:latin typeface="+mn-lt"/>
                <a:ea typeface="+mn-ea"/>
                <a:cs typeface="+mn-cs"/>
              </a:rPr>
              <a:t>In addition, qualitative analyses highlighted several contextual factors perceived to have influenced the implementation of typhoid-relevant interventions as enablers (economic development; the use of multiple implementation strategies; other epidemics or outbreaks; changes in government administration; the pressure of hosting an international event) or barriers (limited resources and planning; habitual </a:t>
            </a:r>
            <a:r>
              <a:rPr lang="en-CA" kern="1200" dirty="0" err="1" smtClean="0">
                <a:solidFill>
                  <a:schemeClr val="tx1"/>
                </a:solidFill>
                <a:effectLst/>
                <a:latin typeface="+mn-lt"/>
                <a:ea typeface="+mn-ea"/>
                <a:cs typeface="+mn-cs"/>
              </a:rPr>
              <a:t>behaviors</a:t>
            </a:r>
            <a:r>
              <a:rPr lang="en-CA" kern="1200" dirty="0" smtClean="0">
                <a:solidFill>
                  <a:schemeClr val="tx1"/>
                </a:solidFill>
                <a:effectLst/>
                <a:latin typeface="+mn-lt"/>
                <a:ea typeface="+mn-ea"/>
                <a:cs typeface="+mn-cs"/>
              </a:rPr>
              <a:t> and cultural practices; and migration) (see Table 3). Most barriers and some of the enabling factors (i.e., economic development; the use of multiple implementation strategies) were commonly noted across countries, although some enabling factors were unique to a specific country (e.g., changes in government administration in Thailand; the pressure of hosting an international event in Nigeria; other epidemics or outbreaks in Nigeria and Chile).  </a:t>
            </a:r>
          </a:p>
          <a:p>
            <a:endParaRPr lang="en-US" sz="1050" dirty="0"/>
          </a:p>
        </p:txBody>
      </p:sp>
      <p:sp>
        <p:nvSpPr>
          <p:cNvPr id="4" name="Slide Number Placeholder 3"/>
          <p:cNvSpPr>
            <a:spLocks noGrp="1"/>
          </p:cNvSpPr>
          <p:nvPr>
            <p:ph type="sldNum" sz="quarter" idx="10"/>
          </p:nvPr>
        </p:nvSpPr>
        <p:spPr/>
        <p:txBody>
          <a:bodyPr/>
          <a:lstStyle/>
          <a:p>
            <a:fld id="{0EB309EE-B6EB-E141-AEAD-F1703AD250EE}" type="slidenum">
              <a:rPr lang="en-US" smtClean="0"/>
              <a:t>14</a:t>
            </a:fld>
            <a:endParaRPr lang="en-US"/>
          </a:p>
        </p:txBody>
      </p:sp>
    </p:spTree>
    <p:extLst>
      <p:ext uri="{BB962C8B-B14F-4D97-AF65-F5344CB8AC3E}">
        <p14:creationId xmlns:p14="http://schemas.microsoft.com/office/powerpoint/2010/main" val="1470910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15</a:t>
            </a:fld>
            <a:endParaRPr lang="en-US"/>
          </a:p>
        </p:txBody>
      </p:sp>
    </p:spTree>
    <p:extLst>
      <p:ext uri="{BB962C8B-B14F-4D97-AF65-F5344CB8AC3E}">
        <p14:creationId xmlns:p14="http://schemas.microsoft.com/office/powerpoint/2010/main" val="27957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16</a:t>
            </a:fld>
            <a:endParaRPr lang="en-US"/>
          </a:p>
        </p:txBody>
      </p:sp>
    </p:spTree>
    <p:extLst>
      <p:ext uri="{BB962C8B-B14F-4D97-AF65-F5344CB8AC3E}">
        <p14:creationId xmlns:p14="http://schemas.microsoft.com/office/powerpoint/2010/main" val="60654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kern="1200" dirty="0" smtClean="0">
                <a:solidFill>
                  <a:schemeClr val="tx1"/>
                </a:solidFill>
                <a:effectLst/>
                <a:latin typeface="+mn-lt"/>
                <a:ea typeface="+mn-ea"/>
                <a:cs typeface="+mn-cs"/>
              </a:rPr>
              <a:t>Since the distinction between intervention effectiveness (typhoid control outcomes) and implementation effectiveness (whether interventions were well implemented) is important, the relative contributions of control interventions, such as investments in clean water, sanitation and hygiene (WASH) strategies, health and immunization strategies, food safety regulations or socioeconomic development remain unclear. </a:t>
            </a:r>
          </a:p>
          <a:p>
            <a:endParaRPr lang="en-CA"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kern="1200" dirty="0" smtClean="0">
                <a:solidFill>
                  <a:schemeClr val="tx1"/>
                </a:solidFill>
                <a:effectLst/>
                <a:latin typeface="+mn-lt"/>
                <a:ea typeface="+mn-ea"/>
                <a:cs typeface="+mn-cs"/>
              </a:rPr>
              <a:t>Although there is no empirical evidence on the implementation of typhoid control interventions specifically, there is some evidence on the facilitators and barriers to the implementation of other interventions in the context of LMICs, including exclusive breastfeeding, HPV vaccinations, antenatal care and maternal health and others [4-7]. Many implementation barriers appear to be common across countries. For instance, a secondary qualitative analysis of meeting reports and articles describing projects undertaken by </a:t>
            </a:r>
            <a:r>
              <a:rPr lang="en-CA" kern="1200" dirty="0" err="1" smtClean="0">
                <a:solidFill>
                  <a:schemeClr val="tx1"/>
                </a:solidFill>
                <a:effectLst/>
                <a:latin typeface="+mn-lt"/>
                <a:ea typeface="+mn-ea"/>
                <a:cs typeface="+mn-cs"/>
              </a:rPr>
              <a:t>Puchalski</a:t>
            </a:r>
            <a:r>
              <a:rPr lang="en-CA" kern="1200" dirty="0" smtClean="0">
                <a:solidFill>
                  <a:schemeClr val="tx1"/>
                </a:solidFill>
                <a:effectLst/>
                <a:latin typeface="+mn-lt"/>
                <a:ea typeface="+mn-ea"/>
                <a:cs typeface="+mn-cs"/>
              </a:rPr>
              <a:t> et al., [7] in five LMICs on three continents found a high degree of commonality for barriers across countries and clinical areas, with lack of financial, material, and human resources featuring as most prominent. In contrast, few facilitators were identified and these varied substantially across countries and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kern="1200" dirty="0" smtClean="0">
                <a:solidFill>
                  <a:schemeClr val="tx1"/>
                </a:solidFill>
                <a:effectLst/>
                <a:latin typeface="+mn-lt"/>
                <a:ea typeface="+mn-ea"/>
                <a:cs typeface="+mn-cs"/>
              </a:rPr>
              <a:t>We have limited evidence about which implementation strategies are effective for promoting practice change in LMIC contexts. We also know little about effective implementation processes in LMIC contexts</a:t>
            </a:r>
            <a:r>
              <a:rPr lang="en-CA" sz="1600" dirty="0" smtClean="0">
                <a:effectLst/>
              </a:rPr>
              <a:t> </a:t>
            </a:r>
            <a:endParaRPr lang="en-CA" sz="16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0EB309EE-B6EB-E141-AEAD-F1703AD250EE}" type="slidenum">
              <a:rPr lang="en-US" smtClean="0"/>
              <a:t>2</a:t>
            </a:fld>
            <a:endParaRPr lang="en-US"/>
          </a:p>
        </p:txBody>
      </p:sp>
    </p:spTree>
    <p:extLst>
      <p:ext uri="{BB962C8B-B14F-4D97-AF65-F5344CB8AC3E}">
        <p14:creationId xmlns:p14="http://schemas.microsoft.com/office/powerpoint/2010/main" val="162054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3</a:t>
            </a:fld>
            <a:endParaRPr lang="en-US"/>
          </a:p>
        </p:txBody>
      </p:sp>
    </p:spTree>
    <p:extLst>
      <p:ext uri="{BB962C8B-B14F-4D97-AF65-F5344CB8AC3E}">
        <p14:creationId xmlns:p14="http://schemas.microsoft.com/office/powerpoint/2010/main" val="360383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kern="1200" dirty="0" smtClean="0">
                <a:solidFill>
                  <a:schemeClr val="tx1"/>
                </a:solidFill>
                <a:effectLst/>
                <a:latin typeface="+mn-lt"/>
                <a:ea typeface="+mn-ea"/>
                <a:cs typeface="+mn-cs"/>
              </a:rPr>
              <a:t>The contribution of the CFIR is that it allows for the comprehensive examination of a variety of contextual factors that are empirically associated with successful implementation across a variety of disciplines (e.g., global health, education, mental health, etc.) and that may not have been taken into account in studies using controlled designs that would have ‘blocked’ or ignored them.  CFIR also enables examination of specific challenges, barriers, and facilitators identified during implementation and evaluation of programs that have the potential to modify the effect of an intervention. For instance, a study of exclusive breastfeeding implementation in Ethiopia and Mali revealed several contextual factors that were strongly related to improved exclusive breastfeeding rates in both countries [4] including adaptation, relative advantage, complexity, needs of the target population, networking, external policies and incentives, tension for change, change agents, and implementers’ knowledge and attitudes about the intervention, and establishing strong champions for the intervention.</a:t>
            </a:r>
            <a:r>
              <a:rPr lang="en-CA" sz="1600" dirty="0" smtClean="0">
                <a:effectLst/>
              </a:rPr>
              <a:t> </a:t>
            </a:r>
            <a:endParaRPr lang="en-US" sz="1600" dirty="0"/>
          </a:p>
        </p:txBody>
      </p:sp>
      <p:sp>
        <p:nvSpPr>
          <p:cNvPr id="4" name="Slide Number Placeholder 3"/>
          <p:cNvSpPr>
            <a:spLocks noGrp="1"/>
          </p:cNvSpPr>
          <p:nvPr>
            <p:ph type="sldNum" sz="quarter" idx="10"/>
          </p:nvPr>
        </p:nvSpPr>
        <p:spPr/>
        <p:txBody>
          <a:bodyPr/>
          <a:lstStyle/>
          <a:p>
            <a:fld id="{0EB309EE-B6EB-E141-AEAD-F1703AD250EE}" type="slidenum">
              <a:rPr lang="en-US" smtClean="0"/>
              <a:t>4</a:t>
            </a:fld>
            <a:endParaRPr lang="en-US"/>
          </a:p>
        </p:txBody>
      </p:sp>
    </p:spTree>
    <p:extLst>
      <p:ext uri="{BB962C8B-B14F-4D97-AF65-F5344CB8AC3E}">
        <p14:creationId xmlns:p14="http://schemas.microsoft.com/office/powerpoint/2010/main" val="370052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This implementation study was conducted as a complement to a larger study exploring country-specific data sets for rates of disease burden over time [11-18]. Scoping of typhoid-relevant interventions implemented in these eight countries, as well as contextual implementation factors perceived to be associated with decreasing typhoid rates allows for identification of commonalities and differences for these factors across contexts and has the potential to inform implementation research and practice as well as policy and priority setting about interventions to tackle the global burden of typhoid. Together with the results of our larger quantitative study [2, 11-18] these findings could facilitate the development of an evidence-based implementation approach for the control of typhoid in LMICs.</a:t>
            </a:r>
          </a:p>
          <a:p>
            <a:endParaRPr lang="en-US" dirty="0"/>
          </a:p>
        </p:txBody>
      </p:sp>
      <p:sp>
        <p:nvSpPr>
          <p:cNvPr id="4" name="Slide Number Placeholder 3"/>
          <p:cNvSpPr>
            <a:spLocks noGrp="1"/>
          </p:cNvSpPr>
          <p:nvPr>
            <p:ph type="sldNum" sz="quarter" idx="10"/>
          </p:nvPr>
        </p:nvSpPr>
        <p:spPr/>
        <p:txBody>
          <a:bodyPr/>
          <a:lstStyle/>
          <a:p>
            <a:fld id="{0EB309EE-B6EB-E141-AEAD-F1703AD250EE}" type="slidenum">
              <a:rPr lang="en-US" smtClean="0"/>
              <a:t>5</a:t>
            </a:fld>
            <a:endParaRPr lang="en-US"/>
          </a:p>
        </p:txBody>
      </p:sp>
    </p:spTree>
    <p:extLst>
      <p:ext uri="{BB962C8B-B14F-4D97-AF65-F5344CB8AC3E}">
        <p14:creationId xmlns:p14="http://schemas.microsoft.com/office/powerpoint/2010/main" val="211198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6</a:t>
            </a:fld>
            <a:endParaRPr lang="en-US"/>
          </a:p>
        </p:txBody>
      </p:sp>
    </p:spTree>
    <p:extLst>
      <p:ext uri="{BB962C8B-B14F-4D97-AF65-F5344CB8AC3E}">
        <p14:creationId xmlns:p14="http://schemas.microsoft.com/office/powerpoint/2010/main" val="91946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Qualitative data consisted of semi-structured interviews with key informants. With the exception of South Africa, where data were collected via phone interviews, interviews were conducted in person, audio-taped, and transcribed verbatim. With the exception of Chile, all interviews were conducted in English.  In Chile, interviews were conducted by local researchers in Spanish, audio-recorded and subsequently translated to English locally. The same interview protocol (see S1 Appendix A) was followed in each country to explore a pre-determined set of typhoid-relevant interventions and factors (i.e., public health campaigns and vaccinations for typhoid; diarrheal disease control; food safety; food handlers; agricultural practices; treatment of sewage; antibiotic medication; and migration). At the same time, informants were also invited to discuss additional interventions or contextual factors they believed to be relevant for their country. The interview protocol was developed based on our conceptual framework [2] and literature review. </a:t>
            </a:r>
          </a:p>
          <a:p>
            <a:endParaRPr lang="en-US" dirty="0"/>
          </a:p>
        </p:txBody>
      </p:sp>
      <p:sp>
        <p:nvSpPr>
          <p:cNvPr id="4" name="Slide Number Placeholder 3"/>
          <p:cNvSpPr>
            <a:spLocks noGrp="1"/>
          </p:cNvSpPr>
          <p:nvPr>
            <p:ph type="sldNum" sz="quarter" idx="10"/>
          </p:nvPr>
        </p:nvSpPr>
        <p:spPr/>
        <p:txBody>
          <a:bodyPr/>
          <a:lstStyle/>
          <a:p>
            <a:fld id="{0EB309EE-B6EB-E141-AEAD-F1703AD250EE}" type="slidenum">
              <a:rPr lang="en-US" smtClean="0"/>
              <a:t>7</a:t>
            </a:fld>
            <a:endParaRPr lang="en-US"/>
          </a:p>
        </p:txBody>
      </p:sp>
    </p:spTree>
    <p:extLst>
      <p:ext uri="{BB962C8B-B14F-4D97-AF65-F5344CB8AC3E}">
        <p14:creationId xmlns:p14="http://schemas.microsoft.com/office/powerpoint/2010/main" val="399802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kern="1200" dirty="0" smtClean="0">
                <a:solidFill>
                  <a:schemeClr val="tx1"/>
                </a:solidFill>
                <a:effectLst/>
                <a:latin typeface="+mn-lt"/>
                <a:ea typeface="+mn-ea"/>
                <a:cs typeface="+mn-cs"/>
              </a:rPr>
              <a:t>The CFIR questionnaire, developed by the authors (MB, RB) for an earlier study [22], was used to document specific aspects of the implementation of typhoid-relevant interventions related to: intervention characteristics (8 items), inner (12 items) and outer settings (4 items), process (8 items), and staff characteristics (5 items), for a total of 37 questions. Items were rated on a 5-point </a:t>
            </a:r>
            <a:r>
              <a:rPr lang="en-CA" sz="1600" kern="1200" dirty="0" err="1" smtClean="0">
                <a:solidFill>
                  <a:schemeClr val="tx1"/>
                </a:solidFill>
                <a:effectLst/>
                <a:latin typeface="+mn-lt"/>
                <a:ea typeface="+mn-ea"/>
                <a:cs typeface="+mn-cs"/>
              </a:rPr>
              <a:t>Likert</a:t>
            </a:r>
            <a:r>
              <a:rPr lang="en-CA" sz="1600" kern="1200" dirty="0" smtClean="0">
                <a:solidFill>
                  <a:schemeClr val="tx1"/>
                </a:solidFill>
                <a:effectLst/>
                <a:latin typeface="+mn-lt"/>
                <a:ea typeface="+mn-ea"/>
                <a:cs typeface="+mn-cs"/>
              </a:rPr>
              <a:t> scale (1 ‘very unimportant’; 5 ‘very important’). </a:t>
            </a:r>
            <a:endParaRPr lang="en-US" sz="1600" dirty="0"/>
          </a:p>
        </p:txBody>
      </p:sp>
      <p:sp>
        <p:nvSpPr>
          <p:cNvPr id="4" name="Slide Number Placeholder 3"/>
          <p:cNvSpPr>
            <a:spLocks noGrp="1"/>
          </p:cNvSpPr>
          <p:nvPr>
            <p:ph type="sldNum" sz="quarter" idx="10"/>
          </p:nvPr>
        </p:nvSpPr>
        <p:spPr/>
        <p:txBody>
          <a:bodyPr/>
          <a:lstStyle/>
          <a:p>
            <a:fld id="{0EB309EE-B6EB-E141-AEAD-F1703AD250EE}" type="slidenum">
              <a:rPr lang="en-US" smtClean="0"/>
              <a:t>8</a:t>
            </a:fld>
            <a:endParaRPr lang="en-US"/>
          </a:p>
        </p:txBody>
      </p:sp>
    </p:spTree>
    <p:extLst>
      <p:ext uri="{BB962C8B-B14F-4D97-AF65-F5344CB8AC3E}">
        <p14:creationId xmlns:p14="http://schemas.microsoft.com/office/powerpoint/2010/main" val="121000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309EE-B6EB-E141-AEAD-F1703AD250EE}" type="slidenum">
              <a:rPr lang="en-US" smtClean="0"/>
              <a:t>9</a:t>
            </a:fld>
            <a:endParaRPr lang="en-US"/>
          </a:p>
        </p:txBody>
      </p:sp>
    </p:spTree>
    <p:extLst>
      <p:ext uri="{BB962C8B-B14F-4D97-AF65-F5344CB8AC3E}">
        <p14:creationId xmlns:p14="http://schemas.microsoft.com/office/powerpoint/2010/main" val="10603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6"/>
          <p:cNvPicPr>
            <a:picLocks noChangeAspect="1"/>
          </p:cNvPicPr>
          <p:nvPr userDrawn="1"/>
        </p:nvPicPr>
        <p:blipFill>
          <a:blip r:embed="rId2"/>
          <a:stretch>
            <a:fillRect/>
          </a:stretch>
        </p:blipFill>
        <p:spPr>
          <a:xfrm>
            <a:off x="31896" y="22159"/>
            <a:ext cx="1926093" cy="1923950"/>
          </a:xfrm>
          <a:prstGeom prst="rect">
            <a:avLst/>
          </a:prstGeom>
        </p:spPr>
      </p:pic>
      <p:pic>
        <p:nvPicPr>
          <p:cNvPr id="8" name="Picture 7"/>
          <p:cNvPicPr>
            <a:picLocks noChangeAspect="1"/>
          </p:cNvPicPr>
          <p:nvPr userDrawn="1"/>
        </p:nvPicPr>
        <p:blipFill>
          <a:blip r:embed="rId3"/>
          <a:stretch>
            <a:fillRect/>
          </a:stretch>
        </p:blipFill>
        <p:spPr>
          <a:xfrm>
            <a:off x="181683" y="6120419"/>
            <a:ext cx="2684633" cy="542260"/>
          </a:xfrm>
          <a:prstGeom prst="rect">
            <a:avLst/>
          </a:prstGeom>
        </p:spPr>
      </p:pic>
      <p:pic>
        <p:nvPicPr>
          <p:cNvPr id="9" name="Picture 8"/>
          <p:cNvPicPr>
            <a:picLocks noChangeAspect="1"/>
          </p:cNvPicPr>
          <p:nvPr userDrawn="1"/>
        </p:nvPicPr>
        <p:blipFill>
          <a:blip r:embed="rId4"/>
          <a:stretch>
            <a:fillRect/>
          </a:stretch>
        </p:blipFill>
        <p:spPr>
          <a:xfrm>
            <a:off x="10185991" y="6045936"/>
            <a:ext cx="1769136" cy="631365"/>
          </a:xfrm>
          <a:prstGeom prst="rect">
            <a:avLst/>
          </a:prstGeom>
        </p:spPr>
      </p:pic>
    </p:spTree>
    <p:extLst>
      <p:ext uri="{BB962C8B-B14F-4D97-AF65-F5344CB8AC3E}">
        <p14:creationId xmlns:p14="http://schemas.microsoft.com/office/powerpoint/2010/main" val="276509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F0260-189E-4CD6-B4BC-E5E8F6EFF57D}" type="datetimeFigureOut">
              <a:rPr lang="en-US" smtClean="0"/>
              <a:t>17-09-05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91003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F0260-189E-4CD6-B4BC-E5E8F6EFF57D}" type="datetimeFigureOut">
              <a:rPr lang="en-US" smtClean="0"/>
              <a:t>17-09-05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353640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6902" y="365125"/>
            <a:ext cx="9556898" cy="1325563"/>
          </a:xfrm>
        </p:spPr>
        <p:txBody>
          <a:bodyPr/>
          <a:lstStyle>
            <a:lvl1pPr>
              <a:defRPr>
                <a:solidFill>
                  <a:srgbClr val="2E75B6"/>
                </a:solidFill>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220311"/>
          </a:xfrm>
        </p:spPr>
        <p:txBody>
          <a:bodyPr/>
          <a:lstStyle>
            <a:lvl1pPr>
              <a:defRPr>
                <a:solidFill>
                  <a:srgbClr val="2E75B6"/>
                </a:solidFill>
                <a:latin typeface="+mj-lt"/>
              </a:defRPr>
            </a:lvl1pPr>
            <a:lvl2pPr>
              <a:defRPr>
                <a:solidFill>
                  <a:srgbClr val="2E75B6"/>
                </a:solidFill>
                <a:latin typeface="+mj-lt"/>
              </a:defRPr>
            </a:lvl2pPr>
            <a:lvl3pPr>
              <a:defRPr>
                <a:solidFill>
                  <a:srgbClr val="2E75B6"/>
                </a:solidFill>
                <a:latin typeface="+mj-lt"/>
              </a:defRPr>
            </a:lvl3pPr>
            <a:lvl4pPr>
              <a:defRPr>
                <a:solidFill>
                  <a:srgbClr val="2E75B6"/>
                </a:solidFill>
                <a:latin typeface="+mj-lt"/>
              </a:defRPr>
            </a:lvl4pPr>
            <a:lvl5pPr>
              <a:defRPr>
                <a:solidFill>
                  <a:srgbClr val="2E75B6"/>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F0260-189E-4CD6-B4BC-E5E8F6EFF57D}" type="datetimeFigureOut">
              <a:rPr lang="en-US" smtClean="0"/>
              <a:t>17-09-05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61AA-EC11-420F-A1D6-A91315C128D8}" type="slidenum">
              <a:rPr lang="en-US" smtClean="0"/>
              <a:t>‹#›</a:t>
            </a:fld>
            <a:endParaRPr lang="en-US"/>
          </a:p>
        </p:txBody>
      </p:sp>
      <p:pic>
        <p:nvPicPr>
          <p:cNvPr id="7" name="Picture 6"/>
          <p:cNvPicPr>
            <a:picLocks noChangeAspect="1"/>
          </p:cNvPicPr>
          <p:nvPr userDrawn="1"/>
        </p:nvPicPr>
        <p:blipFill>
          <a:blip r:embed="rId2"/>
          <a:stretch>
            <a:fillRect/>
          </a:stretch>
        </p:blipFill>
        <p:spPr>
          <a:xfrm>
            <a:off x="31896" y="22159"/>
            <a:ext cx="1926093" cy="1923950"/>
          </a:xfrm>
          <a:prstGeom prst="rect">
            <a:avLst/>
          </a:prstGeom>
        </p:spPr>
      </p:pic>
      <p:pic>
        <p:nvPicPr>
          <p:cNvPr id="8" name="Picture 7"/>
          <p:cNvPicPr>
            <a:picLocks noChangeAspect="1"/>
          </p:cNvPicPr>
          <p:nvPr userDrawn="1"/>
        </p:nvPicPr>
        <p:blipFill>
          <a:blip r:embed="rId3"/>
          <a:stretch>
            <a:fillRect/>
          </a:stretch>
        </p:blipFill>
        <p:spPr>
          <a:xfrm>
            <a:off x="181683" y="6120419"/>
            <a:ext cx="2684633" cy="542260"/>
          </a:xfrm>
          <a:prstGeom prst="rect">
            <a:avLst/>
          </a:prstGeom>
        </p:spPr>
      </p:pic>
      <p:pic>
        <p:nvPicPr>
          <p:cNvPr id="9" name="Picture 8"/>
          <p:cNvPicPr>
            <a:picLocks noChangeAspect="1"/>
          </p:cNvPicPr>
          <p:nvPr userDrawn="1"/>
        </p:nvPicPr>
        <p:blipFill>
          <a:blip r:embed="rId4"/>
          <a:stretch>
            <a:fillRect/>
          </a:stretch>
        </p:blipFill>
        <p:spPr>
          <a:xfrm>
            <a:off x="10185991" y="6045936"/>
            <a:ext cx="1769136" cy="631365"/>
          </a:xfrm>
          <a:prstGeom prst="rect">
            <a:avLst/>
          </a:prstGeom>
        </p:spPr>
      </p:pic>
    </p:spTree>
    <p:extLst>
      <p:ext uri="{BB962C8B-B14F-4D97-AF65-F5344CB8AC3E}">
        <p14:creationId xmlns:p14="http://schemas.microsoft.com/office/powerpoint/2010/main" val="169261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F0260-189E-4CD6-B4BC-E5E8F6EFF57D}" type="datetimeFigureOut">
              <a:rPr lang="en-US" smtClean="0"/>
              <a:t>17-09-05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57414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F0260-189E-4CD6-B4BC-E5E8F6EFF57D}" type="datetimeFigureOut">
              <a:rPr lang="en-US" smtClean="0"/>
              <a:t>17-09-05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105597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F0260-189E-4CD6-B4BC-E5E8F6EFF57D}" type="datetimeFigureOut">
              <a:rPr lang="en-US" smtClean="0"/>
              <a:t>17-09-05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15254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F0260-189E-4CD6-B4BC-E5E8F6EFF57D}" type="datetimeFigureOut">
              <a:rPr lang="en-US" smtClean="0"/>
              <a:t>17-09-05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181448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F0260-189E-4CD6-B4BC-E5E8F6EFF57D}" type="datetimeFigureOut">
              <a:rPr lang="en-US" smtClean="0"/>
              <a:t>17-09-05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375867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F0260-189E-4CD6-B4BC-E5E8F6EFF57D}" type="datetimeFigureOut">
              <a:rPr lang="en-US" smtClean="0"/>
              <a:t>17-09-05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67241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F0260-189E-4CD6-B4BC-E5E8F6EFF57D}" type="datetimeFigureOut">
              <a:rPr lang="en-US" smtClean="0"/>
              <a:t>17-09-05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61AA-EC11-420F-A1D6-A91315C128D8}" type="slidenum">
              <a:rPr lang="en-US" smtClean="0"/>
              <a:t>‹#›</a:t>
            </a:fld>
            <a:endParaRPr lang="en-US"/>
          </a:p>
        </p:txBody>
      </p:sp>
    </p:spTree>
    <p:extLst>
      <p:ext uri="{BB962C8B-B14F-4D97-AF65-F5344CB8AC3E}">
        <p14:creationId xmlns:p14="http://schemas.microsoft.com/office/powerpoint/2010/main" val="2921957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F0260-189E-4CD6-B4BC-E5E8F6EFF57D}" type="datetimeFigureOut">
              <a:rPr lang="en-US" smtClean="0"/>
              <a:t>17-09-05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61AA-EC11-420F-A1D6-A91315C128D8}" type="slidenum">
              <a:rPr lang="en-US" smtClean="0"/>
              <a:t>‹#›</a:t>
            </a:fld>
            <a:endParaRPr lang="en-US"/>
          </a:p>
        </p:txBody>
      </p:sp>
    </p:spTree>
    <p:extLst>
      <p:ext uri="{BB962C8B-B14F-4D97-AF65-F5344CB8AC3E}">
        <p14:creationId xmlns:p14="http://schemas.microsoft.com/office/powerpoint/2010/main" val="38748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326" y="622603"/>
            <a:ext cx="9144000" cy="2387600"/>
          </a:xfrm>
        </p:spPr>
        <p:txBody>
          <a:bodyPr>
            <a:normAutofit fontScale="90000"/>
          </a:bodyPr>
          <a:lstStyle/>
          <a:p>
            <a:r>
              <a:rPr lang="en-CA" b="1" dirty="0" smtClean="0">
                <a:solidFill>
                  <a:schemeClr val="accent1">
                    <a:lumMod val="75000"/>
                  </a:schemeClr>
                </a:solidFill>
                <a:ea typeface="Calibri"/>
                <a:cs typeface="Arial" panose="020B0604020202020204" pitchFamily="34" charset="0"/>
              </a:rPr>
              <a:t>Impleme</a:t>
            </a:r>
            <a:r>
              <a:rPr lang="en-CA" b="1" dirty="0" smtClean="0">
                <a:solidFill>
                  <a:srgbClr val="2E75B6"/>
                </a:solidFill>
                <a:ea typeface="Calibri"/>
                <a:cs typeface="Arial" panose="020B0604020202020204" pitchFamily="34" charset="0"/>
              </a:rPr>
              <a:t>n</a:t>
            </a:r>
            <a:r>
              <a:rPr lang="en-CA" b="1" dirty="0" smtClean="0">
                <a:solidFill>
                  <a:schemeClr val="accent1">
                    <a:lumMod val="75000"/>
                  </a:schemeClr>
                </a:solidFill>
                <a:ea typeface="Calibri"/>
                <a:cs typeface="Arial" panose="020B0604020202020204" pitchFamily="34" charset="0"/>
              </a:rPr>
              <a:t>tation of Interventions for the Control of Typhoid Fever in Endemic Countries</a:t>
            </a:r>
            <a:endParaRPr lang="en-US" dirty="0"/>
          </a:p>
        </p:txBody>
      </p:sp>
      <p:sp>
        <p:nvSpPr>
          <p:cNvPr id="3" name="Subtitle 2"/>
          <p:cNvSpPr>
            <a:spLocks noGrp="1"/>
          </p:cNvSpPr>
          <p:nvPr>
            <p:ph type="subTitle" idx="1"/>
          </p:nvPr>
        </p:nvSpPr>
        <p:spPr>
          <a:xfrm>
            <a:off x="972879" y="3073964"/>
            <a:ext cx="10246242" cy="2628637"/>
          </a:xfrm>
        </p:spPr>
        <p:txBody>
          <a:bodyPr>
            <a:normAutofit/>
          </a:bodyPr>
          <a:lstStyle/>
          <a:p>
            <a:pPr>
              <a:lnSpc>
                <a:spcPct val="150000"/>
              </a:lnSpc>
            </a:pPr>
            <a:r>
              <a:rPr lang="en-CA" dirty="0">
                <a:solidFill>
                  <a:srgbClr val="525252"/>
                </a:solidFill>
                <a:latin typeface="+mj-lt"/>
                <a:ea typeface="Calibri"/>
                <a:cs typeface="Arial" panose="020B0604020202020204" pitchFamily="34" charset="0"/>
              </a:rPr>
              <a:t>Raluca Barac</a:t>
            </a:r>
            <a:r>
              <a:rPr lang="en-CA" baseline="30000" dirty="0">
                <a:solidFill>
                  <a:srgbClr val="525252"/>
                </a:solidFill>
                <a:latin typeface="+mj-lt"/>
                <a:ea typeface="Calibri"/>
                <a:cs typeface="Arial" panose="020B0604020202020204" pitchFamily="34" charset="0"/>
              </a:rPr>
              <a:t>1  </a:t>
            </a:r>
            <a:r>
              <a:rPr lang="en-CA" dirty="0">
                <a:solidFill>
                  <a:srgbClr val="525252"/>
                </a:solidFill>
                <a:latin typeface="+mj-lt"/>
                <a:ea typeface="Calibri"/>
                <a:cs typeface="Arial" panose="020B0604020202020204" pitchFamily="34" charset="0"/>
              </a:rPr>
              <a:t>Amruta Radhakrishnan</a:t>
            </a:r>
            <a:r>
              <a:rPr lang="en-CA" baseline="30000" dirty="0">
                <a:solidFill>
                  <a:srgbClr val="525252"/>
                </a:solidFill>
                <a:latin typeface="+mj-lt"/>
                <a:ea typeface="Calibri"/>
                <a:cs typeface="Arial" panose="020B0604020202020204" pitchFamily="34" charset="0"/>
              </a:rPr>
              <a:t>1  </a:t>
            </a:r>
            <a:r>
              <a:rPr lang="en-CA" dirty="0">
                <a:solidFill>
                  <a:srgbClr val="525252"/>
                </a:solidFill>
                <a:latin typeface="+mj-lt"/>
                <a:ea typeface="Calibri"/>
                <a:cs typeface="Arial" panose="020B0604020202020204" pitchFamily="34" charset="0"/>
              </a:rPr>
              <a:t>Daina Als</a:t>
            </a:r>
            <a:r>
              <a:rPr lang="en-CA" baseline="30000" dirty="0">
                <a:solidFill>
                  <a:srgbClr val="525252"/>
                </a:solidFill>
                <a:latin typeface="+mj-lt"/>
                <a:ea typeface="Calibri"/>
                <a:cs typeface="Arial" panose="020B0604020202020204" pitchFamily="34" charset="0"/>
              </a:rPr>
              <a:t>1  </a:t>
            </a:r>
            <a:r>
              <a:rPr lang="en-CA" dirty="0">
                <a:solidFill>
                  <a:srgbClr val="525252"/>
                </a:solidFill>
                <a:latin typeface="+mj-lt"/>
                <a:ea typeface="Calibri"/>
                <a:cs typeface="Arial" panose="020B0604020202020204" pitchFamily="34" charset="0"/>
              </a:rPr>
              <a:t>Michelle Gaffey</a:t>
            </a:r>
            <a:r>
              <a:rPr lang="en-CA" baseline="30000" dirty="0">
                <a:solidFill>
                  <a:srgbClr val="525252"/>
                </a:solidFill>
                <a:latin typeface="+mj-lt"/>
                <a:ea typeface="Calibri"/>
                <a:cs typeface="Arial" panose="020B0604020202020204" pitchFamily="34" charset="0"/>
              </a:rPr>
              <a:t>1  </a:t>
            </a:r>
            <a:r>
              <a:rPr lang="en-CA" dirty="0">
                <a:solidFill>
                  <a:srgbClr val="525252"/>
                </a:solidFill>
                <a:latin typeface="+mj-lt"/>
                <a:ea typeface="Calibri"/>
                <a:cs typeface="Arial" panose="020B0604020202020204" pitchFamily="34" charset="0"/>
              </a:rPr>
              <a:t>Zulfiqar Bhutta</a:t>
            </a:r>
            <a:r>
              <a:rPr lang="en-CA" baseline="30000" dirty="0">
                <a:solidFill>
                  <a:srgbClr val="525252"/>
                </a:solidFill>
                <a:latin typeface="+mj-lt"/>
                <a:ea typeface="Calibri"/>
                <a:cs typeface="Arial" panose="020B0604020202020204" pitchFamily="34" charset="0"/>
              </a:rPr>
              <a:t>1,2  </a:t>
            </a:r>
            <a:r>
              <a:rPr lang="en-CA" u="sng" dirty="0">
                <a:solidFill>
                  <a:srgbClr val="525252"/>
                </a:solidFill>
                <a:latin typeface="+mj-lt"/>
                <a:ea typeface="Calibri"/>
                <a:cs typeface="Arial" panose="020B0604020202020204" pitchFamily="34" charset="0"/>
              </a:rPr>
              <a:t>Melanie </a:t>
            </a:r>
            <a:r>
              <a:rPr lang="en-CA" u="sng" dirty="0" smtClean="0">
                <a:solidFill>
                  <a:srgbClr val="525252"/>
                </a:solidFill>
                <a:latin typeface="+mj-lt"/>
                <a:ea typeface="Calibri"/>
                <a:cs typeface="Arial" panose="020B0604020202020204" pitchFamily="34" charset="0"/>
              </a:rPr>
              <a:t>Barwick</a:t>
            </a:r>
            <a:r>
              <a:rPr lang="en-CA" u="sng" baseline="30000" dirty="0" smtClean="0">
                <a:solidFill>
                  <a:srgbClr val="525252"/>
                </a:solidFill>
                <a:latin typeface="+mj-lt"/>
                <a:ea typeface="Calibri"/>
                <a:cs typeface="Arial" panose="020B0604020202020204" pitchFamily="34" charset="0"/>
              </a:rPr>
              <a:t>1,2,3</a:t>
            </a:r>
            <a:r>
              <a:rPr lang="en-CA" u="sng" dirty="0" smtClean="0">
                <a:solidFill>
                  <a:srgbClr val="525252"/>
                </a:solidFill>
                <a:latin typeface="+mj-lt"/>
                <a:ea typeface="Calibri"/>
                <a:cs typeface="Arial" panose="020B0604020202020204" pitchFamily="34" charset="0"/>
              </a:rPr>
              <a:t> </a:t>
            </a:r>
            <a:r>
              <a:rPr lang="en-CA" baseline="30000" dirty="0">
                <a:solidFill>
                  <a:srgbClr val="525252"/>
                </a:solidFill>
                <a:latin typeface="+mj-lt"/>
                <a:ea typeface="Calibri"/>
                <a:cs typeface="Arial" panose="020B0604020202020204" pitchFamily="34" charset="0"/>
              </a:rPr>
              <a:t/>
            </a:r>
            <a:br>
              <a:rPr lang="en-CA" baseline="30000" dirty="0">
                <a:solidFill>
                  <a:srgbClr val="525252"/>
                </a:solidFill>
                <a:latin typeface="+mj-lt"/>
                <a:ea typeface="Calibri"/>
                <a:cs typeface="Arial" panose="020B0604020202020204" pitchFamily="34" charset="0"/>
              </a:rPr>
            </a:br>
            <a:r>
              <a:rPr lang="en-US" sz="1800" dirty="0">
                <a:solidFill>
                  <a:srgbClr val="525252"/>
                </a:solidFill>
                <a:latin typeface="+mj-lt"/>
                <a:cs typeface="Arial" panose="020B0604020202020204" pitchFamily="34" charset="0"/>
              </a:rPr>
              <a:t>Centre for Global Child Health, The Hospital for Sick Children</a:t>
            </a:r>
            <a:r>
              <a:rPr lang="en-US" sz="1800" baseline="30000" dirty="0">
                <a:solidFill>
                  <a:srgbClr val="525252"/>
                </a:solidFill>
                <a:latin typeface="+mj-lt"/>
                <a:cs typeface="Arial" panose="020B0604020202020204" pitchFamily="34" charset="0"/>
              </a:rPr>
              <a:t>1</a:t>
            </a:r>
            <a:r>
              <a:rPr lang="en-US" sz="1800" dirty="0">
                <a:solidFill>
                  <a:srgbClr val="525252"/>
                </a:solidFill>
                <a:latin typeface="+mj-lt"/>
                <a:cs typeface="Arial" panose="020B0604020202020204" pitchFamily="34" charset="0"/>
              </a:rPr>
              <a:t> </a:t>
            </a:r>
            <a:r>
              <a:rPr lang="en-US" sz="1800" dirty="0">
                <a:solidFill>
                  <a:srgbClr val="525252"/>
                </a:solidFill>
                <a:latin typeface="+mj-lt"/>
                <a:cs typeface="Arial" panose="020B0604020202020204" pitchFamily="34" charset="0"/>
                <a:sym typeface="Wingdings"/>
              </a:rPr>
              <a:t> </a:t>
            </a:r>
            <a:r>
              <a:rPr lang="en-US" sz="1800" dirty="0" err="1">
                <a:solidFill>
                  <a:srgbClr val="525252"/>
                </a:solidFill>
                <a:latin typeface="+mj-lt"/>
                <a:cs typeface="Arial" panose="020B0604020202020204" pitchFamily="34" charset="0"/>
                <a:sym typeface="Wingdings"/>
              </a:rPr>
              <a:t>Dalla</a:t>
            </a:r>
            <a:r>
              <a:rPr lang="en-US" sz="1800" dirty="0">
                <a:solidFill>
                  <a:srgbClr val="525252"/>
                </a:solidFill>
                <a:latin typeface="+mj-lt"/>
                <a:cs typeface="Arial" panose="020B0604020202020204" pitchFamily="34" charset="0"/>
                <a:sym typeface="Wingdings"/>
              </a:rPr>
              <a:t> Lana School of Public Health, University of </a:t>
            </a:r>
            <a:r>
              <a:rPr lang="en-US" sz="1800" dirty="0" smtClean="0">
                <a:solidFill>
                  <a:srgbClr val="525252"/>
                </a:solidFill>
                <a:latin typeface="+mj-lt"/>
                <a:cs typeface="Arial" panose="020B0604020202020204" pitchFamily="34" charset="0"/>
                <a:sym typeface="Wingdings"/>
              </a:rPr>
              <a:t>Toronto</a:t>
            </a:r>
            <a:r>
              <a:rPr lang="en-US" sz="1800" baseline="30000" dirty="0" smtClean="0">
                <a:solidFill>
                  <a:srgbClr val="525252"/>
                </a:solidFill>
                <a:latin typeface="+mj-lt"/>
                <a:cs typeface="Arial" panose="020B0604020202020204" pitchFamily="34" charset="0"/>
                <a:sym typeface="Wingdings"/>
              </a:rPr>
              <a:t>2 </a:t>
            </a:r>
            <a:r>
              <a:rPr lang="en-US" sz="1800" dirty="0">
                <a:solidFill>
                  <a:srgbClr val="525252"/>
                </a:solidFill>
                <a:cs typeface="Arial" panose="020B0604020202020204" pitchFamily="34" charset="0"/>
                <a:sym typeface="Wingdings"/>
              </a:rPr>
              <a:t> </a:t>
            </a:r>
            <a:r>
              <a:rPr lang="en-US" sz="1800" dirty="0" smtClean="0">
                <a:solidFill>
                  <a:srgbClr val="525252"/>
                </a:solidFill>
                <a:latin typeface="+mj-lt"/>
                <a:cs typeface="Arial" panose="020B0604020202020204" pitchFamily="34" charset="0"/>
                <a:sym typeface="Wingdings"/>
              </a:rPr>
              <a:t>Department of Psychiatry, Faculty of Medicine, University of Toronto</a:t>
            </a:r>
          </a:p>
          <a:p>
            <a:pPr>
              <a:lnSpc>
                <a:spcPct val="150000"/>
              </a:lnSpc>
            </a:pPr>
            <a:r>
              <a:rPr lang="en-US" sz="1800" dirty="0" smtClean="0">
                <a:solidFill>
                  <a:srgbClr val="525252"/>
                </a:solidFill>
                <a:latin typeface="+mj-lt"/>
                <a:cs typeface="Arial" panose="020B0604020202020204" pitchFamily="34" charset="0"/>
                <a:sym typeface="Wingdings"/>
              </a:rPr>
              <a:t>September 7-8 2017</a:t>
            </a:r>
          </a:p>
          <a:p>
            <a:pPr>
              <a:lnSpc>
                <a:spcPct val="150000"/>
              </a:lnSpc>
            </a:pPr>
            <a:endParaRPr lang="en-US" sz="1800" dirty="0">
              <a:solidFill>
                <a:srgbClr val="525252"/>
              </a:solidFill>
              <a:latin typeface="+mj-lt"/>
              <a:cs typeface="Arial" panose="020B0604020202020204" pitchFamily="34" charset="0"/>
              <a:sym typeface="Wingding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81" y="6020624"/>
            <a:ext cx="1295238" cy="790476"/>
          </a:xfrm>
          <a:prstGeom prst="rect">
            <a:avLst/>
          </a:prstGeom>
        </p:spPr>
      </p:pic>
    </p:spTree>
    <p:extLst>
      <p:ext uri="{BB962C8B-B14F-4D97-AF65-F5344CB8AC3E}">
        <p14:creationId xmlns:p14="http://schemas.microsoft.com/office/powerpoint/2010/main" val="897821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kern="0" dirty="0" smtClean="0">
                <a:latin typeface="+mj-lt"/>
                <a:cs typeface="Arial" panose="020B0604020202020204" pitchFamily="34" charset="0"/>
              </a:rPr>
              <a:t>Qualitative Results: </a:t>
            </a:r>
            <a:r>
              <a:rPr lang="en-CA" sz="3100" b="1" dirty="0" smtClean="0">
                <a:cs typeface="Arial" panose="020B0604020202020204" pitchFamily="34" charset="0"/>
              </a:rPr>
              <a:t>Interventions Implemented in Eight Countries in Africa, Asia and Latin America and their Perceived Effectiveness</a:t>
            </a:r>
            <a:r>
              <a:rPr lang="en-CA" sz="3100" b="1" kern="0" dirty="0" smtClean="0">
                <a:cs typeface="Arial" panose="020B0604020202020204" pitchFamily="34" charset="0"/>
              </a:rPr>
              <a:t> </a:t>
            </a:r>
            <a:r>
              <a:rPr lang="en-CA" sz="3100" kern="0" dirty="0" smtClean="0">
                <a:ea typeface="Calibri"/>
                <a:cs typeface="Arial" panose="020B0604020202020204" pitchFamily="34" charset="0"/>
              </a:rPr>
              <a:t/>
            </a:r>
            <a:br>
              <a:rPr lang="en-CA" sz="3100" kern="0" dirty="0" smtClean="0">
                <a:ea typeface="Calibri"/>
                <a:cs typeface="Arial" panose="020B0604020202020204" pitchFamily="34" charset="0"/>
              </a:rPr>
            </a:br>
            <a:endParaRPr lang="en-US" dirty="0"/>
          </a:p>
        </p:txBody>
      </p:sp>
      <p:pic>
        <p:nvPicPr>
          <p:cNvPr id="4" name="Picture 3"/>
          <p:cNvPicPr>
            <a:picLocks noChangeAspect="1"/>
          </p:cNvPicPr>
          <p:nvPr/>
        </p:nvPicPr>
        <p:blipFill rotWithShape="1">
          <a:blip r:embed="rId3"/>
          <a:srcRect b="57113"/>
          <a:stretch/>
        </p:blipFill>
        <p:spPr>
          <a:xfrm>
            <a:off x="295488" y="1938743"/>
            <a:ext cx="11538864" cy="3898531"/>
          </a:xfrm>
          <a:prstGeom prst="rect">
            <a:avLst/>
          </a:prstGeom>
        </p:spPr>
      </p:pic>
      <p:pic>
        <p:nvPicPr>
          <p:cNvPr id="5" name="Picture 4"/>
          <p:cNvPicPr>
            <a:picLocks noChangeAspect="1"/>
          </p:cNvPicPr>
          <p:nvPr/>
        </p:nvPicPr>
        <p:blipFill>
          <a:blip r:embed="rId4"/>
          <a:stretch>
            <a:fillRect/>
          </a:stretch>
        </p:blipFill>
        <p:spPr>
          <a:xfrm>
            <a:off x="10255453" y="796677"/>
            <a:ext cx="1936547" cy="1142066"/>
          </a:xfrm>
          <a:prstGeom prst="rect">
            <a:avLst/>
          </a:prstGeom>
        </p:spPr>
      </p:pic>
    </p:spTree>
    <p:extLst>
      <p:ext uri="{BB962C8B-B14F-4D97-AF65-F5344CB8AC3E}">
        <p14:creationId xmlns:p14="http://schemas.microsoft.com/office/powerpoint/2010/main" val="40970283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kern="0" dirty="0" smtClean="0">
                <a:latin typeface="+mj-lt"/>
                <a:cs typeface="Arial" panose="020B0604020202020204" pitchFamily="34" charset="0"/>
              </a:rPr>
              <a:t>Qualitative Results: </a:t>
            </a:r>
            <a:r>
              <a:rPr lang="en-CA" sz="3100" b="1" dirty="0" smtClean="0">
                <a:cs typeface="Arial" panose="020B0604020202020204" pitchFamily="34" charset="0"/>
              </a:rPr>
              <a:t>Interventions Implemented in Eight Countries in Africa, Asia and Latin America and Their Perceived Effectiveness</a:t>
            </a:r>
            <a:r>
              <a:rPr lang="en-CA" sz="3100" b="1" kern="0" dirty="0" smtClean="0">
                <a:cs typeface="Arial" panose="020B0604020202020204" pitchFamily="34" charset="0"/>
              </a:rPr>
              <a:t> </a:t>
            </a:r>
            <a:r>
              <a:rPr lang="en-CA" sz="3100" kern="0" dirty="0" smtClean="0">
                <a:ea typeface="Calibri"/>
                <a:cs typeface="Arial" panose="020B0604020202020204" pitchFamily="34" charset="0"/>
              </a:rPr>
              <a:t/>
            </a:r>
            <a:br>
              <a:rPr lang="en-CA" sz="3100" kern="0" dirty="0" smtClean="0">
                <a:ea typeface="Calibri"/>
                <a:cs typeface="Arial" panose="020B0604020202020204" pitchFamily="34" charset="0"/>
              </a:rPr>
            </a:br>
            <a:endParaRPr lang="en-US" dirty="0"/>
          </a:p>
        </p:txBody>
      </p:sp>
      <p:pic>
        <p:nvPicPr>
          <p:cNvPr id="3" name="Picture 2"/>
          <p:cNvPicPr>
            <a:picLocks noChangeAspect="1"/>
          </p:cNvPicPr>
          <p:nvPr/>
        </p:nvPicPr>
        <p:blipFill rotWithShape="1">
          <a:blip r:embed="rId3"/>
          <a:srcRect t="42676" b="25617"/>
          <a:stretch/>
        </p:blipFill>
        <p:spPr>
          <a:xfrm>
            <a:off x="414270" y="2636873"/>
            <a:ext cx="11365190" cy="2838893"/>
          </a:xfrm>
          <a:prstGeom prst="rect">
            <a:avLst/>
          </a:prstGeom>
        </p:spPr>
      </p:pic>
      <p:pic>
        <p:nvPicPr>
          <p:cNvPr id="5" name="Picture 4"/>
          <p:cNvPicPr>
            <a:picLocks noChangeAspect="1"/>
          </p:cNvPicPr>
          <p:nvPr/>
        </p:nvPicPr>
        <p:blipFill rotWithShape="1">
          <a:blip r:embed="rId4"/>
          <a:srcRect b="95645"/>
          <a:stretch/>
        </p:blipFill>
        <p:spPr>
          <a:xfrm>
            <a:off x="305162" y="2254288"/>
            <a:ext cx="11540728" cy="169936"/>
          </a:xfrm>
          <a:prstGeom prst="rect">
            <a:avLst/>
          </a:prstGeom>
        </p:spPr>
      </p:pic>
      <p:pic>
        <p:nvPicPr>
          <p:cNvPr id="6" name="Picture 5"/>
          <p:cNvPicPr>
            <a:picLocks noChangeAspect="1"/>
          </p:cNvPicPr>
          <p:nvPr/>
        </p:nvPicPr>
        <p:blipFill>
          <a:blip r:embed="rId5"/>
          <a:stretch>
            <a:fillRect/>
          </a:stretch>
        </p:blipFill>
        <p:spPr>
          <a:xfrm>
            <a:off x="9909343" y="963480"/>
            <a:ext cx="1936547" cy="1142066"/>
          </a:xfrm>
          <a:prstGeom prst="rect">
            <a:avLst/>
          </a:prstGeom>
        </p:spPr>
      </p:pic>
    </p:spTree>
    <p:extLst>
      <p:ext uri="{BB962C8B-B14F-4D97-AF65-F5344CB8AC3E}">
        <p14:creationId xmlns:p14="http://schemas.microsoft.com/office/powerpoint/2010/main" val="91337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kern="0" dirty="0" smtClean="0">
                <a:latin typeface="+mj-lt"/>
                <a:cs typeface="Arial" panose="020B0604020202020204" pitchFamily="34" charset="0"/>
              </a:rPr>
              <a:t>Qualitative Results: </a:t>
            </a:r>
            <a:r>
              <a:rPr lang="en-CA" sz="3100" b="1" dirty="0" smtClean="0">
                <a:cs typeface="Arial" panose="020B0604020202020204" pitchFamily="34" charset="0"/>
              </a:rPr>
              <a:t>Interventions Implemented in Eight Countries in Africa, Asia and Latin America and their Perceived Effectiveness</a:t>
            </a:r>
            <a:r>
              <a:rPr lang="en-CA" sz="3100" b="1" kern="0" dirty="0" smtClean="0">
                <a:cs typeface="Arial" panose="020B0604020202020204" pitchFamily="34" charset="0"/>
              </a:rPr>
              <a:t> </a:t>
            </a:r>
            <a:r>
              <a:rPr lang="en-CA" sz="3100" kern="0" dirty="0" smtClean="0">
                <a:ea typeface="Calibri"/>
                <a:cs typeface="Arial" panose="020B0604020202020204" pitchFamily="34" charset="0"/>
              </a:rPr>
              <a:t/>
            </a:r>
            <a:br>
              <a:rPr lang="en-CA" sz="3100" kern="0" dirty="0" smtClean="0">
                <a:ea typeface="Calibri"/>
                <a:cs typeface="Arial" panose="020B0604020202020204" pitchFamily="34" charset="0"/>
              </a:rPr>
            </a:br>
            <a:endParaRPr lang="en-US" dirty="0"/>
          </a:p>
        </p:txBody>
      </p:sp>
      <p:pic>
        <p:nvPicPr>
          <p:cNvPr id="5" name="Picture 4"/>
          <p:cNvPicPr>
            <a:picLocks noChangeAspect="1"/>
          </p:cNvPicPr>
          <p:nvPr/>
        </p:nvPicPr>
        <p:blipFill rotWithShape="1">
          <a:blip r:embed="rId3"/>
          <a:srcRect b="95645"/>
          <a:stretch/>
        </p:blipFill>
        <p:spPr>
          <a:xfrm>
            <a:off x="305162" y="2254288"/>
            <a:ext cx="11540728" cy="169936"/>
          </a:xfrm>
          <a:prstGeom prst="rect">
            <a:avLst/>
          </a:prstGeom>
        </p:spPr>
      </p:pic>
      <p:pic>
        <p:nvPicPr>
          <p:cNvPr id="4" name="Picture 3"/>
          <p:cNvPicPr>
            <a:picLocks noChangeAspect="1"/>
          </p:cNvPicPr>
          <p:nvPr/>
        </p:nvPicPr>
        <p:blipFill rotWithShape="1">
          <a:blip r:embed="rId4"/>
          <a:srcRect t="74045"/>
          <a:stretch/>
        </p:blipFill>
        <p:spPr>
          <a:xfrm>
            <a:off x="405635" y="2711299"/>
            <a:ext cx="11440255" cy="2339166"/>
          </a:xfrm>
          <a:prstGeom prst="rect">
            <a:avLst/>
          </a:prstGeom>
        </p:spPr>
      </p:pic>
      <p:pic>
        <p:nvPicPr>
          <p:cNvPr id="6" name="Picture 5"/>
          <p:cNvPicPr>
            <a:picLocks noChangeAspect="1"/>
          </p:cNvPicPr>
          <p:nvPr/>
        </p:nvPicPr>
        <p:blipFill>
          <a:blip r:embed="rId5"/>
          <a:stretch>
            <a:fillRect/>
          </a:stretch>
        </p:blipFill>
        <p:spPr>
          <a:xfrm>
            <a:off x="10109079" y="968685"/>
            <a:ext cx="1936547" cy="1142066"/>
          </a:xfrm>
          <a:prstGeom prst="rect">
            <a:avLst/>
          </a:prstGeom>
        </p:spPr>
      </p:pic>
    </p:spTree>
    <p:extLst>
      <p:ext uri="{BB962C8B-B14F-4D97-AF65-F5344CB8AC3E}">
        <p14:creationId xmlns:p14="http://schemas.microsoft.com/office/powerpoint/2010/main" val="7213058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5508" b="11392"/>
          <a:stretch/>
        </p:blipFill>
        <p:spPr>
          <a:xfrm>
            <a:off x="842107" y="0"/>
            <a:ext cx="10577259" cy="6587244"/>
          </a:xfrm>
          <a:prstGeom prst="rect">
            <a:avLst/>
          </a:prstGeom>
        </p:spPr>
      </p:pic>
      <p:sp>
        <p:nvSpPr>
          <p:cNvPr id="9" name="TextBox 8"/>
          <p:cNvSpPr txBox="1"/>
          <p:nvPr/>
        </p:nvSpPr>
        <p:spPr>
          <a:xfrm>
            <a:off x="7259807" y="4845673"/>
            <a:ext cx="4868395" cy="1723549"/>
          </a:xfrm>
          <a:prstGeom prst="rect">
            <a:avLst/>
          </a:prstGeom>
          <a:noFill/>
        </p:spPr>
        <p:txBody>
          <a:bodyPr wrap="square" rtlCol="0">
            <a:spAutoFit/>
          </a:bodyPr>
          <a:lstStyle/>
          <a:p>
            <a:pPr>
              <a:spcAft>
                <a:spcPts val="1200"/>
              </a:spcAft>
            </a:pPr>
            <a:r>
              <a:rPr lang="en-CA" sz="1600" dirty="0">
                <a:latin typeface="+mj-lt"/>
                <a:cs typeface="Arial" panose="020B0604020202020204" pitchFamily="34" charset="0"/>
              </a:rPr>
              <a:t>Map showing the </a:t>
            </a:r>
            <a:r>
              <a:rPr lang="en-CA" sz="1600" b="1" dirty="0">
                <a:latin typeface="+mj-lt"/>
                <a:cs typeface="Arial" panose="020B0604020202020204" pitchFamily="34" charset="0"/>
              </a:rPr>
              <a:t>most (in bold) </a:t>
            </a:r>
            <a:r>
              <a:rPr lang="en-CA" sz="1600" dirty="0">
                <a:latin typeface="+mj-lt"/>
                <a:cs typeface="Arial" panose="020B0604020202020204" pitchFamily="34" charset="0"/>
              </a:rPr>
              <a:t>and least effective interventions for typhoid control according to key interviewees in eight endemic countries. </a:t>
            </a:r>
            <a:endParaRPr lang="en-CA" sz="1600" dirty="0" smtClean="0">
              <a:latin typeface="+mj-lt"/>
              <a:cs typeface="Arial" panose="020B0604020202020204" pitchFamily="34" charset="0"/>
            </a:endParaRPr>
          </a:p>
          <a:p>
            <a:pPr>
              <a:spcAft>
                <a:spcPts val="1200"/>
              </a:spcAft>
            </a:pPr>
            <a:r>
              <a:rPr lang="en-CA" sz="1600" dirty="0" smtClean="0">
                <a:latin typeface="+mj-lt"/>
                <a:cs typeface="Arial" panose="020B0604020202020204" pitchFamily="34" charset="0"/>
              </a:rPr>
              <a:t>Public </a:t>
            </a:r>
            <a:r>
              <a:rPr lang="en-CA" sz="1600" dirty="0">
                <a:latin typeface="+mj-lt"/>
                <a:cs typeface="Arial" panose="020B0604020202020204" pitchFamily="34" charset="0"/>
              </a:rPr>
              <a:t>education specifically refers to community education campaigns regarding water, sanitation and hygiene (WASH).</a:t>
            </a:r>
          </a:p>
        </p:txBody>
      </p:sp>
    </p:spTree>
    <p:extLst>
      <p:ext uri="{BB962C8B-B14F-4D97-AF65-F5344CB8AC3E}">
        <p14:creationId xmlns:p14="http://schemas.microsoft.com/office/powerpoint/2010/main" val="42486695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1963" y="173738"/>
            <a:ext cx="9556898" cy="1325563"/>
          </a:xfrm>
        </p:spPr>
        <p:txBody>
          <a:bodyPr>
            <a:normAutofit fontScale="90000"/>
          </a:bodyPr>
          <a:lstStyle/>
          <a:p>
            <a:r>
              <a:rPr lang="en-CA" b="1" kern="0" dirty="0" smtClean="0">
                <a:latin typeface="+mj-lt"/>
                <a:cs typeface="Arial" panose="020B0604020202020204" pitchFamily="34" charset="0"/>
              </a:rPr>
              <a:t>Quantitative Results: </a:t>
            </a:r>
            <a:r>
              <a:rPr lang="en-CA" sz="3100" b="1" dirty="0" smtClean="0">
                <a:cs typeface="Arial" panose="020B0604020202020204" pitchFamily="34" charset="0"/>
              </a:rPr>
              <a:t>Contextual Factors Affecting the Implementation of Typhoid Control Interventions</a:t>
            </a:r>
            <a:r>
              <a:rPr lang="en-CA" sz="3600" b="1" kern="0" dirty="0" smtClean="0">
                <a:cs typeface="Arial" panose="020B0604020202020204" pitchFamily="34" charset="0"/>
              </a:rPr>
              <a:t/>
            </a:r>
            <a:br>
              <a:rPr lang="en-CA" sz="3600" b="1" kern="0" dirty="0" smtClean="0">
                <a:cs typeface="Arial" panose="020B0604020202020204" pitchFamily="34" charset="0"/>
              </a:rPr>
            </a:br>
            <a:endParaRPr lang="en-US" dirty="0"/>
          </a:p>
        </p:txBody>
      </p:sp>
      <p:pic>
        <p:nvPicPr>
          <p:cNvPr id="5" name="Picture 4"/>
          <p:cNvPicPr>
            <a:picLocks noChangeAspect="1"/>
          </p:cNvPicPr>
          <p:nvPr/>
        </p:nvPicPr>
        <p:blipFill>
          <a:blip r:embed="rId3"/>
          <a:stretch>
            <a:fillRect/>
          </a:stretch>
        </p:blipFill>
        <p:spPr>
          <a:xfrm>
            <a:off x="1977069" y="1027906"/>
            <a:ext cx="9196563" cy="5245514"/>
          </a:xfrm>
          <a:prstGeom prst="rect">
            <a:avLst/>
          </a:prstGeom>
        </p:spPr>
      </p:pic>
    </p:spTree>
    <p:extLst>
      <p:ext uri="{BB962C8B-B14F-4D97-AF65-F5344CB8AC3E}">
        <p14:creationId xmlns:p14="http://schemas.microsoft.com/office/powerpoint/2010/main" val="955394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pPr marL="0" lvl="0" indent="0" defTabSz="4525375">
              <a:lnSpc>
                <a:spcPct val="80000"/>
              </a:lnSpc>
              <a:spcAft>
                <a:spcPts val="1200"/>
              </a:spcAft>
              <a:buNone/>
            </a:pPr>
            <a:r>
              <a:rPr lang="en-CA" sz="2000" dirty="0" smtClean="0">
                <a:solidFill>
                  <a:srgbClr val="525252"/>
                </a:solidFill>
                <a:latin typeface="+mj-lt"/>
                <a:cs typeface="Arial" panose="020B0604020202020204" pitchFamily="34" charset="0"/>
              </a:rPr>
              <a:t>Study findings provide a snapshot of typhoid control interventions implemented in 8 countries over 25 years, and the factors associated with implementation success from the perspective of a small sample of key informants working in public health. </a:t>
            </a:r>
          </a:p>
          <a:p>
            <a:pPr marL="0" lvl="0" indent="0" defTabSz="4525375">
              <a:lnSpc>
                <a:spcPct val="80000"/>
              </a:lnSpc>
              <a:spcAft>
                <a:spcPts val="1200"/>
              </a:spcAft>
              <a:buNone/>
            </a:pPr>
            <a:r>
              <a:rPr lang="en-CA" sz="2000" dirty="0" smtClean="0">
                <a:solidFill>
                  <a:srgbClr val="525252"/>
                </a:solidFill>
                <a:latin typeface="+mj-lt"/>
                <a:cs typeface="Arial" panose="020B0604020202020204" pitchFamily="34" charset="0"/>
              </a:rPr>
              <a:t>Results are consistent with past research on the CFIR contextual factors associated with implementation success in different sectors (health, global health, mental health), and settings (low and high income countries). </a:t>
            </a:r>
          </a:p>
          <a:p>
            <a:pPr marL="0" lvl="0" indent="0" defTabSz="4525375">
              <a:lnSpc>
                <a:spcPct val="80000"/>
              </a:lnSpc>
              <a:spcAft>
                <a:spcPts val="1200"/>
              </a:spcAft>
              <a:buNone/>
            </a:pPr>
            <a:r>
              <a:rPr lang="en-CA" sz="2000" dirty="0" smtClean="0">
                <a:solidFill>
                  <a:srgbClr val="525252"/>
                </a:solidFill>
                <a:latin typeface="+mj-lt"/>
                <a:cs typeface="Arial" panose="020B0604020202020204" pitchFamily="34" charset="0"/>
              </a:rPr>
              <a:t>Knowing which factors are more ‘important’ relative to effective implementation has implications for advancing implementation knowledge and practice in global health, such that factors emerging as highly associated with success can be taken into account in implementation planning, monitoring and evaluation. </a:t>
            </a:r>
          </a:p>
          <a:p>
            <a:pPr marL="0" lvl="0" indent="0" defTabSz="4525375">
              <a:lnSpc>
                <a:spcPct val="80000"/>
              </a:lnSpc>
              <a:spcAft>
                <a:spcPts val="1200"/>
              </a:spcAft>
              <a:buNone/>
            </a:pPr>
            <a:r>
              <a:rPr lang="en-CA" sz="2000" dirty="0" smtClean="0">
                <a:solidFill>
                  <a:srgbClr val="525252"/>
                </a:solidFill>
                <a:latin typeface="+mj-lt"/>
                <a:cs typeface="Arial" panose="020B0604020202020204" pitchFamily="34" charset="0"/>
              </a:rPr>
              <a:t>Our findings inform future systematic investigations of the implementation of typhoid control interventions and LMIC health evidence implementation more broadly, as well as contribute to a better understanding of how such implementation efforts impact typhoid rates.</a:t>
            </a:r>
            <a:endParaRPr lang="en-CA" sz="2000" kern="0" dirty="0" smtClean="0">
              <a:solidFill>
                <a:srgbClr val="525252"/>
              </a:solidFill>
              <a:latin typeface="+mj-lt"/>
              <a:ea typeface="Calibri"/>
              <a:cs typeface="Arial" panose="020B0604020202020204" pitchFamily="34" charset="0"/>
            </a:endParaRPr>
          </a:p>
        </p:txBody>
      </p:sp>
    </p:spTree>
    <p:extLst>
      <p:ext uri="{BB962C8B-B14F-4D97-AF65-F5344CB8AC3E}">
        <p14:creationId xmlns:p14="http://schemas.microsoft.com/office/powerpoint/2010/main" val="4071792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525252"/>
                </a:solidFill>
              </a:rPr>
              <a:t>Funding for this project was made to Dr. </a:t>
            </a:r>
            <a:r>
              <a:rPr lang="en-CA" sz="2400" dirty="0" smtClean="0">
                <a:solidFill>
                  <a:srgbClr val="525252"/>
                </a:solidFill>
              </a:rPr>
              <a:t>Zulfiqar A Bhutta from the Bill &amp; Melinda Gates Foundation; </a:t>
            </a:r>
            <a:r>
              <a:rPr lang="en-CA" sz="2400" i="1" dirty="0" smtClean="0">
                <a:solidFill>
                  <a:srgbClr val="525252"/>
                </a:solidFill>
              </a:rPr>
              <a:t>Tackling </a:t>
            </a:r>
            <a:r>
              <a:rPr lang="en-CA" sz="2400" i="1" dirty="0">
                <a:solidFill>
                  <a:srgbClr val="525252"/>
                </a:solidFill>
              </a:rPr>
              <a:t>Typhoid – What Do Global &amp; Country Trends Teach Us</a:t>
            </a:r>
            <a:r>
              <a:rPr lang="en-CA" sz="2400" i="1" dirty="0" smtClean="0">
                <a:solidFill>
                  <a:srgbClr val="525252"/>
                </a:solidFill>
              </a:rPr>
              <a:t>?</a:t>
            </a:r>
          </a:p>
          <a:p>
            <a:r>
              <a:rPr lang="en-CA" sz="2400" dirty="0" smtClean="0">
                <a:solidFill>
                  <a:srgbClr val="525252"/>
                </a:solidFill>
              </a:rPr>
              <a:t>Dr. Barwick was senior responsible author.</a:t>
            </a:r>
          </a:p>
          <a:p>
            <a:r>
              <a:rPr lang="en-CA" sz="2400" dirty="0" smtClean="0">
                <a:solidFill>
                  <a:srgbClr val="525252"/>
                </a:solidFill>
              </a:rPr>
              <a:t>Dr. Barac covered data collection and analysis, along with Daina Als and </a:t>
            </a:r>
            <a:r>
              <a:rPr lang="en-CA" sz="2400" dirty="0" smtClean="0">
                <a:solidFill>
                  <a:srgbClr val="525252"/>
                </a:solidFill>
                <a:ea typeface="Calibri"/>
                <a:cs typeface="Arial" panose="020B0604020202020204" pitchFamily="34" charset="0"/>
              </a:rPr>
              <a:t>Amruta Radhakrishnan</a:t>
            </a:r>
            <a:r>
              <a:rPr lang="en-CA" sz="2400" baseline="30000" dirty="0">
                <a:solidFill>
                  <a:srgbClr val="525252"/>
                </a:solidFill>
                <a:ea typeface="Calibri"/>
                <a:cs typeface="Arial" panose="020B0604020202020204" pitchFamily="34" charset="0"/>
              </a:rPr>
              <a:t>.</a:t>
            </a:r>
            <a:endParaRPr lang="en-CA" sz="2400" baseline="30000" dirty="0" smtClean="0">
              <a:solidFill>
                <a:srgbClr val="525252"/>
              </a:solidFill>
              <a:ea typeface="Calibri"/>
              <a:cs typeface="Arial" panose="020B0604020202020204" pitchFamily="34" charset="0"/>
            </a:endParaRPr>
          </a:p>
          <a:p>
            <a:r>
              <a:rPr lang="en-CA" sz="2400" dirty="0" smtClean="0">
                <a:solidFill>
                  <a:srgbClr val="525252"/>
                </a:solidFill>
                <a:cs typeface="Arial" panose="020B0604020202020204" pitchFamily="34" charset="0"/>
              </a:rPr>
              <a:t>Ms. Gaffey was senior research manager for Dr. </a:t>
            </a:r>
            <a:r>
              <a:rPr lang="en-CA" sz="2400" dirty="0" err="1" smtClean="0">
                <a:solidFill>
                  <a:srgbClr val="525252"/>
                </a:solidFill>
                <a:cs typeface="Arial" panose="020B0604020202020204" pitchFamily="34" charset="0"/>
              </a:rPr>
              <a:t>Bhutta</a:t>
            </a:r>
            <a:r>
              <a:rPr lang="en-CA" sz="2400" dirty="0" smtClean="0">
                <a:solidFill>
                  <a:srgbClr val="525252"/>
                </a:solidFill>
                <a:cs typeface="Arial" panose="020B0604020202020204" pitchFamily="34" charset="0"/>
              </a:rPr>
              <a:t>.</a:t>
            </a:r>
          </a:p>
          <a:p>
            <a:r>
              <a:rPr lang="en-CA" sz="2400" dirty="0" smtClean="0">
                <a:solidFill>
                  <a:srgbClr val="525252"/>
                </a:solidFill>
                <a:cs typeface="Arial" panose="020B0604020202020204" pitchFamily="34" charset="0"/>
              </a:rPr>
              <a:t>Manuscript has been submitted to PLOS-NOS</a:t>
            </a:r>
            <a:endParaRPr lang="en-US" sz="2400" dirty="0">
              <a:solidFill>
                <a:srgbClr val="525252"/>
              </a:solidFill>
            </a:endParaRPr>
          </a:p>
        </p:txBody>
      </p:sp>
    </p:spTree>
    <p:extLst>
      <p:ext uri="{BB962C8B-B14F-4D97-AF65-F5344CB8AC3E}">
        <p14:creationId xmlns:p14="http://schemas.microsoft.com/office/powerpoint/2010/main" val="34747694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CA" kern="0" dirty="0" smtClean="0">
                <a:solidFill>
                  <a:schemeClr val="accent3">
                    <a:lumMod val="50000"/>
                  </a:schemeClr>
                </a:solidFill>
                <a:ea typeface="Calibri"/>
                <a:cs typeface="Arial" panose="020B0604020202020204" pitchFamily="34" charset="0"/>
              </a:rPr>
              <a:t>Typhoid </a:t>
            </a:r>
            <a:r>
              <a:rPr lang="en-CA" kern="0" dirty="0">
                <a:solidFill>
                  <a:schemeClr val="accent3">
                    <a:lumMod val="50000"/>
                  </a:schemeClr>
                </a:solidFill>
                <a:ea typeface="Calibri"/>
                <a:cs typeface="Arial" panose="020B0604020202020204" pitchFamily="34" charset="0"/>
              </a:rPr>
              <a:t>fever remains a significant health burden in low and middle-income countries (LMICs) with little attention to the implementation of control interventions. </a:t>
            </a:r>
            <a:endParaRPr lang="en-CA" kern="0" dirty="0" smtClean="0">
              <a:solidFill>
                <a:schemeClr val="accent3">
                  <a:lumMod val="50000"/>
                </a:schemeClr>
              </a:solidFill>
              <a:ea typeface="Calibri"/>
              <a:cs typeface="Arial" panose="020B0604020202020204" pitchFamily="34" charset="0"/>
            </a:endParaRPr>
          </a:p>
          <a:p>
            <a:pPr marL="0" indent="0">
              <a:buNone/>
            </a:pPr>
            <a:r>
              <a:rPr lang="en-CA" dirty="0" smtClean="0">
                <a:solidFill>
                  <a:srgbClr val="525252"/>
                </a:solidFill>
              </a:rPr>
              <a:t>There </a:t>
            </a:r>
            <a:r>
              <a:rPr lang="en-CA" dirty="0">
                <a:solidFill>
                  <a:srgbClr val="525252"/>
                </a:solidFill>
              </a:rPr>
              <a:t>are no data on the type of control interventions that have been implemented, nor do we know how effectively these interventions have been </a:t>
            </a:r>
            <a:r>
              <a:rPr lang="en-CA" dirty="0" smtClean="0">
                <a:solidFill>
                  <a:srgbClr val="525252"/>
                </a:solidFill>
              </a:rPr>
              <a:t>implemented.</a:t>
            </a:r>
            <a:endParaRPr lang="en-US" kern="0" dirty="0" smtClean="0">
              <a:solidFill>
                <a:srgbClr val="525252"/>
              </a:solidFill>
              <a:ea typeface="Calibri"/>
              <a:cs typeface="Arial" panose="020B0604020202020204" pitchFamily="34" charset="0"/>
            </a:endParaRPr>
          </a:p>
          <a:p>
            <a:pPr marL="0" indent="0">
              <a:buNone/>
            </a:pPr>
            <a:r>
              <a:rPr lang="en-CA" dirty="0">
                <a:solidFill>
                  <a:srgbClr val="525252"/>
                </a:solidFill>
              </a:rPr>
              <a:t>Also unknown is whether rates of disease over time relate to the success or failure of control interventions or to the implementation approach, or </a:t>
            </a:r>
            <a:r>
              <a:rPr lang="en-CA" dirty="0" smtClean="0">
                <a:solidFill>
                  <a:srgbClr val="525252"/>
                </a:solidFill>
              </a:rPr>
              <a:t>both. </a:t>
            </a:r>
            <a:endParaRPr lang="en-CA" dirty="0">
              <a:solidFill>
                <a:srgbClr val="525252"/>
              </a:solidFill>
            </a:endParaRPr>
          </a:p>
          <a:p>
            <a:pPr marL="0" indent="0">
              <a:buNone/>
            </a:pPr>
            <a:r>
              <a:rPr lang="en-US" kern="0" dirty="0" smtClean="0">
                <a:solidFill>
                  <a:schemeClr val="accent3">
                    <a:lumMod val="50000"/>
                  </a:schemeClr>
                </a:solidFill>
                <a:ea typeface="Calibri"/>
                <a:cs typeface="Arial" panose="020B0604020202020204" pitchFamily="34" charset="0"/>
              </a:rPr>
              <a:t>We need to understand how these interventions are implemented. </a:t>
            </a:r>
            <a:endParaRPr lang="en-US" kern="0" dirty="0">
              <a:solidFill>
                <a:schemeClr val="accent3">
                  <a:lumMod val="50000"/>
                </a:schemeClr>
              </a:solidFill>
              <a:ea typeface="Calibri"/>
              <a:cs typeface="Arial" panose="020B0604020202020204" pitchFamily="34" charset="0"/>
            </a:endParaRPr>
          </a:p>
          <a:p>
            <a:pPr marL="0" indent="0">
              <a:buNone/>
            </a:pPr>
            <a:endParaRPr lang="en-US" dirty="0">
              <a:solidFill>
                <a:schemeClr val="accent3">
                  <a:lumMod val="50000"/>
                </a:schemeClr>
              </a:solidFill>
            </a:endParaRPr>
          </a:p>
        </p:txBody>
      </p:sp>
    </p:spTree>
    <p:extLst>
      <p:ext uri="{BB962C8B-B14F-4D97-AF65-F5344CB8AC3E}">
        <p14:creationId xmlns:p14="http://schemas.microsoft.com/office/powerpoint/2010/main" val="2425142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Research</a:t>
            </a:r>
            <a:endParaRPr lang="en-US" dirty="0"/>
          </a:p>
        </p:txBody>
      </p:sp>
      <p:sp>
        <p:nvSpPr>
          <p:cNvPr id="3" name="Content Placeholder 2"/>
          <p:cNvSpPr>
            <a:spLocks noGrp="1"/>
          </p:cNvSpPr>
          <p:nvPr>
            <p:ph idx="1"/>
          </p:nvPr>
        </p:nvSpPr>
        <p:spPr/>
        <p:txBody>
          <a:bodyPr>
            <a:normAutofit/>
          </a:bodyPr>
          <a:lstStyle/>
          <a:p>
            <a:pPr lvl="0" defTabSz="11494000">
              <a:spcAft>
                <a:spcPts val="1200"/>
              </a:spcAft>
            </a:pPr>
            <a:r>
              <a:rPr lang="en-US" sz="2400" kern="0" dirty="0">
                <a:solidFill>
                  <a:srgbClr val="525252"/>
                </a:solidFill>
                <a:cs typeface="Arial" panose="020B0604020202020204" pitchFamily="34" charset="0"/>
              </a:rPr>
              <a:t>To address the knowledge gap related to the implementation of typhoid control interventions,</a:t>
            </a:r>
            <a:r>
              <a:rPr lang="en-CA" sz="2400" kern="0" dirty="0">
                <a:solidFill>
                  <a:srgbClr val="525252"/>
                </a:solidFill>
                <a:cs typeface="Arial" panose="020B0604020202020204" pitchFamily="34" charset="0"/>
              </a:rPr>
              <a:t> we assessed:</a:t>
            </a:r>
          </a:p>
          <a:p>
            <a:pPr marL="1714500" lvl="0" indent="-808038" defTabSz="11494000">
              <a:spcAft>
                <a:spcPts val="1200"/>
              </a:spcAft>
              <a:buFont typeface="Wingdings" panose="05000000000000000000" pitchFamily="2" charset="2"/>
              <a:buChar char="v"/>
            </a:pPr>
            <a:r>
              <a:rPr lang="en-CA" sz="2400" kern="0" dirty="0">
                <a:solidFill>
                  <a:srgbClr val="525252"/>
                </a:solidFill>
                <a:ea typeface="Calibri"/>
                <a:cs typeface="Arial" panose="020B0604020202020204" pitchFamily="34" charset="0"/>
              </a:rPr>
              <a:t>The typhoid control interventions implemented between 1990 and 2015 in eight countries: Bangladesh, Chile, India, Nigeria, Pakistan, Thailand, South Africa, and Vietnam</a:t>
            </a:r>
          </a:p>
          <a:p>
            <a:pPr marL="1714500" lvl="0" indent="-808038" defTabSz="11494000">
              <a:spcAft>
                <a:spcPts val="1200"/>
              </a:spcAft>
              <a:buFont typeface="Wingdings" panose="05000000000000000000" pitchFamily="2" charset="2"/>
              <a:buChar char="v"/>
            </a:pPr>
            <a:r>
              <a:rPr lang="en-CA" sz="2400" kern="0" dirty="0">
                <a:solidFill>
                  <a:srgbClr val="525252"/>
                </a:solidFill>
                <a:ea typeface="Calibri"/>
                <a:cs typeface="Arial" panose="020B0604020202020204" pitchFamily="34" charset="0"/>
              </a:rPr>
              <a:t>The contextual factors associated with the implementation of control </a:t>
            </a:r>
            <a:r>
              <a:rPr lang="en-CA" sz="2400" kern="0" dirty="0" smtClean="0">
                <a:solidFill>
                  <a:srgbClr val="525252"/>
                </a:solidFill>
                <a:ea typeface="Calibri"/>
                <a:cs typeface="Arial" panose="020B0604020202020204" pitchFamily="34" charset="0"/>
              </a:rPr>
              <a:t>interventions</a:t>
            </a:r>
          </a:p>
          <a:p>
            <a:pPr marL="1714500" lvl="0" indent="-808038" defTabSz="11494000">
              <a:spcAft>
                <a:spcPts val="1200"/>
              </a:spcAft>
              <a:buFont typeface="Wingdings" panose="05000000000000000000" pitchFamily="2" charset="2"/>
              <a:buChar char="v"/>
            </a:pPr>
            <a:r>
              <a:rPr lang="en-CA" sz="2400" kern="0" dirty="0" smtClean="0">
                <a:solidFill>
                  <a:srgbClr val="525252"/>
                </a:solidFill>
                <a:ea typeface="Calibri"/>
                <a:cs typeface="Arial" panose="020B0604020202020204" pitchFamily="34" charset="0"/>
              </a:rPr>
              <a:t>This study adds to a body of work, by our team and others, to explore CFIR factors related to implementation success</a:t>
            </a:r>
            <a:endParaRPr lang="en-CA" sz="2400" kern="0" dirty="0">
              <a:solidFill>
                <a:srgbClr val="525252"/>
              </a:solidFill>
              <a:ea typeface="Calibri"/>
              <a:cs typeface="Arial" panose="020B0604020202020204" pitchFamily="34" charset="0"/>
            </a:endParaRPr>
          </a:p>
          <a:p>
            <a:pPr marL="0" indent="0">
              <a:buNone/>
            </a:pPr>
            <a:endParaRPr lang="en-US" sz="2400" dirty="0">
              <a:solidFill>
                <a:srgbClr val="525252"/>
              </a:solidFill>
            </a:endParaRPr>
          </a:p>
        </p:txBody>
      </p:sp>
    </p:spTree>
    <p:extLst>
      <p:ext uri="{BB962C8B-B14F-4D97-AF65-F5344CB8AC3E}">
        <p14:creationId xmlns:p14="http://schemas.microsoft.com/office/powerpoint/2010/main" val="2527667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Framework</a:t>
            </a:r>
            <a:endParaRPr lang="en-US" dirty="0"/>
          </a:p>
        </p:txBody>
      </p:sp>
      <p:sp>
        <p:nvSpPr>
          <p:cNvPr id="3" name="Content Placeholder 2"/>
          <p:cNvSpPr>
            <a:spLocks noGrp="1"/>
          </p:cNvSpPr>
          <p:nvPr>
            <p:ph idx="1"/>
          </p:nvPr>
        </p:nvSpPr>
        <p:spPr/>
        <p:txBody>
          <a:bodyPr>
            <a:normAutofit/>
          </a:bodyPr>
          <a:lstStyle/>
          <a:p>
            <a:pPr marL="0" indent="0">
              <a:buNone/>
            </a:pPr>
            <a:r>
              <a:rPr lang="en-CA" sz="2400" kern="0" dirty="0" smtClean="0">
                <a:solidFill>
                  <a:srgbClr val="525252"/>
                </a:solidFill>
                <a:cs typeface="Arial" panose="020B0604020202020204" pitchFamily="34" charset="0"/>
              </a:rPr>
              <a:t>The study was guided by the Consolidated Framework for Implementation Research, or CFIR (</a:t>
            </a:r>
            <a:r>
              <a:rPr lang="en-US" altLang="en-US" sz="2400" dirty="0" smtClean="0">
                <a:solidFill>
                  <a:srgbClr val="525252"/>
                </a:solidFill>
                <a:cs typeface="Arial" pitchFamily="34" charset="0"/>
              </a:rPr>
              <a:t>Damschroder LJ, Aron DC, Keith RE, </a:t>
            </a:r>
            <a:r>
              <a:rPr lang="en-US" altLang="en-US" sz="2400" dirty="0" err="1" smtClean="0">
                <a:solidFill>
                  <a:srgbClr val="525252"/>
                </a:solidFill>
                <a:cs typeface="Arial" pitchFamily="34" charset="0"/>
              </a:rPr>
              <a:t>Kirsh</a:t>
            </a:r>
            <a:r>
              <a:rPr lang="en-US" altLang="en-US" sz="2400" dirty="0" smtClean="0">
                <a:solidFill>
                  <a:srgbClr val="525252"/>
                </a:solidFill>
                <a:cs typeface="Arial" pitchFamily="34" charset="0"/>
              </a:rPr>
              <a:t> SR, Alexander JA, Lowery JC. </a:t>
            </a:r>
            <a:r>
              <a:rPr lang="en-US" altLang="en-US" sz="2400" i="1" dirty="0" smtClean="0">
                <a:solidFill>
                  <a:srgbClr val="525252"/>
                </a:solidFill>
                <a:cs typeface="Arial" pitchFamily="34" charset="0"/>
              </a:rPr>
              <a:t>Implement Sci</a:t>
            </a:r>
            <a:r>
              <a:rPr lang="en-US" altLang="en-US" sz="2400" dirty="0" smtClean="0">
                <a:solidFill>
                  <a:srgbClr val="525252"/>
                </a:solidFill>
                <a:cs typeface="Arial" pitchFamily="34" charset="0"/>
              </a:rPr>
              <a:t>. 2009 7;4:50.</a:t>
            </a:r>
            <a:r>
              <a:rPr lang="en-CA" sz="2400" kern="0" dirty="0" smtClean="0">
                <a:solidFill>
                  <a:srgbClr val="525252"/>
                </a:solidFill>
                <a:cs typeface="Arial" panose="020B0604020202020204" pitchFamily="34" charset="0"/>
              </a:rPr>
              <a:t>). </a:t>
            </a:r>
          </a:p>
          <a:p>
            <a:pPr marL="0" indent="0">
              <a:buNone/>
            </a:pPr>
            <a:r>
              <a:rPr lang="en-CA" sz="2400" kern="0" dirty="0" smtClean="0">
                <a:solidFill>
                  <a:srgbClr val="525252"/>
                </a:solidFill>
                <a:latin typeface="+mj-lt"/>
                <a:cs typeface="Arial" panose="020B0604020202020204" pitchFamily="34" charset="0"/>
              </a:rPr>
              <a:t>The CFIR focuses on the contextual factors associated with implementation success and includes 37 measurable factors organized under five domains: Intervention Characteristics, Process, Inner Setting, Outer Setting, and Characteristics of the Practitioner.</a:t>
            </a:r>
          </a:p>
          <a:p>
            <a:pPr marL="0" indent="0">
              <a:buNone/>
            </a:pPr>
            <a:endParaRPr lang="en-US" sz="2400" dirty="0">
              <a:solidFill>
                <a:srgbClr val="525252"/>
              </a:solidFill>
            </a:endParaRPr>
          </a:p>
        </p:txBody>
      </p:sp>
    </p:spTree>
    <p:extLst>
      <p:ext uri="{BB962C8B-B14F-4D97-AF65-F5344CB8AC3E}">
        <p14:creationId xmlns:p14="http://schemas.microsoft.com/office/powerpoint/2010/main" val="26250880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a:bodyPr>
          <a:lstStyle/>
          <a:p>
            <a:r>
              <a:rPr lang="en-CA" sz="2400" kern="0" dirty="0" smtClean="0">
                <a:solidFill>
                  <a:srgbClr val="525252"/>
                </a:solidFill>
                <a:cs typeface="Arial" panose="020B0604020202020204" pitchFamily="34" charset="0"/>
              </a:rPr>
              <a:t>mixed methods</a:t>
            </a:r>
          </a:p>
          <a:p>
            <a:r>
              <a:rPr lang="en-CA" sz="2400" kern="0" dirty="0" smtClean="0">
                <a:solidFill>
                  <a:srgbClr val="525252"/>
                </a:solidFill>
                <a:cs typeface="Arial" panose="020B0604020202020204" pitchFamily="34" charset="0"/>
              </a:rPr>
              <a:t>combined </a:t>
            </a:r>
            <a:r>
              <a:rPr lang="en-CA" sz="2400" kern="0" dirty="0">
                <a:solidFill>
                  <a:srgbClr val="525252"/>
                </a:solidFill>
                <a:cs typeface="Arial" panose="020B0604020202020204" pitchFamily="34" charset="0"/>
              </a:rPr>
              <a:t>qualitative data from key informant interviews of purposefully selected public health experts </a:t>
            </a:r>
            <a:endParaRPr lang="en-CA" sz="2400" kern="0" dirty="0" smtClean="0">
              <a:solidFill>
                <a:srgbClr val="525252"/>
              </a:solidFill>
              <a:cs typeface="Arial" panose="020B0604020202020204" pitchFamily="34" charset="0"/>
            </a:endParaRPr>
          </a:p>
          <a:p>
            <a:r>
              <a:rPr lang="en-CA" sz="2400" kern="0" dirty="0" smtClean="0">
                <a:solidFill>
                  <a:srgbClr val="525252"/>
                </a:solidFill>
                <a:cs typeface="Arial" panose="020B0604020202020204" pitchFamily="34" charset="0"/>
              </a:rPr>
              <a:t>with </a:t>
            </a:r>
            <a:r>
              <a:rPr lang="en-CA" sz="2400" kern="0" dirty="0">
                <a:solidFill>
                  <a:srgbClr val="525252"/>
                </a:solidFill>
                <a:cs typeface="Arial" panose="020B0604020202020204" pitchFamily="34" charset="0"/>
              </a:rPr>
              <a:t>quantitative data from the CFIR questionnaire </a:t>
            </a:r>
            <a:endParaRPr lang="en-CA" sz="2400" kern="0" dirty="0" smtClean="0">
              <a:solidFill>
                <a:srgbClr val="525252"/>
              </a:solidFill>
              <a:cs typeface="Arial" panose="020B0604020202020204" pitchFamily="34" charset="0"/>
            </a:endParaRPr>
          </a:p>
          <a:p>
            <a:r>
              <a:rPr lang="en-CA" sz="2400" kern="0" dirty="0" smtClean="0">
                <a:solidFill>
                  <a:srgbClr val="525252"/>
                </a:solidFill>
                <a:cs typeface="Arial" panose="020B0604020202020204" pitchFamily="34" charset="0"/>
              </a:rPr>
              <a:t>collected </a:t>
            </a:r>
            <a:r>
              <a:rPr lang="en-CA" sz="2400" kern="0" dirty="0">
                <a:solidFill>
                  <a:srgbClr val="525252"/>
                </a:solidFill>
                <a:cs typeface="Arial" panose="020B0604020202020204" pitchFamily="34" charset="0"/>
              </a:rPr>
              <a:t>from </a:t>
            </a:r>
            <a:r>
              <a:rPr lang="en-CA" sz="2400" kern="0" dirty="0" smtClean="0">
                <a:solidFill>
                  <a:srgbClr val="525252"/>
                </a:solidFill>
                <a:cs typeface="Arial" panose="020B0604020202020204" pitchFamily="34" charset="0"/>
              </a:rPr>
              <a:t>8 countries</a:t>
            </a:r>
            <a:endParaRPr lang="en-CA" sz="2400" kern="0" dirty="0">
              <a:solidFill>
                <a:srgbClr val="525252"/>
              </a:solidFill>
              <a:cs typeface="Arial" panose="020B0604020202020204" pitchFamily="34" charset="0"/>
            </a:endParaRPr>
          </a:p>
          <a:p>
            <a:endParaRPr lang="en-US" sz="2400" dirty="0">
              <a:solidFill>
                <a:srgbClr val="525252"/>
              </a:solidFill>
            </a:endParaRPr>
          </a:p>
        </p:txBody>
      </p:sp>
    </p:spTree>
    <p:extLst>
      <p:ext uri="{BB962C8B-B14F-4D97-AF65-F5344CB8AC3E}">
        <p14:creationId xmlns:p14="http://schemas.microsoft.com/office/powerpoint/2010/main" val="3282678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pPr marL="0" indent="0">
              <a:buNone/>
            </a:pPr>
            <a:r>
              <a:rPr lang="en-CA" sz="2400" b="1" u="sng" kern="0" dirty="0" smtClean="0">
                <a:solidFill>
                  <a:srgbClr val="525252"/>
                </a:solidFill>
                <a:cs typeface="Arial" panose="020B0604020202020204" pitchFamily="34" charset="0"/>
              </a:rPr>
              <a:t>Participants</a:t>
            </a:r>
          </a:p>
          <a:p>
            <a:r>
              <a:rPr lang="en-CA" sz="2400" kern="0" dirty="0" smtClean="0">
                <a:solidFill>
                  <a:srgbClr val="525252"/>
                </a:solidFill>
                <a:cs typeface="Arial" panose="020B0604020202020204" pitchFamily="34" charset="0"/>
              </a:rPr>
              <a:t>34 </a:t>
            </a:r>
            <a:r>
              <a:rPr lang="en-CA" sz="2400" kern="0" dirty="0">
                <a:solidFill>
                  <a:srgbClr val="525252"/>
                </a:solidFill>
                <a:cs typeface="Arial" panose="020B0604020202020204" pitchFamily="34" charset="0"/>
              </a:rPr>
              <a:t>public health experts (19 men, 15 women; M age = 57.3 years, SD = 10.5 years) </a:t>
            </a:r>
            <a:endParaRPr lang="en-CA" sz="2400" kern="0" dirty="0" smtClean="0">
              <a:solidFill>
                <a:srgbClr val="525252"/>
              </a:solidFill>
              <a:cs typeface="Arial" panose="020B0604020202020204" pitchFamily="34" charset="0"/>
            </a:endParaRPr>
          </a:p>
          <a:p>
            <a:r>
              <a:rPr lang="en-CA" sz="2400" kern="0" dirty="0" smtClean="0">
                <a:solidFill>
                  <a:srgbClr val="525252"/>
                </a:solidFill>
                <a:cs typeface="Arial" panose="020B0604020202020204" pitchFamily="34" charset="0"/>
              </a:rPr>
              <a:t>from </a:t>
            </a:r>
            <a:r>
              <a:rPr lang="en-CA" sz="2400" kern="0" dirty="0">
                <a:solidFill>
                  <a:srgbClr val="525252"/>
                </a:solidFill>
                <a:cs typeface="Arial" panose="020B0604020202020204" pitchFamily="34" charset="0"/>
              </a:rPr>
              <a:t>the 8 aforementioned </a:t>
            </a:r>
            <a:r>
              <a:rPr lang="en-CA" sz="2400" kern="0" dirty="0" smtClean="0">
                <a:solidFill>
                  <a:srgbClr val="525252"/>
                </a:solidFill>
                <a:cs typeface="Arial" panose="020B0604020202020204" pitchFamily="34" charset="0"/>
              </a:rPr>
              <a:t>countries</a:t>
            </a:r>
          </a:p>
          <a:p>
            <a:r>
              <a:rPr lang="en-CA" sz="2400" kern="0" dirty="0" smtClean="0">
                <a:solidFill>
                  <a:srgbClr val="525252"/>
                </a:solidFill>
                <a:cs typeface="Arial" panose="020B0604020202020204" pitchFamily="34" charset="0"/>
              </a:rPr>
              <a:t>identified </a:t>
            </a:r>
            <a:r>
              <a:rPr lang="en-CA" sz="2400" kern="0" dirty="0">
                <a:solidFill>
                  <a:srgbClr val="525252"/>
                </a:solidFill>
                <a:cs typeface="Arial" panose="020B0604020202020204" pitchFamily="34" charset="0"/>
              </a:rPr>
              <a:t>by the study leads in each </a:t>
            </a:r>
            <a:r>
              <a:rPr lang="en-CA" sz="2400" kern="0" dirty="0" smtClean="0">
                <a:solidFill>
                  <a:srgbClr val="525252"/>
                </a:solidFill>
                <a:cs typeface="Arial" panose="020B0604020202020204" pitchFamily="34" charset="0"/>
              </a:rPr>
              <a:t>country, </a:t>
            </a:r>
            <a:r>
              <a:rPr lang="en-CA" sz="2400" kern="0" dirty="0">
                <a:solidFill>
                  <a:srgbClr val="525252"/>
                </a:solidFill>
                <a:cs typeface="Arial" panose="020B0604020202020204" pitchFamily="34" charset="0"/>
              </a:rPr>
              <a:t>based on their expertise in public health (M work experience = 29.0 years, SD = 10.3 years). </a:t>
            </a:r>
          </a:p>
          <a:p>
            <a:pPr marL="0" indent="0">
              <a:buNone/>
            </a:pPr>
            <a:endParaRPr lang="en-US" sz="2400" dirty="0">
              <a:solidFill>
                <a:srgbClr val="525252"/>
              </a:solidFill>
            </a:endParaRPr>
          </a:p>
        </p:txBody>
      </p:sp>
    </p:spTree>
    <p:extLst>
      <p:ext uri="{BB962C8B-B14F-4D97-AF65-F5344CB8AC3E}">
        <p14:creationId xmlns:p14="http://schemas.microsoft.com/office/powerpoint/2010/main" val="2746703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Analyses</a:t>
            </a:r>
            <a:endParaRPr lang="en-US" dirty="0"/>
          </a:p>
        </p:txBody>
      </p:sp>
      <p:sp>
        <p:nvSpPr>
          <p:cNvPr id="3" name="Content Placeholder 2"/>
          <p:cNvSpPr>
            <a:spLocks noGrp="1"/>
          </p:cNvSpPr>
          <p:nvPr>
            <p:ph idx="1"/>
          </p:nvPr>
        </p:nvSpPr>
        <p:spPr/>
        <p:txBody>
          <a:bodyPr>
            <a:normAutofit fontScale="70000" lnSpcReduction="20000"/>
          </a:bodyPr>
          <a:lstStyle/>
          <a:p>
            <a:pPr marL="0" indent="0" defTabSz="4525375">
              <a:spcAft>
                <a:spcPts val="1200"/>
              </a:spcAft>
              <a:buNone/>
              <a:defRPr/>
            </a:pPr>
            <a:r>
              <a:rPr lang="en-CA" sz="4000" i="1" kern="0" dirty="0" smtClean="0">
                <a:solidFill>
                  <a:srgbClr val="525252"/>
                </a:solidFill>
                <a:ea typeface="Calibri"/>
                <a:cs typeface="Arial" panose="020B0604020202020204" pitchFamily="34" charset="0"/>
              </a:rPr>
              <a:t>Semi-structured interviews</a:t>
            </a:r>
          </a:p>
          <a:p>
            <a:pPr defTabSz="4525375">
              <a:spcAft>
                <a:spcPts val="1200"/>
              </a:spcAft>
              <a:defRPr/>
            </a:pPr>
            <a:r>
              <a:rPr lang="en-CA" kern="0" dirty="0" smtClean="0">
                <a:solidFill>
                  <a:srgbClr val="525252"/>
                </a:solidFill>
                <a:ea typeface="Calibri"/>
                <a:cs typeface="Arial" panose="020B0604020202020204" pitchFamily="34" charset="0"/>
              </a:rPr>
              <a:t>An interview </a:t>
            </a:r>
            <a:r>
              <a:rPr lang="en-CA" kern="0" dirty="0">
                <a:solidFill>
                  <a:srgbClr val="525252"/>
                </a:solidFill>
                <a:ea typeface="Calibri"/>
                <a:cs typeface="Arial" panose="020B0604020202020204" pitchFamily="34" charset="0"/>
              </a:rPr>
              <a:t>protocol </a:t>
            </a:r>
            <a:r>
              <a:rPr lang="en-CA" kern="0" dirty="0" smtClean="0">
                <a:solidFill>
                  <a:srgbClr val="525252"/>
                </a:solidFill>
                <a:ea typeface="Calibri"/>
                <a:cs typeface="Arial" panose="020B0604020202020204" pitchFamily="34" charset="0"/>
              </a:rPr>
              <a:t>was </a:t>
            </a:r>
            <a:r>
              <a:rPr lang="en-CA" kern="0" dirty="0">
                <a:solidFill>
                  <a:srgbClr val="525252"/>
                </a:solidFill>
                <a:ea typeface="Calibri"/>
                <a:cs typeface="Arial" panose="020B0604020202020204" pitchFamily="34" charset="0"/>
              </a:rPr>
              <a:t>followed in each country to explore a pre-determined set of typhoid control interventions: </a:t>
            </a:r>
            <a:endParaRPr lang="en-CA" kern="0" dirty="0" smtClean="0">
              <a:solidFill>
                <a:srgbClr val="525252"/>
              </a:solidFill>
              <a:ea typeface="Calibri"/>
              <a:cs typeface="Arial" panose="020B0604020202020204" pitchFamily="34" charset="0"/>
            </a:endParaRPr>
          </a:p>
          <a:p>
            <a:pPr lvl="1" defTabSz="4525375">
              <a:spcAft>
                <a:spcPts val="1200"/>
              </a:spcAft>
              <a:defRPr/>
            </a:pPr>
            <a:r>
              <a:rPr lang="en-CA" kern="0" dirty="0" smtClean="0">
                <a:solidFill>
                  <a:srgbClr val="525252"/>
                </a:solidFill>
                <a:ea typeface="Calibri"/>
                <a:cs typeface="Arial" panose="020B0604020202020204" pitchFamily="34" charset="0"/>
              </a:rPr>
              <a:t>public </a:t>
            </a:r>
            <a:r>
              <a:rPr lang="en-CA" kern="0" dirty="0">
                <a:solidFill>
                  <a:srgbClr val="525252"/>
                </a:solidFill>
                <a:ea typeface="Calibri"/>
                <a:cs typeface="Arial" panose="020B0604020202020204" pitchFamily="34" charset="0"/>
              </a:rPr>
              <a:t>health campaigns and vaccinations for typhoid</a:t>
            </a:r>
            <a:r>
              <a:rPr lang="en-CA" kern="0" dirty="0" smtClean="0">
                <a:solidFill>
                  <a:srgbClr val="525252"/>
                </a:solidFill>
                <a:ea typeface="Calibri"/>
                <a:cs typeface="Arial" panose="020B0604020202020204" pitchFamily="34" charset="0"/>
              </a:rPr>
              <a:t>;</a:t>
            </a:r>
          </a:p>
          <a:p>
            <a:pPr lvl="1" defTabSz="4525375">
              <a:spcAft>
                <a:spcPts val="1200"/>
              </a:spcAft>
              <a:defRPr/>
            </a:pPr>
            <a:r>
              <a:rPr lang="en-CA" kern="0" dirty="0" smtClean="0">
                <a:solidFill>
                  <a:srgbClr val="525252"/>
                </a:solidFill>
                <a:ea typeface="Calibri"/>
                <a:cs typeface="Arial" panose="020B0604020202020204" pitchFamily="34" charset="0"/>
              </a:rPr>
              <a:t>diarrheal </a:t>
            </a:r>
            <a:r>
              <a:rPr lang="en-CA" kern="0" dirty="0">
                <a:solidFill>
                  <a:srgbClr val="525252"/>
                </a:solidFill>
                <a:ea typeface="Calibri"/>
                <a:cs typeface="Arial" panose="020B0604020202020204" pitchFamily="34" charset="0"/>
              </a:rPr>
              <a:t>disease control; </a:t>
            </a:r>
            <a:endParaRPr lang="en-CA" kern="0" dirty="0" smtClean="0">
              <a:solidFill>
                <a:srgbClr val="525252"/>
              </a:solidFill>
              <a:ea typeface="Calibri"/>
              <a:cs typeface="Arial" panose="020B0604020202020204" pitchFamily="34" charset="0"/>
            </a:endParaRPr>
          </a:p>
          <a:p>
            <a:pPr lvl="1" defTabSz="4525375">
              <a:spcAft>
                <a:spcPts val="1200"/>
              </a:spcAft>
              <a:defRPr/>
            </a:pPr>
            <a:r>
              <a:rPr lang="en-CA" kern="0" dirty="0" smtClean="0">
                <a:solidFill>
                  <a:srgbClr val="525252"/>
                </a:solidFill>
                <a:ea typeface="Calibri"/>
                <a:cs typeface="Arial" panose="020B0604020202020204" pitchFamily="34" charset="0"/>
              </a:rPr>
              <a:t>food </a:t>
            </a:r>
            <a:r>
              <a:rPr lang="en-CA" kern="0" dirty="0">
                <a:solidFill>
                  <a:srgbClr val="525252"/>
                </a:solidFill>
                <a:ea typeface="Calibri"/>
                <a:cs typeface="Arial" panose="020B0604020202020204" pitchFamily="34" charset="0"/>
              </a:rPr>
              <a:t>safety; food handlers; </a:t>
            </a:r>
            <a:endParaRPr lang="en-CA" kern="0" dirty="0" smtClean="0">
              <a:solidFill>
                <a:srgbClr val="525252"/>
              </a:solidFill>
              <a:ea typeface="Calibri"/>
              <a:cs typeface="Arial" panose="020B0604020202020204" pitchFamily="34" charset="0"/>
            </a:endParaRPr>
          </a:p>
          <a:p>
            <a:pPr lvl="1" defTabSz="4525375">
              <a:spcAft>
                <a:spcPts val="1200"/>
              </a:spcAft>
              <a:defRPr/>
            </a:pPr>
            <a:r>
              <a:rPr lang="en-CA" kern="0" dirty="0" smtClean="0">
                <a:solidFill>
                  <a:srgbClr val="525252"/>
                </a:solidFill>
                <a:ea typeface="Calibri"/>
                <a:cs typeface="Arial" panose="020B0604020202020204" pitchFamily="34" charset="0"/>
              </a:rPr>
              <a:t>agricultural </a:t>
            </a:r>
            <a:r>
              <a:rPr lang="en-CA" kern="0" dirty="0">
                <a:solidFill>
                  <a:srgbClr val="525252"/>
                </a:solidFill>
                <a:ea typeface="Calibri"/>
                <a:cs typeface="Arial" panose="020B0604020202020204" pitchFamily="34" charset="0"/>
              </a:rPr>
              <a:t>practices; </a:t>
            </a:r>
            <a:endParaRPr lang="en-CA" kern="0" dirty="0" smtClean="0">
              <a:solidFill>
                <a:srgbClr val="525252"/>
              </a:solidFill>
              <a:ea typeface="Calibri"/>
              <a:cs typeface="Arial" panose="020B0604020202020204" pitchFamily="34" charset="0"/>
            </a:endParaRPr>
          </a:p>
          <a:p>
            <a:pPr lvl="1" defTabSz="4525375">
              <a:spcAft>
                <a:spcPts val="1200"/>
              </a:spcAft>
              <a:defRPr/>
            </a:pPr>
            <a:r>
              <a:rPr lang="en-CA" kern="0" dirty="0" smtClean="0">
                <a:solidFill>
                  <a:srgbClr val="525252"/>
                </a:solidFill>
                <a:ea typeface="Calibri"/>
                <a:cs typeface="Arial" panose="020B0604020202020204" pitchFamily="34" charset="0"/>
              </a:rPr>
              <a:t>treatment </a:t>
            </a:r>
            <a:r>
              <a:rPr lang="en-CA" kern="0" dirty="0">
                <a:solidFill>
                  <a:srgbClr val="525252"/>
                </a:solidFill>
                <a:ea typeface="Calibri"/>
                <a:cs typeface="Arial" panose="020B0604020202020204" pitchFamily="34" charset="0"/>
              </a:rPr>
              <a:t>of sewage; </a:t>
            </a:r>
            <a:endParaRPr lang="en-CA" kern="0" dirty="0" smtClean="0">
              <a:solidFill>
                <a:srgbClr val="525252"/>
              </a:solidFill>
              <a:ea typeface="Calibri"/>
              <a:cs typeface="Arial" panose="020B0604020202020204" pitchFamily="34" charset="0"/>
            </a:endParaRPr>
          </a:p>
          <a:p>
            <a:pPr lvl="1" defTabSz="4525375">
              <a:spcAft>
                <a:spcPts val="1200"/>
              </a:spcAft>
              <a:defRPr/>
            </a:pPr>
            <a:r>
              <a:rPr lang="en-CA" kern="0" dirty="0" smtClean="0">
                <a:solidFill>
                  <a:srgbClr val="525252"/>
                </a:solidFill>
                <a:ea typeface="Calibri"/>
                <a:cs typeface="Arial" panose="020B0604020202020204" pitchFamily="34" charset="0"/>
              </a:rPr>
              <a:t>antibiotic </a:t>
            </a:r>
            <a:r>
              <a:rPr lang="en-CA" kern="0" dirty="0">
                <a:solidFill>
                  <a:srgbClr val="525252"/>
                </a:solidFill>
                <a:ea typeface="Calibri"/>
                <a:cs typeface="Arial" panose="020B0604020202020204" pitchFamily="34" charset="0"/>
              </a:rPr>
              <a:t>medication. </a:t>
            </a:r>
            <a:endParaRPr lang="en-CA" kern="0" dirty="0" smtClean="0">
              <a:solidFill>
                <a:srgbClr val="525252"/>
              </a:solidFill>
              <a:ea typeface="Calibri"/>
              <a:cs typeface="Arial" panose="020B0604020202020204" pitchFamily="34" charset="0"/>
            </a:endParaRPr>
          </a:p>
          <a:p>
            <a:pPr defTabSz="4525375">
              <a:spcAft>
                <a:spcPts val="1200"/>
              </a:spcAft>
              <a:defRPr/>
            </a:pPr>
            <a:r>
              <a:rPr lang="en-CA" kern="0" dirty="0" smtClean="0">
                <a:solidFill>
                  <a:srgbClr val="525252"/>
                </a:solidFill>
                <a:ea typeface="Calibri"/>
                <a:cs typeface="Arial" panose="020B0604020202020204" pitchFamily="34" charset="0"/>
              </a:rPr>
              <a:t>Data </a:t>
            </a:r>
            <a:r>
              <a:rPr lang="en-CA" kern="0" dirty="0">
                <a:solidFill>
                  <a:srgbClr val="525252"/>
                </a:solidFill>
                <a:ea typeface="Calibri"/>
                <a:cs typeface="Arial" panose="020B0604020202020204" pitchFamily="34" charset="0"/>
              </a:rPr>
              <a:t>were analyzed using a deductive qualitative content analysis against the CFIR framework. </a:t>
            </a:r>
          </a:p>
          <a:p>
            <a:pPr marL="0" indent="0">
              <a:buNone/>
            </a:pPr>
            <a:endParaRPr lang="en-US" dirty="0">
              <a:solidFill>
                <a:srgbClr val="525252"/>
              </a:solidFill>
            </a:endParaRPr>
          </a:p>
        </p:txBody>
      </p:sp>
    </p:spTree>
    <p:extLst>
      <p:ext uri="{BB962C8B-B14F-4D97-AF65-F5344CB8AC3E}">
        <p14:creationId xmlns:p14="http://schemas.microsoft.com/office/powerpoint/2010/main" val="3393529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Analyses</a:t>
            </a:r>
            <a:endParaRPr lang="en-US" dirty="0"/>
          </a:p>
        </p:txBody>
      </p:sp>
      <p:sp>
        <p:nvSpPr>
          <p:cNvPr id="3" name="Content Placeholder 2"/>
          <p:cNvSpPr>
            <a:spLocks noGrp="1"/>
          </p:cNvSpPr>
          <p:nvPr>
            <p:ph idx="1"/>
          </p:nvPr>
        </p:nvSpPr>
        <p:spPr/>
        <p:txBody>
          <a:bodyPr>
            <a:normAutofit/>
          </a:bodyPr>
          <a:lstStyle/>
          <a:p>
            <a:pPr defTabSz="4525375">
              <a:spcAft>
                <a:spcPts val="1200"/>
              </a:spcAft>
              <a:defRPr/>
            </a:pPr>
            <a:r>
              <a:rPr lang="en-CA" sz="2400" i="1" kern="0" dirty="0">
                <a:solidFill>
                  <a:srgbClr val="525252"/>
                </a:solidFill>
                <a:ea typeface="Calibri"/>
                <a:cs typeface="Arial" panose="020B0604020202020204" pitchFamily="34" charset="0"/>
              </a:rPr>
              <a:t>CFIR questionnaire: </a:t>
            </a:r>
            <a:r>
              <a:rPr lang="en-CA" sz="2400" kern="0" dirty="0">
                <a:solidFill>
                  <a:srgbClr val="525252"/>
                </a:solidFill>
                <a:ea typeface="Calibri"/>
                <a:cs typeface="Arial" panose="020B0604020202020204" pitchFamily="34" charset="0"/>
              </a:rPr>
              <a:t>A questionnaire documented the implementation of typhoid control interventions related to: intervention characteristics, inner and outer settings, process, and staff characteristics. </a:t>
            </a:r>
            <a:endParaRPr lang="en-CA" sz="2400" kern="0" dirty="0" smtClean="0">
              <a:solidFill>
                <a:srgbClr val="525252"/>
              </a:solidFill>
              <a:ea typeface="Calibri"/>
              <a:cs typeface="Arial" panose="020B0604020202020204" pitchFamily="34" charset="0"/>
            </a:endParaRPr>
          </a:p>
          <a:p>
            <a:pPr defTabSz="4525375">
              <a:spcAft>
                <a:spcPts val="1200"/>
              </a:spcAft>
              <a:defRPr/>
            </a:pPr>
            <a:r>
              <a:rPr lang="en-CA" sz="2400" kern="0" dirty="0" smtClean="0">
                <a:solidFill>
                  <a:srgbClr val="525252"/>
                </a:solidFill>
                <a:ea typeface="Calibri"/>
                <a:cs typeface="Arial" panose="020B0604020202020204" pitchFamily="34" charset="0"/>
              </a:rPr>
              <a:t>Items </a:t>
            </a:r>
            <a:r>
              <a:rPr lang="en-CA" sz="2400" kern="0" dirty="0">
                <a:solidFill>
                  <a:srgbClr val="525252"/>
                </a:solidFill>
                <a:ea typeface="Calibri"/>
                <a:cs typeface="Arial" panose="020B0604020202020204" pitchFamily="34" charset="0"/>
              </a:rPr>
              <a:t>were rated on a 5-point Likert scale and summary descriptive statistics were calculated for all domains and factors to show their relative importance. </a:t>
            </a:r>
            <a:endParaRPr lang="en-CA" sz="2400" kern="0" dirty="0" smtClean="0">
              <a:solidFill>
                <a:srgbClr val="525252"/>
              </a:solidFill>
              <a:ea typeface="Calibri"/>
              <a:cs typeface="Arial" panose="020B0604020202020204" pitchFamily="34" charset="0"/>
            </a:endParaRPr>
          </a:p>
          <a:p>
            <a:pPr defTabSz="4525375">
              <a:spcAft>
                <a:spcPts val="1200"/>
              </a:spcAft>
              <a:defRPr/>
            </a:pPr>
            <a:r>
              <a:rPr lang="en-CA" sz="2400" kern="0" dirty="0" smtClean="0">
                <a:solidFill>
                  <a:srgbClr val="525252"/>
                </a:solidFill>
                <a:ea typeface="Calibri"/>
                <a:cs typeface="Arial" panose="020B0604020202020204" pitchFamily="34" charset="0"/>
              </a:rPr>
              <a:t>Chile did not participate in CFIR interviews.</a:t>
            </a:r>
            <a:endParaRPr lang="en-CA" sz="2400" kern="0" dirty="0">
              <a:solidFill>
                <a:srgbClr val="525252"/>
              </a:solidFill>
              <a:ea typeface="Calibri"/>
              <a:cs typeface="Arial" panose="020B0604020202020204" pitchFamily="34" charset="0"/>
            </a:endParaRPr>
          </a:p>
        </p:txBody>
      </p:sp>
    </p:spTree>
    <p:extLst>
      <p:ext uri="{BB962C8B-B14F-4D97-AF65-F5344CB8AC3E}">
        <p14:creationId xmlns:p14="http://schemas.microsoft.com/office/powerpoint/2010/main" val="26102525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t>
            </a:r>
            <a:r>
              <a:rPr lang="en-US" dirty="0"/>
              <a:t>L</a:t>
            </a:r>
            <a:r>
              <a:rPr lang="en-US" dirty="0" smtClean="0"/>
              <a:t>earned</a:t>
            </a:r>
            <a:endParaRPr lang="en-US" dirty="0"/>
          </a:p>
        </p:txBody>
      </p:sp>
      <p:sp>
        <p:nvSpPr>
          <p:cNvPr id="3" name="Content Placeholder 2"/>
          <p:cNvSpPr>
            <a:spLocks noGrp="1"/>
          </p:cNvSpPr>
          <p:nvPr>
            <p:ph idx="1"/>
          </p:nvPr>
        </p:nvSpPr>
        <p:spPr/>
        <p:txBody>
          <a:bodyPr>
            <a:normAutofit fontScale="85000" lnSpcReduction="20000"/>
          </a:bodyPr>
          <a:lstStyle/>
          <a:p>
            <a:r>
              <a:rPr lang="en-CA" dirty="0">
                <a:solidFill>
                  <a:srgbClr val="525252"/>
                </a:solidFill>
              </a:rPr>
              <a:t>Despite relatively few typhoid-specific interventions reportedly implemented in these eight countries, </a:t>
            </a:r>
            <a:r>
              <a:rPr lang="en-CA" dirty="0" smtClean="0">
                <a:solidFill>
                  <a:srgbClr val="525252"/>
                </a:solidFill>
              </a:rPr>
              <a:t>all </a:t>
            </a:r>
            <a:r>
              <a:rPr lang="en-CA" dirty="0">
                <a:solidFill>
                  <a:srgbClr val="525252"/>
                </a:solidFill>
              </a:rPr>
              <a:t>countries implemented interventions for diarrheal disease control and regulations for food safety and food handlers. </a:t>
            </a:r>
            <a:endParaRPr lang="en-CA" dirty="0" smtClean="0">
              <a:solidFill>
                <a:srgbClr val="525252"/>
              </a:solidFill>
            </a:endParaRPr>
          </a:p>
          <a:p>
            <a:r>
              <a:rPr lang="en-CA" dirty="0" smtClean="0">
                <a:solidFill>
                  <a:srgbClr val="525252"/>
                </a:solidFill>
              </a:rPr>
              <a:t>Most </a:t>
            </a:r>
            <a:r>
              <a:rPr lang="en-CA" dirty="0">
                <a:solidFill>
                  <a:srgbClr val="525252"/>
                </a:solidFill>
              </a:rPr>
              <a:t>countries implemented agricultural and sewage treatment practices </a:t>
            </a:r>
            <a:r>
              <a:rPr lang="en-CA" dirty="0" smtClean="0">
                <a:solidFill>
                  <a:srgbClr val="525252"/>
                </a:solidFill>
              </a:rPr>
              <a:t>and very </a:t>
            </a:r>
            <a:r>
              <a:rPr lang="en-CA" dirty="0">
                <a:solidFill>
                  <a:srgbClr val="525252"/>
                </a:solidFill>
              </a:rPr>
              <a:t>few addressed the control of antibiotic medication. </a:t>
            </a:r>
            <a:endParaRPr lang="en-CA" dirty="0" smtClean="0">
              <a:solidFill>
                <a:srgbClr val="525252"/>
              </a:solidFill>
            </a:endParaRPr>
          </a:p>
          <a:p>
            <a:r>
              <a:rPr lang="en-CA" dirty="0" smtClean="0">
                <a:solidFill>
                  <a:srgbClr val="525252"/>
                </a:solidFill>
              </a:rPr>
              <a:t>Several contextual </a:t>
            </a:r>
            <a:r>
              <a:rPr lang="en-CA" dirty="0">
                <a:solidFill>
                  <a:srgbClr val="525252"/>
                </a:solidFill>
              </a:rPr>
              <a:t>factors were perceived to have influenced the implementation of typhoid interventions, either as enablers (economic development; the use of multiple implementation strategies; other epidemics or outbreaks; changes in government administration; the pressure of hosting an international event) or barriers (limited resources, planning; habitual </a:t>
            </a:r>
            <a:r>
              <a:rPr lang="en-CA" dirty="0" err="1">
                <a:solidFill>
                  <a:srgbClr val="525252"/>
                </a:solidFill>
              </a:rPr>
              <a:t>behaviors</a:t>
            </a:r>
            <a:r>
              <a:rPr lang="en-CA" dirty="0">
                <a:solidFill>
                  <a:srgbClr val="525252"/>
                </a:solidFill>
              </a:rPr>
              <a:t> and cultural practices; migration). </a:t>
            </a:r>
            <a:endParaRPr lang="en-CA" dirty="0" smtClean="0">
              <a:solidFill>
                <a:srgbClr val="525252"/>
              </a:solidFill>
            </a:endParaRPr>
          </a:p>
          <a:p>
            <a:r>
              <a:rPr lang="en-CA" dirty="0" smtClean="0">
                <a:solidFill>
                  <a:srgbClr val="525252"/>
                </a:solidFill>
              </a:rPr>
              <a:t>CFIR </a:t>
            </a:r>
            <a:r>
              <a:rPr lang="en-CA" dirty="0">
                <a:solidFill>
                  <a:srgbClr val="525252"/>
                </a:solidFill>
              </a:rPr>
              <a:t>factors rated as important in the implementation of typhoid interventions were remarkably consistent across countries.</a:t>
            </a:r>
          </a:p>
          <a:p>
            <a:endParaRPr lang="en-US" dirty="0">
              <a:solidFill>
                <a:srgbClr val="525252"/>
              </a:solidFill>
            </a:endParaRPr>
          </a:p>
        </p:txBody>
      </p:sp>
    </p:spTree>
    <p:extLst>
      <p:ext uri="{BB962C8B-B14F-4D97-AF65-F5344CB8AC3E}">
        <p14:creationId xmlns:p14="http://schemas.microsoft.com/office/powerpoint/2010/main" val="32557152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rwick et al Typhoid Implementation SIRC 2017.potx" id="{C07C6C60-AC91-497A-9252-7444B676852D}" vid="{669D9AB0-05E3-47FC-89F2-7AABF98F78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Barwick et al Typhoid Implementation SIRC 2017</Template>
  <TotalTime>81</TotalTime>
  <Words>2455</Words>
  <Application>Microsoft Macintosh PowerPoint</Application>
  <PresentationFormat>Custom</PresentationFormat>
  <Paragraphs>93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Implementation of Interventions for the Control of Typhoid Fever in Endemic Countries</vt:lpstr>
      <vt:lpstr>The Problem</vt:lpstr>
      <vt:lpstr>Purpose of this Research</vt:lpstr>
      <vt:lpstr>Implementation Framework</vt:lpstr>
      <vt:lpstr>Design</vt:lpstr>
      <vt:lpstr>Methods</vt:lpstr>
      <vt:lpstr>Data Collection and Analyses</vt:lpstr>
      <vt:lpstr>Data Collection and Analyses</vt:lpstr>
      <vt:lpstr>What We Learned</vt:lpstr>
      <vt:lpstr>Qualitative Results: Interventions Implemented in Eight Countries in Africa, Asia and Latin America and their Perceived Effectiveness  </vt:lpstr>
      <vt:lpstr>Qualitative Results: Interventions Implemented in Eight Countries in Africa, Asia and Latin America and Their Perceived Effectiveness  </vt:lpstr>
      <vt:lpstr>Qualitative Results: Interventions Implemented in Eight Countries in Africa, Asia and Latin America and their Perceived Effectiveness  </vt:lpstr>
      <vt:lpstr>PowerPoint Presentation</vt:lpstr>
      <vt:lpstr>Quantitative Results: Contextual Factors Affecting the Implementation of Typhoid Control Interventions </vt:lpstr>
      <vt:lpstr>Conclusions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Interventions for the Control of Typhoid Fever in Endemic Countries</dc:title>
  <dc:creator>Melanie Barwick</dc:creator>
  <cp:lastModifiedBy>Melanie Barwick</cp:lastModifiedBy>
  <cp:revision>10</cp:revision>
  <cp:lastPrinted>2017-09-06T01:56:34Z</cp:lastPrinted>
  <dcterms:created xsi:type="dcterms:W3CDTF">2017-08-30T15:01:37Z</dcterms:created>
  <dcterms:modified xsi:type="dcterms:W3CDTF">2017-09-06T02:15:02Z</dcterms:modified>
</cp:coreProperties>
</file>